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Default Extension="tiff" ContentType="image/tiff"/>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71"/>
  </p:notesMasterIdLst>
  <p:sldIdLst>
    <p:sldId id="256" r:id="rId2"/>
    <p:sldId id="380" r:id="rId3"/>
    <p:sldId id="425" r:id="rId4"/>
    <p:sldId id="426" r:id="rId5"/>
    <p:sldId id="427" r:id="rId6"/>
    <p:sldId id="381" r:id="rId7"/>
    <p:sldId id="446" r:id="rId8"/>
    <p:sldId id="436" r:id="rId9"/>
    <p:sldId id="389" r:id="rId10"/>
    <p:sldId id="430" r:id="rId11"/>
    <p:sldId id="454" r:id="rId12"/>
    <p:sldId id="428" r:id="rId13"/>
    <p:sldId id="388" r:id="rId14"/>
    <p:sldId id="439" r:id="rId15"/>
    <p:sldId id="441" r:id="rId16"/>
    <p:sldId id="448" r:id="rId17"/>
    <p:sldId id="443" r:id="rId18"/>
    <p:sldId id="455" r:id="rId19"/>
    <p:sldId id="447" r:id="rId20"/>
    <p:sldId id="440" r:id="rId21"/>
    <p:sldId id="444" r:id="rId22"/>
    <p:sldId id="442" r:id="rId23"/>
    <p:sldId id="445" r:id="rId24"/>
    <p:sldId id="434" r:id="rId25"/>
    <p:sldId id="433" r:id="rId26"/>
    <p:sldId id="435" r:id="rId27"/>
    <p:sldId id="257" r:id="rId28"/>
    <p:sldId id="258" r:id="rId29"/>
    <p:sldId id="259" r:id="rId30"/>
    <p:sldId id="260" r:id="rId31"/>
    <p:sldId id="423" r:id="rId32"/>
    <p:sldId id="261" r:id="rId33"/>
    <p:sldId id="262" r:id="rId34"/>
    <p:sldId id="266" r:id="rId35"/>
    <p:sldId id="267" r:id="rId36"/>
    <p:sldId id="269" r:id="rId37"/>
    <p:sldId id="271" r:id="rId38"/>
    <p:sldId id="272" r:id="rId39"/>
    <p:sldId id="278" r:id="rId40"/>
    <p:sldId id="279" r:id="rId41"/>
    <p:sldId id="280" r:id="rId42"/>
    <p:sldId id="281" r:id="rId43"/>
    <p:sldId id="276" r:id="rId44"/>
    <p:sldId id="449" r:id="rId45"/>
    <p:sldId id="273" r:id="rId46"/>
    <p:sldId id="275" r:id="rId47"/>
    <p:sldId id="277" r:id="rId48"/>
    <p:sldId id="297" r:id="rId49"/>
    <p:sldId id="289" r:id="rId50"/>
    <p:sldId id="290" r:id="rId51"/>
    <p:sldId id="298" r:id="rId52"/>
    <p:sldId id="299" r:id="rId53"/>
    <p:sldId id="301" r:id="rId54"/>
    <p:sldId id="302" r:id="rId55"/>
    <p:sldId id="303" r:id="rId56"/>
    <p:sldId id="304" r:id="rId57"/>
    <p:sldId id="306" r:id="rId58"/>
    <p:sldId id="305" r:id="rId59"/>
    <p:sldId id="300" r:id="rId60"/>
    <p:sldId id="285" r:id="rId61"/>
    <p:sldId id="307" r:id="rId62"/>
    <p:sldId id="308" r:id="rId63"/>
    <p:sldId id="309" r:id="rId64"/>
    <p:sldId id="310" r:id="rId65"/>
    <p:sldId id="286" r:id="rId66"/>
    <p:sldId id="288" r:id="rId67"/>
    <p:sldId id="403" r:id="rId68"/>
    <p:sldId id="382" r:id="rId69"/>
    <p:sldId id="424" r:id="rId70"/>
    <p:sldId id="383" r:id="rId71"/>
    <p:sldId id="384" r:id="rId72"/>
    <p:sldId id="450" r:id="rId73"/>
    <p:sldId id="294" r:id="rId74"/>
    <p:sldId id="385" r:id="rId75"/>
    <p:sldId id="312" r:id="rId76"/>
    <p:sldId id="328" r:id="rId77"/>
    <p:sldId id="313" r:id="rId78"/>
    <p:sldId id="315" r:id="rId79"/>
    <p:sldId id="314" r:id="rId80"/>
    <p:sldId id="316" r:id="rId81"/>
    <p:sldId id="329" r:id="rId82"/>
    <p:sldId id="317" r:id="rId83"/>
    <p:sldId id="318" r:id="rId84"/>
    <p:sldId id="330" r:id="rId85"/>
    <p:sldId id="346" r:id="rId86"/>
    <p:sldId id="347" r:id="rId87"/>
    <p:sldId id="319" r:id="rId88"/>
    <p:sldId id="348" r:id="rId89"/>
    <p:sldId id="349" r:id="rId90"/>
    <p:sldId id="321" r:id="rId91"/>
    <p:sldId id="350" r:id="rId92"/>
    <p:sldId id="323" r:id="rId93"/>
    <p:sldId id="352" r:id="rId94"/>
    <p:sldId id="351" r:id="rId95"/>
    <p:sldId id="325" r:id="rId96"/>
    <p:sldId id="354" r:id="rId97"/>
    <p:sldId id="355" r:id="rId98"/>
    <p:sldId id="356" r:id="rId99"/>
    <p:sldId id="326" r:id="rId100"/>
    <p:sldId id="327" r:id="rId101"/>
    <p:sldId id="386" r:id="rId102"/>
    <p:sldId id="387" r:id="rId103"/>
    <p:sldId id="391" r:id="rId104"/>
    <p:sldId id="392" r:id="rId105"/>
    <p:sldId id="451" r:id="rId106"/>
    <p:sldId id="295" r:id="rId107"/>
    <p:sldId id="331" r:id="rId108"/>
    <p:sldId id="393" r:id="rId109"/>
    <p:sldId id="333" r:id="rId110"/>
    <p:sldId id="397" r:id="rId111"/>
    <p:sldId id="396" r:id="rId112"/>
    <p:sldId id="335" r:id="rId113"/>
    <p:sldId id="336" r:id="rId114"/>
    <p:sldId id="337" r:id="rId115"/>
    <p:sldId id="338" r:id="rId116"/>
    <p:sldId id="339" r:id="rId117"/>
    <p:sldId id="342" r:id="rId118"/>
    <p:sldId id="343" r:id="rId119"/>
    <p:sldId id="340" r:id="rId120"/>
    <p:sldId id="341" r:id="rId121"/>
    <p:sldId id="344" r:id="rId122"/>
    <p:sldId id="345" r:id="rId123"/>
    <p:sldId id="368" r:id="rId124"/>
    <p:sldId id="358" r:id="rId125"/>
    <p:sldId id="422" r:id="rId126"/>
    <p:sldId id="359" r:id="rId127"/>
    <p:sldId id="360" r:id="rId128"/>
    <p:sldId id="413" r:id="rId129"/>
    <p:sldId id="398" r:id="rId130"/>
    <p:sldId id="399" r:id="rId131"/>
    <p:sldId id="401" r:id="rId132"/>
    <p:sldId id="400" r:id="rId133"/>
    <p:sldId id="402" r:id="rId134"/>
    <p:sldId id="404" r:id="rId135"/>
    <p:sldId id="405" r:id="rId136"/>
    <p:sldId id="406" r:id="rId137"/>
    <p:sldId id="452" r:id="rId138"/>
    <p:sldId id="296" r:id="rId139"/>
    <p:sldId id="357" r:id="rId140"/>
    <p:sldId id="361" r:id="rId141"/>
    <p:sldId id="365" r:id="rId142"/>
    <p:sldId id="366" r:id="rId143"/>
    <p:sldId id="367" r:id="rId144"/>
    <p:sldId id="370" r:id="rId145"/>
    <p:sldId id="369" r:id="rId146"/>
    <p:sldId id="371" r:id="rId147"/>
    <p:sldId id="377" r:id="rId148"/>
    <p:sldId id="363" r:id="rId149"/>
    <p:sldId id="372" r:id="rId150"/>
    <p:sldId id="364" r:id="rId151"/>
    <p:sldId id="373" r:id="rId152"/>
    <p:sldId id="378" r:id="rId153"/>
    <p:sldId id="414" r:id="rId154"/>
    <p:sldId id="408" r:id="rId155"/>
    <p:sldId id="409" r:id="rId156"/>
    <p:sldId id="410" r:id="rId157"/>
    <p:sldId id="411" r:id="rId158"/>
    <p:sldId id="412" r:id="rId159"/>
    <p:sldId id="415" r:id="rId160"/>
    <p:sldId id="417" r:id="rId161"/>
    <p:sldId id="418" r:id="rId162"/>
    <p:sldId id="407" r:id="rId163"/>
    <p:sldId id="419" r:id="rId164"/>
    <p:sldId id="420" r:id="rId165"/>
    <p:sldId id="421" r:id="rId166"/>
    <p:sldId id="375" r:id="rId167"/>
    <p:sldId id="376" r:id="rId168"/>
    <p:sldId id="379" r:id="rId169"/>
    <p:sldId id="453" r:id="rId170"/>
  </p:sldIdLst>
  <p:sldSz cx="12192000" cy="6858000"/>
  <p:notesSz cx="6858000" cy="9144000"/>
  <p:embeddedFontLst>
    <p:embeddedFont>
      <p:font typeface="Franklin Gothic Book" charset="0"/>
      <p:regular r:id="rId172"/>
      <p:italic r:id="rId173"/>
    </p:embeddedFont>
    <p:embeddedFont>
      <p:font typeface="Perpetua" charset="0"/>
      <p:regular r:id="rId174"/>
      <p:bold r:id="rId175"/>
      <p:italic r:id="rId176"/>
      <p:boldItalic r:id="rId177"/>
    </p:embeddedFont>
    <p:embeddedFont>
      <p:font typeface="Wingdings 2" pitchFamily="18" charset="2"/>
      <p:regular r:id="rId178"/>
    </p:embeddedFont>
    <p:embeddedFont>
      <p:font typeface="Mangal" charset="0"/>
      <p:regular r:id="rId179"/>
      <p:bold r:id="rId180"/>
    </p:embeddedFont>
    <p:embeddedFont>
      <p:font typeface="Cambria" pitchFamily="18" charset="0"/>
      <p:regular r:id="rId181"/>
      <p:bold r:id="rId182"/>
      <p:italic r:id="rId183"/>
      <p:boldItalic r:id="rId184"/>
    </p:embeddedFont>
    <p:embeddedFont>
      <p:font typeface="Consolas" pitchFamily="49" charset="0"/>
      <p:regular r:id="rId185"/>
      <p:bold r:id="rId186"/>
      <p:italic r:id="rId187"/>
      <p:boldItalic r:id="rId188"/>
    </p:embeddedFont>
    <p:embeddedFont>
      <p:font typeface="Calibri" pitchFamily="34" charset="0"/>
      <p:regular r:id="rId189"/>
      <p:bold r:id="rId190"/>
      <p:italic r:id="rId191"/>
      <p:boldItalic r:id="rId1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28D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92"/>
    <p:restoredTop sz="96249" autoAdjust="0"/>
  </p:normalViewPr>
  <p:slideViewPr>
    <p:cSldViewPr snapToGrid="0" snapToObjects="1">
      <p:cViewPr>
        <p:scale>
          <a:sx n="72" d="100"/>
          <a:sy n="72" d="100"/>
        </p:scale>
        <p:origin x="-562" y="-216"/>
      </p:cViewPr>
      <p:guideLst>
        <p:guide orient="horz" pos="2160"/>
        <p:guide pos="3840"/>
      </p:guideLst>
    </p:cSldViewPr>
  </p:slideViewPr>
  <p:outlineViewPr>
    <p:cViewPr>
      <p:scale>
        <a:sx n="33" d="100"/>
        <a:sy n="33" d="100"/>
      </p:scale>
      <p:origin x="0" y="-13616"/>
    </p:cViewPr>
  </p:outlin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font" Target="fonts/font4.fntdata"/><Relationship Id="rId170" Type="http://schemas.openxmlformats.org/officeDocument/2006/relationships/slide" Target="slides/slide169.xml"/><Relationship Id="rId191" Type="http://schemas.openxmlformats.org/officeDocument/2006/relationships/font" Target="fonts/font20.fntdata"/><Relationship Id="rId196"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font" Target="fonts/font10.fntdata"/><Relationship Id="rId186"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notesMaster" Target="notesMasters/notesMaster1.xml"/><Relationship Id="rId176" Type="http://schemas.openxmlformats.org/officeDocument/2006/relationships/font" Target="fonts/font5.fntdata"/><Relationship Id="rId192" Type="http://schemas.openxmlformats.org/officeDocument/2006/relationships/font" Target="fonts/font2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font" Target="fonts/font11.fntdata"/><Relationship Id="rId187"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6.fntdata"/><Relationship Id="rId172" Type="http://schemas.openxmlformats.org/officeDocument/2006/relationships/font" Target="fonts/font1.fntdata"/><Relationship Id="rId19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2.fntdata"/><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3.fntdata"/><Relationship Id="rId189"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3.fntdata"/><Relationship Id="rId179" Type="http://schemas.openxmlformats.org/officeDocument/2006/relationships/font" Target="fonts/font8.fntdata"/><Relationship Id="rId195" Type="http://schemas.openxmlformats.org/officeDocument/2006/relationships/theme" Target="theme/theme1.xml"/><Relationship Id="rId190" Type="http://schemas.openxmlformats.org/officeDocument/2006/relationships/font" Target="fonts/font1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9.fntdata"/><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1CCA7C-764C-0B4E-A23C-8744A55EBCFF}" type="datetimeFigureOut">
              <a:rPr lang="en-US" smtClean="0"/>
              <a:pPr/>
              <a:t>3/13/2018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49888-69E4-5F41-A056-06FE8B5AD316}" type="slidenum">
              <a:rPr lang="en-US" smtClean="0"/>
              <a:pPr/>
              <a:t>‹#›</a:t>
            </a:fld>
            <a:endParaRPr lang="en-US"/>
          </a:p>
        </p:txBody>
      </p:sp>
    </p:spTree>
    <p:extLst>
      <p:ext uri="{BB962C8B-B14F-4D97-AF65-F5344CB8AC3E}">
        <p14:creationId xmlns="" xmlns:p14="http://schemas.microsoft.com/office/powerpoint/2010/main" val="1520230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24"/>
          <p:cNvSpPr>
            <a:spLocks noGrp="1" noChangeArrowheads="1"/>
          </p:cNvSpPr>
          <p:nvPr>
            <p:ph type="sldNum" sz="quarter"/>
          </p:nvPr>
        </p:nvSpPr>
        <p:spPr>
          <a:noFill/>
        </p:spPr>
        <p:txBody>
          <a:bodyPr/>
          <a:lstStyle>
            <a:lvl1pPr eaLnBrk="0">
              <a:tabLst>
                <a:tab pos="634643" algn="l"/>
                <a:tab pos="1269286" algn="l"/>
                <a:tab pos="1903929" algn="l"/>
                <a:tab pos="2538573" algn="l"/>
              </a:tabLst>
              <a:defRPr>
                <a:solidFill>
                  <a:schemeClr val="bg1"/>
                </a:solidFill>
                <a:latin typeface="Arial" charset="0"/>
                <a:cs typeface="Arial Unicode MS" charset="0"/>
              </a:defRPr>
            </a:lvl1pPr>
            <a:lvl2pPr eaLnBrk="0">
              <a:tabLst>
                <a:tab pos="634643" algn="l"/>
                <a:tab pos="1269286" algn="l"/>
                <a:tab pos="1903929" algn="l"/>
                <a:tab pos="2538573" algn="l"/>
              </a:tabLst>
              <a:defRPr>
                <a:solidFill>
                  <a:schemeClr val="bg1"/>
                </a:solidFill>
                <a:latin typeface="Arial" charset="0"/>
                <a:cs typeface="Arial Unicode MS" charset="0"/>
              </a:defRPr>
            </a:lvl2pPr>
            <a:lvl3pPr eaLnBrk="0">
              <a:tabLst>
                <a:tab pos="634643" algn="l"/>
                <a:tab pos="1269286" algn="l"/>
                <a:tab pos="1903929" algn="l"/>
                <a:tab pos="2538573" algn="l"/>
              </a:tabLst>
              <a:defRPr>
                <a:solidFill>
                  <a:schemeClr val="bg1"/>
                </a:solidFill>
                <a:latin typeface="Arial" charset="0"/>
                <a:cs typeface="Arial Unicode MS" charset="0"/>
              </a:defRPr>
            </a:lvl3pPr>
            <a:lvl4pPr eaLnBrk="0">
              <a:tabLst>
                <a:tab pos="634643" algn="l"/>
                <a:tab pos="1269286" algn="l"/>
                <a:tab pos="1903929" algn="l"/>
                <a:tab pos="2538573" algn="l"/>
              </a:tabLst>
              <a:defRPr>
                <a:solidFill>
                  <a:schemeClr val="bg1"/>
                </a:solidFill>
                <a:latin typeface="Arial" charset="0"/>
                <a:cs typeface="Arial Unicode MS" charset="0"/>
              </a:defRPr>
            </a:lvl4pPr>
            <a:lvl5pPr eaLnBrk="0">
              <a:tabLst>
                <a:tab pos="634643" algn="l"/>
                <a:tab pos="1269286" algn="l"/>
                <a:tab pos="1903929" algn="l"/>
                <a:tab pos="2538573" algn="l"/>
              </a:tabLst>
              <a:defRPr>
                <a:solidFill>
                  <a:schemeClr val="bg1"/>
                </a:solidFill>
                <a:latin typeface="Arial" charset="0"/>
                <a:cs typeface="Arial Unicode MS" charset="0"/>
              </a:defRPr>
            </a:lvl5pPr>
            <a:lvl6pPr marL="2204550" indent="-200414" defTabSz="400827" eaLnBrk="0" fontAlgn="base" hangingPunct="0">
              <a:lnSpc>
                <a:spcPct val="93000"/>
              </a:lnSpc>
              <a:spcBef>
                <a:spcPct val="0"/>
              </a:spcBef>
              <a:spcAft>
                <a:spcPct val="0"/>
              </a:spcAft>
              <a:buClr>
                <a:srgbClr val="000000"/>
              </a:buClr>
              <a:buSzPct val="100000"/>
              <a:buFont typeface="Times New Roman" pitchFamily="16" charset="0"/>
              <a:tabLst>
                <a:tab pos="634643" algn="l"/>
                <a:tab pos="1269286" algn="l"/>
                <a:tab pos="1903929" algn="l"/>
                <a:tab pos="2538573" algn="l"/>
              </a:tabLst>
              <a:defRPr>
                <a:solidFill>
                  <a:schemeClr val="bg1"/>
                </a:solidFill>
                <a:latin typeface="Arial" charset="0"/>
                <a:cs typeface="Arial Unicode MS" charset="0"/>
              </a:defRPr>
            </a:lvl6pPr>
            <a:lvl7pPr marL="2605377" indent="-200414" defTabSz="400827" eaLnBrk="0" fontAlgn="base" hangingPunct="0">
              <a:lnSpc>
                <a:spcPct val="93000"/>
              </a:lnSpc>
              <a:spcBef>
                <a:spcPct val="0"/>
              </a:spcBef>
              <a:spcAft>
                <a:spcPct val="0"/>
              </a:spcAft>
              <a:buClr>
                <a:srgbClr val="000000"/>
              </a:buClr>
              <a:buSzPct val="100000"/>
              <a:buFont typeface="Times New Roman" pitchFamily="16" charset="0"/>
              <a:tabLst>
                <a:tab pos="634643" algn="l"/>
                <a:tab pos="1269286" algn="l"/>
                <a:tab pos="1903929" algn="l"/>
                <a:tab pos="2538573" algn="l"/>
              </a:tabLst>
              <a:defRPr>
                <a:solidFill>
                  <a:schemeClr val="bg1"/>
                </a:solidFill>
                <a:latin typeface="Arial" charset="0"/>
                <a:cs typeface="Arial Unicode MS" charset="0"/>
              </a:defRPr>
            </a:lvl7pPr>
            <a:lvl8pPr marL="3006204" indent="-200414" defTabSz="400827" eaLnBrk="0" fontAlgn="base" hangingPunct="0">
              <a:lnSpc>
                <a:spcPct val="93000"/>
              </a:lnSpc>
              <a:spcBef>
                <a:spcPct val="0"/>
              </a:spcBef>
              <a:spcAft>
                <a:spcPct val="0"/>
              </a:spcAft>
              <a:buClr>
                <a:srgbClr val="000000"/>
              </a:buClr>
              <a:buSzPct val="100000"/>
              <a:buFont typeface="Times New Roman" pitchFamily="16" charset="0"/>
              <a:tabLst>
                <a:tab pos="634643" algn="l"/>
                <a:tab pos="1269286" algn="l"/>
                <a:tab pos="1903929" algn="l"/>
                <a:tab pos="2538573" algn="l"/>
              </a:tabLst>
              <a:defRPr>
                <a:solidFill>
                  <a:schemeClr val="bg1"/>
                </a:solidFill>
                <a:latin typeface="Arial" charset="0"/>
                <a:cs typeface="Arial Unicode MS" charset="0"/>
              </a:defRPr>
            </a:lvl8pPr>
            <a:lvl9pPr marL="3407032" indent="-200414" defTabSz="400827" eaLnBrk="0" fontAlgn="base" hangingPunct="0">
              <a:lnSpc>
                <a:spcPct val="93000"/>
              </a:lnSpc>
              <a:spcBef>
                <a:spcPct val="0"/>
              </a:spcBef>
              <a:spcAft>
                <a:spcPct val="0"/>
              </a:spcAft>
              <a:buClr>
                <a:srgbClr val="000000"/>
              </a:buClr>
              <a:buSzPct val="100000"/>
              <a:buFont typeface="Times New Roman" pitchFamily="16" charset="0"/>
              <a:tabLst>
                <a:tab pos="634643" algn="l"/>
                <a:tab pos="1269286" algn="l"/>
                <a:tab pos="1903929" algn="l"/>
                <a:tab pos="2538573" algn="l"/>
              </a:tabLst>
              <a:defRPr>
                <a:solidFill>
                  <a:schemeClr val="bg1"/>
                </a:solidFill>
                <a:latin typeface="Arial" charset="0"/>
                <a:cs typeface="Arial Unicode MS" charset="0"/>
              </a:defRPr>
            </a:lvl9pPr>
          </a:lstStyle>
          <a:p>
            <a:pPr eaLnBrk="1"/>
            <a:fld id="{67C15D5D-1BA7-401C-8A1C-C2F20EEF351F}" type="slidenum">
              <a:rPr lang="en-US" altLang="en-US">
                <a:solidFill>
                  <a:srgbClr val="000000"/>
                </a:solidFill>
                <a:latin typeface="Times New Roman" pitchFamily="16" charset="0"/>
                <a:cs typeface="DejaVu Sans" charset="0"/>
              </a:rPr>
              <a:pPr eaLnBrk="1"/>
              <a:t>5</a:t>
            </a:fld>
            <a:endParaRPr lang="en-US" altLang="en-US">
              <a:solidFill>
                <a:srgbClr val="000000"/>
              </a:solidFill>
              <a:latin typeface="Times New Roman" pitchFamily="16" charset="0"/>
              <a:cs typeface="DejaVu Sans" charset="0"/>
            </a:endParaRPr>
          </a:p>
        </p:txBody>
      </p:sp>
      <p:sp>
        <p:nvSpPr>
          <p:cNvPr id="38915" name="Rectangle 1"/>
          <p:cNvSpPr txBox="1">
            <a:spLocks noGrp="1" noRot="1" noChangeAspect="1" noChangeArrowheads="1" noTextEdit="1"/>
          </p:cNvSpPr>
          <p:nvPr>
            <p:ph type="sldImg"/>
          </p:nvPr>
        </p:nvSpPr>
        <p:spPr>
          <a:xfrm>
            <a:off x="401638" y="693738"/>
            <a:ext cx="6064250" cy="3411537"/>
          </a:xfr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38916" name="Rectangle 2"/>
          <p:cNvSpPr txBox="1">
            <a:spLocks noGrp="1" noChangeArrowheads="1"/>
          </p:cNvSpPr>
          <p:nvPr>
            <p:ph type="body" idx="1"/>
          </p:nvPr>
        </p:nvSpPr>
        <p:spPr>
          <a:xfrm>
            <a:off x="685512" y="4343230"/>
            <a:ext cx="5486976" cy="4115139"/>
          </a:xfrm>
          <a:noFill/>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49888-69E4-5F41-A056-06FE8B5AD316}" type="slidenum">
              <a:rPr lang="en-US" smtClean="0"/>
              <a:pPr/>
              <a:t>29</a:t>
            </a:fld>
            <a:endParaRPr lang="en-US"/>
          </a:p>
        </p:txBody>
      </p:sp>
    </p:spTree>
    <p:extLst>
      <p:ext uri="{BB962C8B-B14F-4D97-AF65-F5344CB8AC3E}">
        <p14:creationId xmlns="" xmlns:p14="http://schemas.microsoft.com/office/powerpoint/2010/main" val="189437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49888-69E4-5F41-A056-06FE8B5AD316}" type="slidenum">
              <a:rPr lang="en-US" smtClean="0"/>
              <a:pPr/>
              <a:t>86</a:t>
            </a:fld>
            <a:endParaRPr lang="en-US"/>
          </a:p>
        </p:txBody>
      </p:sp>
    </p:spTree>
    <p:extLst>
      <p:ext uri="{BB962C8B-B14F-4D97-AF65-F5344CB8AC3E}">
        <p14:creationId xmlns="" xmlns:p14="http://schemas.microsoft.com/office/powerpoint/2010/main" val="30197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49888-69E4-5F41-A056-06FE8B5AD316}" type="slidenum">
              <a:rPr lang="en-US" smtClean="0"/>
              <a:pPr/>
              <a:t>87</a:t>
            </a:fld>
            <a:endParaRPr lang="en-US"/>
          </a:p>
        </p:txBody>
      </p:sp>
    </p:spTree>
    <p:extLst>
      <p:ext uri="{BB962C8B-B14F-4D97-AF65-F5344CB8AC3E}">
        <p14:creationId xmlns="" xmlns:p14="http://schemas.microsoft.com/office/powerpoint/2010/main" val="1749976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49888-69E4-5F41-A056-06FE8B5AD316}" type="slidenum">
              <a:rPr lang="en-US" smtClean="0"/>
              <a:pPr/>
              <a:t>92</a:t>
            </a:fld>
            <a:endParaRPr lang="en-US"/>
          </a:p>
        </p:txBody>
      </p:sp>
    </p:spTree>
    <p:extLst>
      <p:ext uri="{BB962C8B-B14F-4D97-AF65-F5344CB8AC3E}">
        <p14:creationId xmlns="" xmlns:p14="http://schemas.microsoft.com/office/powerpoint/2010/main" val="167259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E45431E7-6385-4D40-9837-756D5BB5F09F}" type="datetimeFigureOut">
              <a:rPr lang="en-US" smtClean="0"/>
              <a:pPr/>
              <a:t>3/13/2018</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96D26201-4CD1-0F44-B0C4-6F0163E093FC}"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45431E7-6385-4D40-9837-756D5BB5F09F}" type="datetimeFigureOut">
              <a:rPr lang="en-US" smtClean="0"/>
              <a:pPr/>
              <a:t>3/13/2018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D26201-4CD1-0F44-B0C4-6F0163E093F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45431E7-6385-4D40-9837-756D5BB5F09F}" type="datetimeFigureOut">
              <a:rPr lang="en-US" smtClean="0"/>
              <a:pPr/>
              <a:t>3/13/2018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D26201-4CD1-0F44-B0C4-6F0163E093F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19268"/>
            <a:ext cx="10363200" cy="1113184"/>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E45431E7-6385-4D40-9837-756D5BB5F09F}" type="datetimeFigureOut">
              <a:rPr lang="en-US" smtClean="0"/>
              <a:pPr/>
              <a:t>3/13/2018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D26201-4CD1-0F44-B0C4-6F0163E093FC}" type="slidenum">
              <a:rPr lang="en-US" smtClean="0"/>
              <a:pPr/>
              <a:t>‹#›</a:t>
            </a:fld>
            <a:endParaRPr lang="en-US"/>
          </a:p>
        </p:txBody>
      </p:sp>
      <p:sp>
        <p:nvSpPr>
          <p:cNvPr id="8" name="Content Placeholder 7"/>
          <p:cNvSpPr>
            <a:spLocks noGrp="1"/>
          </p:cNvSpPr>
          <p:nvPr>
            <p:ph sz="quarter" idx="1"/>
          </p:nvPr>
        </p:nvSpPr>
        <p:spPr>
          <a:xfrm>
            <a:off x="1219200" y="1232452"/>
            <a:ext cx="10363200" cy="4787348"/>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E45431E7-6385-4D40-9837-756D5BB5F09F}" type="datetimeFigureOut">
              <a:rPr lang="en-US" smtClean="0"/>
              <a:pPr/>
              <a:t>3/13/2018</a:t>
            </a:fld>
            <a:endParaRPr lang="en-US"/>
          </a:p>
        </p:txBody>
      </p:sp>
      <p:sp>
        <p:nvSpPr>
          <p:cNvPr id="5" name="Footer Placeholder 4"/>
          <p:cNvSpPr>
            <a:spLocks noGrp="1"/>
          </p:cNvSpPr>
          <p:nvPr>
            <p:ph type="ftr" sz="quarter" idx="11"/>
          </p:nvPr>
        </p:nvSpPr>
        <p:spPr>
          <a:xfrm>
            <a:off x="1066800" y="6172200"/>
            <a:ext cx="5334000" cy="457200"/>
          </a:xfrm>
        </p:spPr>
        <p:txBody>
          <a:bodyPr/>
          <a:lstStyle/>
          <a:p>
            <a:endParaRPr lang="en-US"/>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96D26201-4CD1-0F44-B0C4-6F0163E093F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E45431E7-6385-4D40-9837-756D5BB5F09F}" type="datetimeFigureOut">
              <a:rPr lang="en-US" smtClean="0"/>
              <a:pPr/>
              <a:t>3/13/2018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D26201-4CD1-0F44-B0C4-6F0163E093FC}"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E45431E7-6385-4D40-9837-756D5BB5F09F}" type="datetimeFigureOut">
              <a:rPr lang="en-US" smtClean="0"/>
              <a:pPr/>
              <a:t>3/13/2018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D26201-4CD1-0F44-B0C4-6F0163E093FC}"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45431E7-6385-4D40-9837-756D5BB5F09F}" type="datetimeFigureOut">
              <a:rPr lang="en-US" smtClean="0"/>
              <a:pPr/>
              <a:t>3/13/2018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D26201-4CD1-0F44-B0C4-6F0163E093F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431E7-6385-4D40-9837-756D5BB5F09F}" type="datetimeFigureOut">
              <a:rPr lang="en-US" smtClean="0"/>
              <a:pPr/>
              <a:t>3/13/2018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D26201-4CD1-0F44-B0C4-6F0163E093F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45431E7-6385-4D40-9837-756D5BB5F09F}" type="datetimeFigureOut">
              <a:rPr lang="en-US" smtClean="0"/>
              <a:pPr/>
              <a:t>3/13/2018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D26201-4CD1-0F44-B0C4-6F0163E093FC}"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45431E7-6385-4D40-9837-756D5BB5F09F}" type="datetimeFigureOut">
              <a:rPr lang="en-US" smtClean="0"/>
              <a:pPr/>
              <a:t>3/13/2018</a:t>
            </a:fld>
            <a:endParaRPr lang="en-US"/>
          </a:p>
        </p:txBody>
      </p:sp>
      <p:sp>
        <p:nvSpPr>
          <p:cNvPr id="6" name="Footer Placeholder 5"/>
          <p:cNvSpPr>
            <a:spLocks noGrp="1"/>
          </p:cNvSpPr>
          <p:nvPr>
            <p:ph type="ftr" sz="quarter" idx="11"/>
          </p:nvPr>
        </p:nvSpPr>
        <p:spPr>
          <a:xfrm>
            <a:off x="1219200" y="6172200"/>
            <a:ext cx="5181600" cy="457200"/>
          </a:xfrm>
        </p:spPr>
        <p:txBody>
          <a:bodyPr/>
          <a:lstStyle/>
          <a:p>
            <a:endParaRPr lang="en-US"/>
          </a:p>
        </p:txBody>
      </p:sp>
      <p:sp>
        <p:nvSpPr>
          <p:cNvPr id="7" name="Slide Number Placeholder 6"/>
          <p:cNvSpPr>
            <a:spLocks noGrp="1"/>
          </p:cNvSpPr>
          <p:nvPr>
            <p:ph type="sldNum" sz="quarter" idx="12"/>
          </p:nvPr>
        </p:nvSpPr>
        <p:spPr>
          <a:xfrm>
            <a:off x="195072" y="6208776"/>
            <a:ext cx="609600" cy="457200"/>
          </a:xfrm>
        </p:spPr>
        <p:txBody>
          <a:bodyPr/>
          <a:lstStyle/>
          <a:p>
            <a:fld id="{96D26201-4CD1-0F44-B0C4-6F0163E093FC}"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89110"/>
            <a:ext cx="10363200" cy="878301"/>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205948"/>
            <a:ext cx="10363200" cy="4813852"/>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E45431E7-6385-4D40-9837-756D5BB5F09F}" type="datetimeFigureOut">
              <a:rPr lang="en-US" smtClean="0"/>
              <a:pPr/>
              <a:t>3/13/2018</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96D26201-4CD1-0F44-B0C4-6F0163E093F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users.ece.cmu.edu/~aavgerin/papers/veritesting-icse-2014.pdf"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microsoft.com/en-us/security-risk-detection/"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angr/angr/tree/master/angr/procedures/libc"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angr"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SYYZjTx92KU?t=1h18m57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phrack.org/papers/cyber_grand_shellphish.html" TargetMode="External"/><Relationship Id="rId5" Type="http://schemas.openxmlformats.org/officeDocument/2006/relationships/hyperlink" Target="https://youtu.be/SYYZjTx92KU?t=2h03m48s" TargetMode="External"/><Relationship Id="rId4" Type="http://schemas.openxmlformats.org/officeDocument/2006/relationships/hyperlink" Target="https://youtu.be/SYYZjTx92KU?t=1h59m50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5146" y="1122363"/>
            <a:ext cx="9144000" cy="2387600"/>
          </a:xfrm>
        </p:spPr>
        <p:txBody>
          <a:bodyPr/>
          <a:lstStyle/>
          <a:p>
            <a:r>
              <a:rPr lang="en-US" smtClean="0"/>
              <a:t>Fuzzing and Symbolic Execution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 xmlns:p14="http://schemas.microsoft.com/office/powerpoint/2010/main" val="6061384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Better than Santa Claus?</a:t>
            </a:r>
            <a:endParaRPr lang="en-US" dirty="0"/>
          </a:p>
        </p:txBody>
      </p:sp>
      <p:sp>
        <p:nvSpPr>
          <p:cNvPr id="6" name="Content Placeholder 5"/>
          <p:cNvSpPr>
            <a:spLocks noGrp="1"/>
          </p:cNvSpPr>
          <p:nvPr>
            <p:ph sz="quarter" idx="1"/>
          </p:nvPr>
        </p:nvSpPr>
        <p:spPr/>
        <p:txBody>
          <a:bodyPr/>
          <a:lstStyle/>
          <a:p>
            <a:pPr>
              <a:buNone/>
            </a:pPr>
            <a:endParaRPr lang="en-US" dirty="0"/>
          </a:p>
        </p:txBody>
      </p:sp>
      <p:pic>
        <p:nvPicPr>
          <p:cNvPr id="2050" name="Picture 2"/>
          <p:cNvPicPr>
            <a:picLocks noChangeAspect="1" noChangeArrowheads="1"/>
          </p:cNvPicPr>
          <p:nvPr/>
        </p:nvPicPr>
        <p:blipFill>
          <a:blip r:embed="rId2"/>
          <a:srcRect/>
          <a:stretch>
            <a:fillRect/>
          </a:stretch>
        </p:blipFill>
        <p:spPr bwMode="auto">
          <a:xfrm>
            <a:off x="5922893" y="1847850"/>
            <a:ext cx="5986897" cy="3085272"/>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723486" y="1847850"/>
            <a:ext cx="5000625" cy="3162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Angr</a:t>
            </a:r>
            <a:r>
              <a:rPr lang="en-US" dirty="0" smtClean="0"/>
              <a:t>-y CTF levels</a:t>
            </a:r>
            <a:endParaRPr lang="en-US" dirty="0"/>
          </a:p>
        </p:txBody>
      </p:sp>
    </p:spTree>
    <p:extLst>
      <p:ext uri="{BB962C8B-B14F-4D97-AF65-F5344CB8AC3E}">
        <p14:creationId xmlns="" xmlns:p14="http://schemas.microsoft.com/office/powerpoint/2010/main" val="174100475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03_angr_symbolic_registers</a:t>
            </a:r>
            <a:endParaRPr lang="en-US" dirty="0"/>
          </a:p>
        </p:txBody>
      </p:sp>
      <p:sp>
        <p:nvSpPr>
          <p:cNvPr id="3" name="Content Placeholder 2"/>
          <p:cNvSpPr>
            <a:spLocks noGrp="1"/>
          </p:cNvSpPr>
          <p:nvPr>
            <p:ph sz="quarter" idx="1"/>
          </p:nvPr>
        </p:nvSpPr>
        <p:spPr/>
        <p:txBody>
          <a:bodyPr/>
          <a:lstStyle/>
          <a:p>
            <a:r>
              <a:rPr lang="en-US" dirty="0" smtClean="0"/>
              <a:t>Three numbers used as password via a formatted </a:t>
            </a:r>
            <a:r>
              <a:rPr lang="en-US" sz="2400" dirty="0" err="1" smtClean="0">
                <a:latin typeface="Courier New" pitchFamily="49" charset="0"/>
                <a:cs typeface="Courier New" pitchFamily="49" charset="0"/>
              </a:rPr>
              <a:t>scanf</a:t>
            </a:r>
            <a:r>
              <a:rPr lang="en-US" sz="2400" dirty="0" smtClean="0"/>
              <a:t> </a:t>
            </a:r>
            <a:r>
              <a:rPr lang="en-US" dirty="0" smtClean="0"/>
              <a:t>within </a:t>
            </a:r>
            <a:r>
              <a:rPr lang="en-US" sz="2400" dirty="0" err="1" smtClean="0">
                <a:latin typeface="Courier New" pitchFamily="49" charset="0"/>
                <a:cs typeface="Courier New" pitchFamily="49" charset="0"/>
              </a:rPr>
              <a:t>get_user_input</a:t>
            </a:r>
            <a:r>
              <a:rPr lang="en-US" sz="2400" dirty="0" smtClean="0">
                <a:latin typeface="Courier New" pitchFamily="49" charset="0"/>
                <a:cs typeface="Courier New" pitchFamily="49" charset="0"/>
              </a:rPr>
              <a:t>()</a:t>
            </a:r>
            <a:endParaRPr lang="en-US" dirty="0" smtClean="0">
              <a:latin typeface="Courier New" pitchFamily="49" charset="0"/>
              <a:cs typeface="Courier New" pitchFamily="49" charset="0"/>
            </a:endParaRPr>
          </a:p>
          <a:p>
            <a:pPr lvl="1"/>
            <a:r>
              <a:rPr lang="en-US" dirty="0" smtClean="0"/>
              <a:t>Difficult to run </a:t>
            </a:r>
            <a:r>
              <a:rPr lang="en-US" dirty="0" err="1" smtClean="0">
                <a:latin typeface="Courier New" pitchFamily="49" charset="0"/>
                <a:cs typeface="Courier New" pitchFamily="49" charset="0"/>
              </a:rPr>
              <a:t>scanf</a:t>
            </a:r>
            <a:r>
              <a:rPr lang="en-US" dirty="0" smtClean="0"/>
              <a:t> through symbolic execution </a:t>
            </a:r>
          </a:p>
          <a:p>
            <a:pPr lvl="1"/>
            <a:r>
              <a:rPr lang="en-US" dirty="0" smtClean="0"/>
              <a:t>Numbers returned from </a:t>
            </a:r>
            <a:r>
              <a:rPr lang="en-US" sz="2000" dirty="0" err="1" smtClean="0">
                <a:latin typeface="Courier New" pitchFamily="49" charset="0"/>
                <a:cs typeface="Courier New" pitchFamily="49" charset="0"/>
              </a:rPr>
              <a:t>get_user_input</a:t>
            </a:r>
            <a:r>
              <a:rPr lang="en-US" sz="2000" dirty="0" smtClean="0"/>
              <a:t> </a:t>
            </a:r>
            <a:r>
              <a:rPr lang="en-US" dirty="0" smtClean="0"/>
              <a:t>in 3 registers, then used</a:t>
            </a:r>
          </a:p>
          <a:p>
            <a:r>
              <a:rPr lang="en-US" dirty="0" smtClean="0"/>
              <a:t>Have symbolic registers set values after call to </a:t>
            </a:r>
            <a:r>
              <a:rPr lang="en-US" sz="2400" dirty="0" err="1" smtClean="0">
                <a:latin typeface="Courier New" pitchFamily="49" charset="0"/>
                <a:cs typeface="Courier New" pitchFamily="49" charset="0"/>
              </a:rPr>
              <a:t>get_user_input</a:t>
            </a:r>
            <a:endParaRPr lang="en-US" dirty="0" smtClean="0">
              <a:latin typeface="Courier New" pitchFamily="49" charset="0"/>
              <a:cs typeface="Courier New" pitchFamily="49" charset="0"/>
            </a:endParaRPr>
          </a:p>
          <a:p>
            <a:pPr lvl="1"/>
            <a:r>
              <a:rPr lang="en-US" dirty="0" smtClean="0"/>
              <a:t>Run from address just after function returns</a:t>
            </a:r>
          </a:p>
          <a:p>
            <a:pPr lvl="1"/>
            <a:r>
              <a:rPr lang="en-US" dirty="0" smtClean="0"/>
              <a:t>Note Microsoft ASM  </a:t>
            </a:r>
            <a:r>
              <a:rPr lang="en-US" sz="2000" dirty="0" err="1" smtClean="0">
                <a:latin typeface="Courier New" pitchFamily="49" charset="0"/>
                <a:cs typeface="Courier New" pitchFamily="49" charset="0"/>
              </a:rPr>
              <a:t>mov</a:t>
            </a:r>
            <a:r>
              <a:rPr lang="en-US" sz="2000" dirty="0" smtClean="0">
                <a:latin typeface="Courier New" pitchFamily="49" charset="0"/>
                <a:cs typeface="Courier New" pitchFamily="49" charset="0"/>
              </a:rPr>
              <a:t> D, S</a:t>
            </a:r>
            <a:endParaRPr lang="en-US" dirty="0" smtClean="0">
              <a:latin typeface="Courier New" pitchFamily="49" charset="0"/>
              <a:cs typeface="Courier New" pitchFamily="49" charset="0"/>
            </a:endParaRPr>
          </a:p>
        </p:txBody>
      </p:sp>
      <p:pic>
        <p:nvPicPr>
          <p:cNvPr id="5122" name="Picture 2"/>
          <p:cNvPicPr>
            <a:picLocks noChangeAspect="1" noChangeArrowheads="1"/>
          </p:cNvPicPr>
          <p:nvPr/>
        </p:nvPicPr>
        <p:blipFill>
          <a:blip r:embed="rId2"/>
          <a:srcRect/>
          <a:stretch>
            <a:fillRect/>
          </a:stretch>
        </p:blipFill>
        <p:spPr bwMode="auto">
          <a:xfrm>
            <a:off x="1185284" y="4515221"/>
            <a:ext cx="10397116" cy="18855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03_angr_symbolic_registers</a:t>
            </a:r>
            <a:endParaRPr lang="en-US" dirty="0"/>
          </a:p>
        </p:txBody>
      </p:sp>
      <p:sp>
        <p:nvSpPr>
          <p:cNvPr id="3" name="Content Placeholder 2"/>
          <p:cNvSpPr>
            <a:spLocks noGrp="1"/>
          </p:cNvSpPr>
          <p:nvPr>
            <p:ph sz="quarter" idx="1"/>
          </p:nvPr>
        </p:nvSpPr>
        <p:spPr/>
        <p:txBody>
          <a:bodyPr/>
          <a:lstStyle/>
          <a:p>
            <a:r>
              <a:rPr lang="en-US" dirty="0" err="1" smtClean="0"/>
              <a:t>Claripy</a:t>
            </a:r>
            <a:endParaRPr lang="en-US" dirty="0" smtClean="0"/>
          </a:p>
          <a:p>
            <a:pPr lvl="1"/>
            <a:r>
              <a:rPr lang="en-US" dirty="0" smtClean="0"/>
              <a:t>Representing and manipulating symbolic values</a:t>
            </a:r>
          </a:p>
        </p:txBody>
      </p:sp>
      <p:grpSp>
        <p:nvGrpSpPr>
          <p:cNvPr id="6" name="Group 5"/>
          <p:cNvGrpSpPr/>
          <p:nvPr/>
        </p:nvGrpSpPr>
        <p:grpSpPr>
          <a:xfrm>
            <a:off x="7136196" y="1679654"/>
            <a:ext cx="4517327" cy="738664"/>
            <a:chOff x="8032830" y="3244959"/>
            <a:chExt cx="4517327" cy="738664"/>
          </a:xfrm>
        </p:grpSpPr>
        <p:sp>
          <p:nvSpPr>
            <p:cNvPr id="7" name="TextBox 6"/>
            <p:cNvSpPr txBox="1"/>
            <p:nvPr/>
          </p:nvSpPr>
          <p:spPr>
            <a:xfrm>
              <a:off x="8391646" y="3244959"/>
              <a:ext cx="4158511" cy="738664"/>
            </a:xfrm>
            <a:prstGeom prst="rect">
              <a:avLst/>
            </a:prstGeom>
            <a:noFill/>
          </p:spPr>
          <p:txBody>
            <a:bodyPr wrap="none" rtlCol="0">
              <a:spAutoFit/>
            </a:bodyPr>
            <a:lstStyle/>
            <a:p>
              <a:r>
                <a:rPr lang="en-US" sz="1400" dirty="0" smtClean="0">
                  <a:latin typeface="Courier New" pitchFamily="49" charset="0"/>
                  <a:cs typeface="Courier New" pitchFamily="49" charset="0"/>
                </a:rPr>
                <a:t>Start at address when symbolic values</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are needed.  (After </a:t>
              </a:r>
              <a:r>
                <a:rPr lang="en-US" sz="1400" dirty="0" err="1" smtClean="0">
                  <a:latin typeface="Courier New" pitchFamily="49" charset="0"/>
                  <a:cs typeface="Courier New" pitchFamily="49" charset="0"/>
                </a:rPr>
                <a:t>scanf</a:t>
              </a:r>
              <a:r>
                <a:rPr lang="en-US" sz="1400" dirty="0" smtClean="0">
                  <a:latin typeface="Courier New" pitchFamily="49" charset="0"/>
                  <a:cs typeface="Courier New" pitchFamily="49" charset="0"/>
                </a:rPr>
                <a:t>, but before</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they are moved)</a:t>
              </a:r>
              <a:endParaRPr lang="en-US" sz="1400" dirty="0">
                <a:latin typeface="Courier New" pitchFamily="49" charset="0"/>
                <a:cs typeface="Courier New" pitchFamily="49" charset="0"/>
              </a:endParaRPr>
            </a:p>
          </p:txBody>
        </p:sp>
        <p:cxnSp>
          <p:nvCxnSpPr>
            <p:cNvPr id="8" name="Straight Arrow Connector 7"/>
            <p:cNvCxnSpPr/>
            <p:nvPr/>
          </p:nvCxnSpPr>
          <p:spPr>
            <a:xfrm flipH="1">
              <a:off x="8032830" y="3824398"/>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7136196" y="2352058"/>
            <a:ext cx="4517327" cy="307777"/>
            <a:chOff x="8032830" y="3244959"/>
            <a:chExt cx="4517327" cy="307777"/>
          </a:xfrm>
        </p:grpSpPr>
        <p:sp>
          <p:nvSpPr>
            <p:cNvPr id="10" name="TextBox 9"/>
            <p:cNvSpPr txBox="1"/>
            <p:nvPr/>
          </p:nvSpPr>
          <p:spPr>
            <a:xfrm>
              <a:off x="8391646" y="3244959"/>
              <a:ext cx="4158511" cy="307777"/>
            </a:xfrm>
            <a:prstGeom prst="rect">
              <a:avLst/>
            </a:prstGeom>
            <a:noFill/>
          </p:spPr>
          <p:txBody>
            <a:bodyPr wrap="none" rtlCol="0">
              <a:spAutoFit/>
            </a:bodyPr>
            <a:lstStyle/>
            <a:p>
              <a:r>
                <a:rPr lang="en-US" sz="1400" dirty="0" smtClean="0">
                  <a:latin typeface="Courier New" pitchFamily="49" charset="0"/>
                  <a:cs typeface="Courier New" pitchFamily="49" charset="0"/>
                </a:rPr>
                <a:t>Set symbolic execution start address.</a:t>
              </a:r>
              <a:endParaRPr lang="en-US" sz="1400" dirty="0">
                <a:latin typeface="Courier New" pitchFamily="49" charset="0"/>
                <a:cs typeface="Courier New" pitchFamily="49" charset="0"/>
              </a:endParaRPr>
            </a:p>
          </p:txBody>
        </p:sp>
        <p:cxnSp>
          <p:nvCxnSpPr>
            <p:cNvPr id="11" name="Straight Arrow Connector 10"/>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136196" y="2744596"/>
            <a:ext cx="4409925" cy="738664"/>
            <a:chOff x="8032830" y="3244959"/>
            <a:chExt cx="4409925" cy="738664"/>
          </a:xfrm>
        </p:grpSpPr>
        <p:sp>
          <p:nvSpPr>
            <p:cNvPr id="13" name="TextBox 12"/>
            <p:cNvSpPr txBox="1"/>
            <p:nvPr/>
          </p:nvSpPr>
          <p:spPr>
            <a:xfrm>
              <a:off x="8391646" y="3244959"/>
              <a:ext cx="4051109" cy="738664"/>
            </a:xfrm>
            <a:prstGeom prst="rect">
              <a:avLst/>
            </a:prstGeom>
            <a:noFill/>
          </p:spPr>
          <p:txBody>
            <a:bodyPr wrap="none" rtlCol="0">
              <a:spAutoFit/>
            </a:bodyPr>
            <a:lstStyle/>
            <a:p>
              <a:r>
                <a:rPr lang="en-US" sz="1400" dirty="0" smtClean="0">
                  <a:latin typeface="Courier New" pitchFamily="49" charset="0"/>
                  <a:cs typeface="Courier New" pitchFamily="49" charset="0"/>
                </a:rPr>
                <a:t>Tell </a:t>
              </a:r>
              <a:r>
                <a:rPr lang="en-US" sz="1400" dirty="0" err="1" smtClean="0">
                  <a:latin typeface="Courier New" pitchFamily="49" charset="0"/>
                  <a:cs typeface="Courier New" pitchFamily="49" charset="0"/>
                </a:rPr>
                <a:t>claripy</a:t>
              </a:r>
              <a:r>
                <a:rPr lang="en-US" sz="1400" dirty="0" smtClean="0">
                  <a:latin typeface="Courier New" pitchFamily="49" charset="0"/>
                  <a:cs typeface="Courier New" pitchFamily="49" charset="0"/>
                </a:rPr>
                <a:t> how large the symbolic</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values are in bits.  Declare each of</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the three integers in password.</a:t>
              </a:r>
              <a:endParaRPr lang="en-US" sz="1400" dirty="0">
                <a:latin typeface="Courier New" pitchFamily="49" charset="0"/>
                <a:cs typeface="Courier New" pitchFamily="49" charset="0"/>
              </a:endParaRPr>
            </a:p>
          </p:txBody>
        </p:sp>
        <p:cxnSp>
          <p:nvCxnSpPr>
            <p:cNvPr id="14" name="Straight Arrow Connector 13"/>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7158677" y="4187687"/>
            <a:ext cx="4195123" cy="523220"/>
            <a:chOff x="8032830" y="3244959"/>
            <a:chExt cx="4195123" cy="523220"/>
          </a:xfrm>
        </p:grpSpPr>
        <p:sp>
          <p:nvSpPr>
            <p:cNvPr id="16" name="TextBox 15"/>
            <p:cNvSpPr txBox="1"/>
            <p:nvPr/>
          </p:nvSpPr>
          <p:spPr>
            <a:xfrm>
              <a:off x="8391646" y="3244959"/>
              <a:ext cx="3836307" cy="523220"/>
            </a:xfrm>
            <a:prstGeom prst="rect">
              <a:avLst/>
            </a:prstGeom>
            <a:noFill/>
          </p:spPr>
          <p:txBody>
            <a:bodyPr wrap="none" rtlCol="0">
              <a:spAutoFit/>
            </a:bodyPr>
            <a:lstStyle/>
            <a:p>
              <a:r>
                <a:rPr lang="en-US" sz="1400" dirty="0" smtClean="0">
                  <a:latin typeface="Courier New" pitchFamily="49" charset="0"/>
                  <a:cs typeface="Courier New" pitchFamily="49" charset="0"/>
                </a:rPr>
                <a:t>Attach symbolic values to specific</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registers </a:t>
              </a:r>
              <a:r>
                <a:rPr lang="en-US" sz="1400" dirty="0" err="1" smtClean="0">
                  <a:latin typeface="Courier New" pitchFamily="49" charset="0"/>
                  <a:cs typeface="Courier New" pitchFamily="49" charset="0"/>
                </a:rPr>
                <a:t>scanf</a:t>
              </a:r>
              <a:r>
                <a:rPr lang="en-US" sz="1400" dirty="0" smtClean="0">
                  <a:latin typeface="Courier New" pitchFamily="49" charset="0"/>
                  <a:cs typeface="Courier New" pitchFamily="49" charset="0"/>
                </a:rPr>
                <a:t> set</a:t>
              </a:r>
              <a:endParaRPr lang="en-US" sz="1400" dirty="0">
                <a:latin typeface="Courier New" pitchFamily="49" charset="0"/>
                <a:cs typeface="Courier New" pitchFamily="49" charset="0"/>
              </a:endParaRPr>
            </a:p>
          </p:txBody>
        </p:sp>
        <p:cxnSp>
          <p:nvCxnSpPr>
            <p:cNvPr id="17" name="Straight Arrow Connector 16"/>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7136196" y="5249436"/>
            <a:ext cx="4517327" cy="523220"/>
            <a:chOff x="8032830" y="3244959"/>
            <a:chExt cx="4517327" cy="523220"/>
          </a:xfrm>
        </p:grpSpPr>
        <p:sp>
          <p:nvSpPr>
            <p:cNvPr id="19" name="TextBox 18"/>
            <p:cNvSpPr txBox="1"/>
            <p:nvPr/>
          </p:nvSpPr>
          <p:spPr>
            <a:xfrm>
              <a:off x="8391646" y="3244959"/>
              <a:ext cx="4158511" cy="523220"/>
            </a:xfrm>
            <a:prstGeom prst="rect">
              <a:avLst/>
            </a:prstGeom>
            <a:noFill/>
          </p:spPr>
          <p:txBody>
            <a:bodyPr wrap="none" rtlCol="0">
              <a:spAutoFit/>
            </a:bodyPr>
            <a:lstStyle/>
            <a:p>
              <a:r>
                <a:rPr lang="en-US" sz="1400" dirty="0" smtClean="0">
                  <a:latin typeface="Courier New" pitchFamily="49" charset="0"/>
                  <a:cs typeface="Courier New" pitchFamily="49" charset="0"/>
                </a:rPr>
                <a:t>Return if a state </a:t>
              </a:r>
              <a:r>
                <a:rPr lang="en-US" sz="1400" dirty="0" err="1" smtClean="0">
                  <a:latin typeface="Courier New" pitchFamily="49" charset="0"/>
                  <a:cs typeface="Courier New" pitchFamily="49" charset="0"/>
                </a:rPr>
                <a:t>is_successful</a:t>
              </a:r>
              <a:r>
                <a:rPr lang="en-US" sz="1400" dirty="0" smtClean="0">
                  <a:latin typeface="Courier New" pitchFamily="49" charset="0"/>
                  <a:cs typeface="Courier New" pitchFamily="49" charset="0"/>
                </a:rPr>
                <a:t>().</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Terminate states that </a:t>
              </a:r>
              <a:r>
                <a:rPr lang="en-US" sz="1400" dirty="0" err="1" smtClean="0">
                  <a:latin typeface="Courier New" pitchFamily="49" charset="0"/>
                  <a:cs typeface="Courier New" pitchFamily="49" charset="0"/>
                </a:rPr>
                <a:t>should_abort</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cxnSp>
          <p:nvCxnSpPr>
            <p:cNvPr id="20" name="Straight Arrow Connector 19"/>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136196" y="6176963"/>
            <a:ext cx="4839530" cy="523220"/>
            <a:chOff x="8032830" y="3244959"/>
            <a:chExt cx="4839530" cy="523220"/>
          </a:xfrm>
        </p:grpSpPr>
        <p:sp>
          <p:nvSpPr>
            <p:cNvPr id="22" name="TextBox 21"/>
            <p:cNvSpPr txBox="1"/>
            <p:nvPr/>
          </p:nvSpPr>
          <p:spPr>
            <a:xfrm>
              <a:off x="8391646" y="3244959"/>
              <a:ext cx="4480714" cy="523220"/>
            </a:xfrm>
            <a:prstGeom prst="rect">
              <a:avLst/>
            </a:prstGeom>
            <a:noFill/>
          </p:spPr>
          <p:txBody>
            <a:bodyPr wrap="none" rtlCol="0">
              <a:spAutoFit/>
            </a:bodyPr>
            <a:lstStyle/>
            <a:p>
              <a:r>
                <a:rPr lang="en-US" sz="1400" dirty="0" smtClean="0">
                  <a:latin typeface="Courier New" pitchFamily="49" charset="0"/>
                  <a:cs typeface="Courier New" pitchFamily="49" charset="0"/>
                </a:rPr>
                <a:t>Evaluate symbolic value to get concrete</a:t>
              </a:r>
            </a:p>
            <a:p>
              <a:r>
                <a:rPr lang="en-US" sz="1400" dirty="0" smtClean="0">
                  <a:latin typeface="Courier New" pitchFamily="49" charset="0"/>
                  <a:cs typeface="Courier New" pitchFamily="49" charset="0"/>
                </a:rPr>
                <a:t>integer values that satisfy constraints.</a:t>
              </a:r>
              <a:endParaRPr lang="en-US" sz="1400" dirty="0">
                <a:latin typeface="Courier New" pitchFamily="49" charset="0"/>
                <a:cs typeface="Courier New" pitchFamily="49" charset="0"/>
              </a:endParaRPr>
            </a:p>
          </p:txBody>
        </p:sp>
        <p:cxnSp>
          <p:nvCxnSpPr>
            <p:cNvPr id="23" name="Straight Arrow Connector 22"/>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pic>
        <p:nvPicPr>
          <p:cNvPr id="3074" name="Picture 2"/>
          <p:cNvPicPr>
            <a:picLocks noChangeAspect="1" noChangeArrowheads="1"/>
          </p:cNvPicPr>
          <p:nvPr/>
        </p:nvPicPr>
        <p:blipFill>
          <a:blip r:embed="rId2"/>
          <a:srcRect/>
          <a:stretch>
            <a:fillRect/>
          </a:stretch>
        </p:blipFill>
        <p:spPr bwMode="auto">
          <a:xfrm>
            <a:off x="269806" y="2121181"/>
            <a:ext cx="6685343" cy="457900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05_angr_symbolic_memory</a:t>
            </a:r>
            <a:endParaRPr lang="en-US" dirty="0"/>
          </a:p>
        </p:txBody>
      </p:sp>
      <p:sp>
        <p:nvSpPr>
          <p:cNvPr id="3" name="Content Placeholder 2"/>
          <p:cNvSpPr>
            <a:spLocks noGrp="1"/>
          </p:cNvSpPr>
          <p:nvPr>
            <p:ph sz="quarter" idx="1"/>
          </p:nvPr>
        </p:nvSpPr>
        <p:spPr/>
        <p:txBody>
          <a:bodyPr/>
          <a:lstStyle/>
          <a:p>
            <a:r>
              <a:rPr lang="en-US" dirty="0" smtClean="0"/>
              <a:t>4 strings used as password via a formatted </a:t>
            </a:r>
            <a:r>
              <a:rPr lang="en-US" sz="2400" dirty="0" err="1" smtClean="0">
                <a:latin typeface="Courier New" pitchFamily="49" charset="0"/>
                <a:cs typeface="Courier New" pitchFamily="49" charset="0"/>
              </a:rPr>
              <a:t>scanf</a:t>
            </a:r>
            <a:endParaRPr lang="en-US" dirty="0" smtClean="0">
              <a:latin typeface="Courier New" pitchFamily="49" charset="0"/>
              <a:cs typeface="Courier New" pitchFamily="49" charset="0"/>
            </a:endParaRPr>
          </a:p>
          <a:p>
            <a:pPr lvl="1"/>
            <a:r>
              <a:rPr lang="en-US" dirty="0" smtClean="0"/>
              <a:t>Each read into a distinct buffer in memory</a:t>
            </a:r>
          </a:p>
          <a:p>
            <a:pPr lvl="1"/>
            <a:r>
              <a:rPr lang="en-US" dirty="0" smtClean="0"/>
              <a:t>Can you identify their individual locations?</a:t>
            </a:r>
          </a:p>
          <a:p>
            <a:r>
              <a:rPr lang="en-US" dirty="0" smtClean="0"/>
              <a:t>Use symbolic memory to set them after input</a:t>
            </a:r>
          </a:p>
        </p:txBody>
      </p:sp>
      <p:pic>
        <p:nvPicPr>
          <p:cNvPr id="4" name="Picture 3"/>
          <p:cNvPicPr>
            <a:picLocks noChangeAspect="1" noChangeArrowheads="1"/>
          </p:cNvPicPr>
          <p:nvPr/>
        </p:nvPicPr>
        <p:blipFill>
          <a:blip r:embed="rId2"/>
          <a:srcRect/>
          <a:stretch>
            <a:fillRect/>
          </a:stretch>
        </p:blipFill>
        <p:spPr bwMode="auto">
          <a:xfrm>
            <a:off x="302524" y="3180522"/>
            <a:ext cx="11493958" cy="19934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05_angr_symbolic_memory</a:t>
            </a:r>
            <a:endParaRPr lang="en-US" dirty="0"/>
          </a:p>
        </p:txBody>
      </p:sp>
      <p:grpSp>
        <p:nvGrpSpPr>
          <p:cNvPr id="6" name="Group 5"/>
          <p:cNvGrpSpPr/>
          <p:nvPr/>
        </p:nvGrpSpPr>
        <p:grpSpPr>
          <a:xfrm>
            <a:off x="6493573" y="1515141"/>
            <a:ext cx="4517327" cy="523220"/>
            <a:chOff x="8032830" y="3244959"/>
            <a:chExt cx="4517327" cy="523220"/>
          </a:xfrm>
        </p:grpSpPr>
        <p:sp>
          <p:nvSpPr>
            <p:cNvPr id="7" name="TextBox 6"/>
            <p:cNvSpPr txBox="1"/>
            <p:nvPr/>
          </p:nvSpPr>
          <p:spPr>
            <a:xfrm>
              <a:off x="8391646" y="3244959"/>
              <a:ext cx="4158511" cy="523220"/>
            </a:xfrm>
            <a:prstGeom prst="rect">
              <a:avLst/>
            </a:prstGeom>
            <a:noFill/>
          </p:spPr>
          <p:txBody>
            <a:bodyPr wrap="none" rtlCol="0">
              <a:spAutoFit/>
            </a:bodyPr>
            <a:lstStyle/>
            <a:p>
              <a:r>
                <a:rPr lang="en-US" sz="1400" dirty="0" smtClean="0">
                  <a:latin typeface="Courier New" pitchFamily="49" charset="0"/>
                  <a:cs typeface="Courier New" pitchFamily="49" charset="0"/>
                </a:rPr>
                <a:t>Start at address when symbolic values</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are needed after </a:t>
              </a:r>
              <a:r>
                <a:rPr lang="en-US" sz="1400" dirty="0" err="1" smtClean="0">
                  <a:latin typeface="Courier New" pitchFamily="49" charset="0"/>
                  <a:cs typeface="Courier New" pitchFamily="49" charset="0"/>
                </a:rPr>
                <a:t>scanf</a:t>
              </a:r>
              <a:endParaRPr lang="en-US" sz="1400" dirty="0">
                <a:latin typeface="Courier New" pitchFamily="49" charset="0"/>
                <a:cs typeface="Courier New" pitchFamily="49" charset="0"/>
              </a:endParaRPr>
            </a:p>
          </p:txBody>
        </p:sp>
        <p:cxnSp>
          <p:nvCxnSpPr>
            <p:cNvPr id="8" name="Straight Arrow Connector 7"/>
            <p:cNvCxnSpPr/>
            <p:nvPr/>
          </p:nvCxnSpPr>
          <p:spPr>
            <a:xfrm flipH="1">
              <a:off x="8032830" y="362762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508071" y="2216536"/>
            <a:ext cx="4409925" cy="954107"/>
            <a:chOff x="8032830" y="3244959"/>
            <a:chExt cx="4409925" cy="954107"/>
          </a:xfrm>
        </p:grpSpPr>
        <p:sp>
          <p:nvSpPr>
            <p:cNvPr id="13" name="TextBox 12"/>
            <p:cNvSpPr txBox="1"/>
            <p:nvPr/>
          </p:nvSpPr>
          <p:spPr>
            <a:xfrm>
              <a:off x="8391646" y="3244959"/>
              <a:ext cx="4051109" cy="954107"/>
            </a:xfrm>
            <a:prstGeom prst="rect">
              <a:avLst/>
            </a:prstGeom>
            <a:noFill/>
          </p:spPr>
          <p:txBody>
            <a:bodyPr wrap="none" rtlCol="0">
              <a:spAutoFit/>
            </a:bodyPr>
            <a:lstStyle/>
            <a:p>
              <a:r>
                <a:rPr lang="en-US" sz="1400" dirty="0" smtClean="0">
                  <a:latin typeface="Courier New" pitchFamily="49" charset="0"/>
                  <a:cs typeface="Courier New" pitchFamily="49" charset="0"/>
                </a:rPr>
                <a:t>Tell </a:t>
              </a:r>
              <a:r>
                <a:rPr lang="en-US" sz="1400" dirty="0" err="1" smtClean="0">
                  <a:latin typeface="Courier New" pitchFamily="49" charset="0"/>
                  <a:cs typeface="Courier New" pitchFamily="49" charset="0"/>
                </a:rPr>
                <a:t>claripy</a:t>
              </a:r>
              <a:r>
                <a:rPr lang="en-US" sz="1400" dirty="0" smtClean="0">
                  <a:latin typeface="Courier New" pitchFamily="49" charset="0"/>
                  <a:cs typeface="Courier New" pitchFamily="49" charset="0"/>
                </a:rPr>
                <a:t> how large the symbolic</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values are in bits.  How big is each</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part of the password based on the</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parameters of the </a:t>
              </a:r>
              <a:r>
                <a:rPr lang="en-US" sz="1400" dirty="0" err="1" smtClean="0">
                  <a:latin typeface="Courier New" pitchFamily="49" charset="0"/>
                  <a:cs typeface="Courier New" pitchFamily="49" charset="0"/>
                </a:rPr>
                <a:t>scanf</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cxnSp>
          <p:nvCxnSpPr>
            <p:cNvPr id="14" name="Straight Arrow Connector 13"/>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493573" y="3431403"/>
            <a:ext cx="4302524" cy="523220"/>
            <a:chOff x="8032830" y="3244959"/>
            <a:chExt cx="4302524" cy="523220"/>
          </a:xfrm>
        </p:grpSpPr>
        <p:sp>
          <p:nvSpPr>
            <p:cNvPr id="16" name="TextBox 15"/>
            <p:cNvSpPr txBox="1"/>
            <p:nvPr/>
          </p:nvSpPr>
          <p:spPr>
            <a:xfrm>
              <a:off x="8391646" y="3244959"/>
              <a:ext cx="3943708" cy="523220"/>
            </a:xfrm>
            <a:prstGeom prst="rect">
              <a:avLst/>
            </a:prstGeom>
            <a:noFill/>
          </p:spPr>
          <p:txBody>
            <a:bodyPr wrap="none" rtlCol="0">
              <a:spAutoFit/>
            </a:bodyPr>
            <a:lstStyle/>
            <a:p>
              <a:r>
                <a:rPr lang="en-US" sz="1400" dirty="0" smtClean="0">
                  <a:latin typeface="Courier New" pitchFamily="49" charset="0"/>
                  <a:cs typeface="Courier New" pitchFamily="49" charset="0"/>
                </a:rPr>
                <a:t>Attach symbolic values to specific</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memory locations </a:t>
              </a:r>
              <a:r>
                <a:rPr lang="en-US" sz="1400" dirty="0" err="1" smtClean="0">
                  <a:latin typeface="Courier New" pitchFamily="49" charset="0"/>
                  <a:cs typeface="Courier New" pitchFamily="49" charset="0"/>
                </a:rPr>
                <a:t>scanf</a:t>
              </a:r>
              <a:r>
                <a:rPr lang="en-US" sz="1400" dirty="0" smtClean="0">
                  <a:latin typeface="Courier New" pitchFamily="49" charset="0"/>
                  <a:cs typeface="Courier New" pitchFamily="49" charset="0"/>
                </a:rPr>
                <a:t> set</a:t>
              </a:r>
              <a:endParaRPr lang="en-US" sz="1400" dirty="0">
                <a:latin typeface="Courier New" pitchFamily="49" charset="0"/>
                <a:cs typeface="Courier New" pitchFamily="49" charset="0"/>
              </a:endParaRPr>
            </a:p>
          </p:txBody>
        </p:sp>
        <p:cxnSp>
          <p:nvCxnSpPr>
            <p:cNvPr id="17" name="Straight Arrow Connector 16"/>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493573" y="5451433"/>
            <a:ext cx="5698739" cy="1169551"/>
            <a:chOff x="8032830" y="3244959"/>
            <a:chExt cx="5698739" cy="1169551"/>
          </a:xfrm>
        </p:grpSpPr>
        <p:sp>
          <p:nvSpPr>
            <p:cNvPr id="19" name="TextBox 18"/>
            <p:cNvSpPr txBox="1"/>
            <p:nvPr/>
          </p:nvSpPr>
          <p:spPr>
            <a:xfrm>
              <a:off x="8391646" y="3244959"/>
              <a:ext cx="5339923" cy="1169551"/>
            </a:xfrm>
            <a:prstGeom prst="rect">
              <a:avLst/>
            </a:prstGeom>
            <a:noFill/>
          </p:spPr>
          <p:txBody>
            <a:bodyPr wrap="none" rtlCol="0">
              <a:spAutoFit/>
            </a:bodyPr>
            <a:lstStyle/>
            <a:p>
              <a:r>
                <a:rPr lang="en-US" sz="1400" dirty="0" smtClean="0">
                  <a:latin typeface="Courier New" pitchFamily="49" charset="0"/>
                  <a:cs typeface="Courier New" pitchFamily="49" charset="0"/>
                </a:rPr>
                <a:t>Check if solution found.  If so, solve the</a:t>
              </a:r>
            </a:p>
            <a:p>
              <a:r>
                <a:rPr lang="en-US" sz="1400" dirty="0" smtClean="0">
                  <a:latin typeface="Courier New" pitchFamily="49" charset="0"/>
                  <a:cs typeface="Courier New" pitchFamily="49" charset="0"/>
                </a:rPr>
                <a:t>constraints to find an input that satisfies</a:t>
              </a:r>
            </a:p>
            <a:p>
              <a:r>
                <a:rPr lang="en-US" sz="1400" dirty="0" smtClean="0">
                  <a:latin typeface="Courier New" pitchFamily="49" charset="0"/>
                  <a:cs typeface="Courier New" pitchFamily="49" charset="0"/>
                </a:rPr>
                <a:t>them. Note </a:t>
              </a:r>
              <a:r>
                <a:rPr lang="en-US" sz="1400" dirty="0" err="1" smtClean="0">
                  <a:latin typeface="Courier New" pitchFamily="49" charset="0"/>
                  <a:cs typeface="Courier New" pitchFamily="49" charset="0"/>
                </a:rPr>
                <a:t>eval</a:t>
              </a:r>
              <a:r>
                <a:rPr lang="en-US" sz="1400" dirty="0" smtClean="0">
                  <a:latin typeface="Courier New" pitchFamily="49" charset="0"/>
                  <a:cs typeface="Courier New" pitchFamily="49" charset="0"/>
                </a:rPr>
                <a:t>() returns an integer by default.</a:t>
              </a:r>
            </a:p>
            <a:p>
              <a:r>
                <a:rPr lang="en-US" sz="1400" dirty="0" smtClean="0">
                  <a:latin typeface="Courier New" pitchFamily="49" charset="0"/>
                  <a:cs typeface="Courier New" pitchFamily="49" charset="0"/>
                </a:rPr>
                <a:t>To concretize into a string, use the </a:t>
              </a:r>
              <a:r>
                <a:rPr lang="en-US" sz="1400" dirty="0" err="1" smtClean="0">
                  <a:latin typeface="Courier New" pitchFamily="49" charset="0"/>
                  <a:cs typeface="Courier New" pitchFamily="49" charset="0"/>
                </a:rPr>
                <a:t>cast_to</a:t>
              </a:r>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named parameter</a:t>
              </a:r>
              <a:endParaRPr lang="en-US" sz="1400" dirty="0">
                <a:latin typeface="Courier New" pitchFamily="49" charset="0"/>
                <a:cs typeface="Courier New" pitchFamily="49" charset="0"/>
              </a:endParaRPr>
            </a:p>
          </p:txBody>
        </p:sp>
        <p:cxnSp>
          <p:nvCxnSpPr>
            <p:cNvPr id="20" name="Straight Arrow Connector 19"/>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pic>
        <p:nvPicPr>
          <p:cNvPr id="4099" name="Picture 3"/>
          <p:cNvPicPr>
            <a:picLocks noChangeAspect="1" noChangeArrowheads="1"/>
          </p:cNvPicPr>
          <p:nvPr/>
        </p:nvPicPr>
        <p:blipFill>
          <a:blip r:embed="rId2"/>
          <a:srcRect/>
          <a:stretch>
            <a:fillRect/>
          </a:stretch>
        </p:blipFill>
        <p:spPr bwMode="auto">
          <a:xfrm>
            <a:off x="576897" y="1621157"/>
            <a:ext cx="5916676" cy="471485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Lab</a:t>
            </a:r>
            <a:endParaRPr lang="en-US"/>
          </a:p>
        </p:txBody>
      </p:sp>
      <p:sp>
        <p:nvSpPr>
          <p:cNvPr id="3" name="Content Placeholder 2"/>
          <p:cNvSpPr>
            <a:spLocks noGrp="1"/>
          </p:cNvSpPr>
          <p:nvPr>
            <p:ph sz="quarter" idx="1"/>
          </p:nvPr>
        </p:nvSpPr>
        <p:spPr/>
        <p:txBody>
          <a:bodyPr/>
          <a:lstStyle/>
          <a:p>
            <a:r>
              <a:rPr lang="en-US" smtClean="0"/>
              <a:t>Feel free to work with others, but you must run on your own to solve your own levels</a:t>
            </a:r>
          </a:p>
          <a:p>
            <a:pPr lvl="1"/>
            <a:r>
              <a:rPr lang="en-US" smtClean="0">
                <a:latin typeface="Courier New" pitchFamily="49" charset="0"/>
                <a:cs typeface="Courier New" pitchFamily="49" charset="0"/>
              </a:rPr>
              <a:t>03_angr_symbolic_registers</a:t>
            </a:r>
          </a:p>
          <a:p>
            <a:pPr lvl="1"/>
            <a:r>
              <a:rPr lang="en-US" smtClean="0">
                <a:latin typeface="Courier New" pitchFamily="49" charset="0"/>
                <a:cs typeface="Courier New" pitchFamily="49" charset="0"/>
              </a:rPr>
              <a:t>05_angr_symbolic_memory</a:t>
            </a:r>
          </a:p>
          <a:p>
            <a:pPr lvl="1"/>
            <a:r>
              <a:rPr lang="en-US" smtClean="0">
                <a:latin typeface="Courier New" pitchFamily="49" charset="0"/>
                <a:cs typeface="Courier New" pitchFamily="49" charset="0"/>
              </a:rPr>
              <a:t>06_angr_symbolic_dynamic_memory</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Symbolic Execution CTF: Part 3</a:t>
            </a:r>
            <a:endParaRPr lang="en-US" sz="5400" dirty="0"/>
          </a:p>
        </p:txBody>
      </p:sp>
      <p:sp>
        <p:nvSpPr>
          <p:cNvPr id="3" name="Subtitle 2"/>
          <p:cNvSpPr>
            <a:spLocks noGrp="1"/>
          </p:cNvSpPr>
          <p:nvPr>
            <p:ph type="body" idx="1"/>
          </p:nvPr>
        </p:nvSpPr>
        <p:spPr/>
        <p:txBody>
          <a:bodyPr/>
          <a:lstStyle/>
          <a:p>
            <a:r>
              <a:rPr lang="en-US" dirty="0" smtClean="0"/>
              <a:t>Handling Non-trivial </a:t>
            </a:r>
            <a:r>
              <a:rPr lang="en-US" dirty="0"/>
              <a:t>B</a:t>
            </a:r>
            <a:r>
              <a:rPr lang="en-US" dirty="0" smtClean="0"/>
              <a:t>ehavior</a:t>
            </a:r>
            <a:endParaRPr lang="en-US" dirty="0"/>
          </a:p>
        </p:txBody>
      </p:sp>
    </p:spTree>
    <p:extLst>
      <p:ext uri="{BB962C8B-B14F-4D97-AF65-F5344CB8AC3E}">
        <p14:creationId xmlns="" xmlns:p14="http://schemas.microsoft.com/office/powerpoint/2010/main" val="183473598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 Simple Example</a:t>
            </a:r>
            <a:endParaRPr lang="en-US" dirty="0"/>
          </a:p>
        </p:txBody>
      </p:sp>
      <p:sp>
        <p:nvSpPr>
          <p:cNvPr id="6" name="Rectangle 5"/>
          <p:cNvSpPr/>
          <p:nvPr/>
        </p:nvSpPr>
        <p:spPr>
          <a:xfrm>
            <a:off x="7086600" y="2372139"/>
            <a:ext cx="4267200" cy="2308324"/>
          </a:xfrm>
          <a:prstGeom prst="rect">
            <a:avLst/>
          </a:prstGeom>
        </p:spPr>
        <p:txBody>
          <a:bodyPr wrap="square">
            <a:spAutoFit/>
          </a:bodyPr>
          <a:lstStyle/>
          <a:p>
            <a:r>
              <a:rPr lang="is-IS" dirty="0">
                <a:solidFill>
                  <a:srgbClr val="295E99"/>
                </a:solidFill>
                <a:latin typeface="Monaco" charset="0"/>
              </a:rPr>
              <a:t>def</a:t>
            </a:r>
            <a:r>
              <a:rPr lang="is-IS" dirty="0">
                <a:latin typeface="Monaco" charset="0"/>
              </a:rPr>
              <a:t> check_all_Z(user_input):</a:t>
            </a:r>
          </a:p>
          <a:p>
            <a:r>
              <a:rPr lang="is-IS" dirty="0">
                <a:latin typeface="Monaco" charset="0"/>
              </a:rPr>
              <a:t>  num_Z </a:t>
            </a:r>
            <a:r>
              <a:rPr lang="is-IS" dirty="0">
                <a:solidFill>
                  <a:srgbClr val="D97100"/>
                </a:solidFill>
                <a:latin typeface="Monaco" charset="0"/>
              </a:rPr>
              <a:t>=</a:t>
            </a:r>
            <a:r>
              <a:rPr lang="is-IS" dirty="0">
                <a:latin typeface="Monaco" charset="0"/>
              </a:rPr>
              <a:t> </a:t>
            </a:r>
            <a:r>
              <a:rPr lang="is-IS" dirty="0">
                <a:solidFill>
                  <a:srgbClr val="0329D8"/>
                </a:solidFill>
                <a:latin typeface="Monaco" charset="0"/>
              </a:rPr>
              <a:t>0</a:t>
            </a:r>
            <a:endParaRPr lang="is-IS" dirty="0">
              <a:latin typeface="Monaco" charset="0"/>
            </a:endParaRPr>
          </a:p>
          <a:p>
            <a:r>
              <a:rPr lang="is-IS" dirty="0">
                <a:latin typeface="Monaco" charset="0"/>
              </a:rPr>
              <a:t>  </a:t>
            </a:r>
            <a:r>
              <a:rPr lang="is-IS" dirty="0">
                <a:solidFill>
                  <a:srgbClr val="295E99"/>
                </a:solidFill>
                <a:latin typeface="Monaco" charset="0"/>
              </a:rPr>
              <a:t>for</a:t>
            </a:r>
            <a:r>
              <a:rPr lang="is-IS" dirty="0">
                <a:latin typeface="Monaco" charset="0"/>
              </a:rPr>
              <a:t> i </a:t>
            </a:r>
            <a:r>
              <a:rPr lang="is-IS" dirty="0">
                <a:solidFill>
                  <a:srgbClr val="295E99"/>
                </a:solidFill>
                <a:latin typeface="Monaco" charset="0"/>
              </a:rPr>
              <a:t>in</a:t>
            </a:r>
            <a:r>
              <a:rPr lang="is-IS" dirty="0">
                <a:latin typeface="Monaco" charset="0"/>
              </a:rPr>
              <a:t> </a:t>
            </a:r>
            <a:r>
              <a:rPr lang="is-IS" dirty="0">
                <a:solidFill>
                  <a:srgbClr val="295E99"/>
                </a:solidFill>
                <a:latin typeface="Monaco" charset="0"/>
              </a:rPr>
              <a:t>range</a:t>
            </a:r>
            <a:r>
              <a:rPr lang="is-IS" dirty="0">
                <a:latin typeface="Monaco" charset="0"/>
              </a:rPr>
              <a:t>(</a:t>
            </a:r>
            <a:r>
              <a:rPr lang="is-IS" dirty="0">
                <a:solidFill>
                  <a:srgbClr val="0329D8"/>
                </a:solidFill>
                <a:latin typeface="Monaco" charset="0"/>
              </a:rPr>
              <a:t>0</a:t>
            </a:r>
            <a:r>
              <a:rPr lang="is-IS" dirty="0">
                <a:latin typeface="Monaco" charset="0"/>
              </a:rPr>
              <a:t>, </a:t>
            </a:r>
            <a:r>
              <a:rPr lang="is-IS" dirty="0">
                <a:solidFill>
                  <a:srgbClr val="0329D8"/>
                </a:solidFill>
                <a:latin typeface="Monaco" charset="0"/>
              </a:rPr>
              <a:t>16</a:t>
            </a:r>
            <a:r>
              <a:rPr lang="is-IS" dirty="0">
                <a:latin typeface="Monaco" charset="0"/>
              </a:rPr>
              <a:t>):</a:t>
            </a:r>
          </a:p>
          <a:p>
            <a:r>
              <a:rPr lang="is-IS" dirty="0">
                <a:latin typeface="Monaco" charset="0"/>
              </a:rPr>
              <a:t>    </a:t>
            </a:r>
            <a:r>
              <a:rPr lang="is-IS" dirty="0">
                <a:solidFill>
                  <a:srgbClr val="295E99"/>
                </a:solidFill>
                <a:latin typeface="Monaco" charset="0"/>
              </a:rPr>
              <a:t>if</a:t>
            </a:r>
            <a:r>
              <a:rPr lang="is-IS" dirty="0">
                <a:latin typeface="Monaco" charset="0"/>
              </a:rPr>
              <a:t> user_input[i] </a:t>
            </a:r>
            <a:r>
              <a:rPr lang="is-IS" dirty="0">
                <a:solidFill>
                  <a:srgbClr val="D97100"/>
                </a:solidFill>
                <a:latin typeface="Monaco" charset="0"/>
              </a:rPr>
              <a:t>==</a:t>
            </a:r>
            <a:r>
              <a:rPr lang="is-IS" dirty="0">
                <a:latin typeface="Monaco" charset="0"/>
              </a:rPr>
              <a:t> </a:t>
            </a:r>
            <a:r>
              <a:rPr lang="is-IS" dirty="0">
                <a:solidFill>
                  <a:srgbClr val="5EA702"/>
                </a:solidFill>
                <a:latin typeface="Monaco" charset="0"/>
              </a:rPr>
              <a:t>'Z'</a:t>
            </a:r>
            <a:r>
              <a:rPr lang="is-IS" dirty="0">
                <a:latin typeface="Monaco" charset="0"/>
              </a:rPr>
              <a:t>:</a:t>
            </a:r>
          </a:p>
          <a:p>
            <a:r>
              <a:rPr lang="is-IS" dirty="0">
                <a:latin typeface="Monaco" charset="0"/>
              </a:rPr>
              <a:t>      num_Z </a:t>
            </a:r>
            <a:r>
              <a:rPr lang="is-IS" dirty="0">
                <a:solidFill>
                  <a:srgbClr val="D97100"/>
                </a:solidFill>
                <a:latin typeface="Monaco" charset="0"/>
              </a:rPr>
              <a:t>+=</a:t>
            </a:r>
            <a:r>
              <a:rPr lang="is-IS" dirty="0">
                <a:latin typeface="Monaco" charset="0"/>
              </a:rPr>
              <a:t> </a:t>
            </a:r>
            <a:r>
              <a:rPr lang="is-IS" dirty="0">
                <a:solidFill>
                  <a:srgbClr val="0329D8"/>
                </a:solidFill>
                <a:latin typeface="Monaco" charset="0"/>
              </a:rPr>
              <a:t>1</a:t>
            </a:r>
            <a:endParaRPr lang="is-IS" dirty="0">
              <a:latin typeface="Monaco" charset="0"/>
            </a:endParaRPr>
          </a:p>
          <a:p>
            <a:r>
              <a:rPr lang="is-IS" dirty="0">
                <a:latin typeface="Monaco" charset="0"/>
              </a:rPr>
              <a:t>    </a:t>
            </a:r>
            <a:r>
              <a:rPr lang="is-IS" dirty="0">
                <a:solidFill>
                  <a:srgbClr val="295E99"/>
                </a:solidFill>
                <a:latin typeface="Monaco" charset="0"/>
              </a:rPr>
              <a:t>else</a:t>
            </a:r>
            <a:r>
              <a:rPr lang="is-IS" dirty="0">
                <a:latin typeface="Monaco" charset="0"/>
              </a:rPr>
              <a:t>:</a:t>
            </a:r>
          </a:p>
          <a:p>
            <a:r>
              <a:rPr lang="is-IS" dirty="0">
                <a:latin typeface="Monaco" charset="0"/>
              </a:rPr>
              <a:t>      </a:t>
            </a:r>
            <a:r>
              <a:rPr lang="is-IS" dirty="0">
                <a:solidFill>
                  <a:srgbClr val="295E99"/>
                </a:solidFill>
                <a:latin typeface="Monaco" charset="0"/>
              </a:rPr>
              <a:t>pass</a:t>
            </a:r>
            <a:endParaRPr lang="is-IS" dirty="0">
              <a:latin typeface="Monaco" charset="0"/>
            </a:endParaRPr>
          </a:p>
          <a:p>
            <a:r>
              <a:rPr lang="is-IS" dirty="0">
                <a:latin typeface="Monaco" charset="0"/>
              </a:rPr>
              <a:t>  </a:t>
            </a:r>
            <a:r>
              <a:rPr lang="is-IS" dirty="0">
                <a:solidFill>
                  <a:srgbClr val="295E99"/>
                </a:solidFill>
                <a:latin typeface="Monaco" charset="0"/>
              </a:rPr>
              <a:t>return</a:t>
            </a:r>
            <a:r>
              <a:rPr lang="is-IS" dirty="0">
                <a:latin typeface="Monaco" charset="0"/>
              </a:rPr>
              <a:t> num_Z </a:t>
            </a:r>
            <a:r>
              <a:rPr lang="is-IS" dirty="0">
                <a:solidFill>
                  <a:srgbClr val="D97100"/>
                </a:solidFill>
                <a:latin typeface="Monaco" charset="0"/>
              </a:rPr>
              <a:t>==</a:t>
            </a:r>
            <a:r>
              <a:rPr lang="is-IS" dirty="0">
                <a:latin typeface="Monaco" charset="0"/>
              </a:rPr>
              <a:t> </a:t>
            </a:r>
            <a:r>
              <a:rPr lang="is-IS" dirty="0">
                <a:solidFill>
                  <a:srgbClr val="0329D8"/>
                </a:solidFill>
                <a:latin typeface="Monaco" charset="0"/>
              </a:rPr>
              <a:t>16</a:t>
            </a:r>
            <a:endParaRPr lang="is-IS" dirty="0">
              <a:effectLst/>
              <a:latin typeface="Monaco" charset="0"/>
            </a:endParaRPr>
          </a:p>
        </p:txBody>
      </p:sp>
      <p:sp>
        <p:nvSpPr>
          <p:cNvPr id="7" name="TextBox 6"/>
          <p:cNvSpPr txBox="1"/>
          <p:nvPr/>
        </p:nvSpPr>
        <p:spPr>
          <a:xfrm>
            <a:off x="838200" y="1126435"/>
            <a:ext cx="6349677" cy="5693866"/>
          </a:xfrm>
          <a:prstGeom prst="rect">
            <a:avLst/>
          </a:prstGeom>
          <a:noFill/>
        </p:spPr>
        <p:txBody>
          <a:bodyPr wrap="square" rtlCol="0">
            <a:spAutoFit/>
          </a:bodyPr>
          <a:lstStyle/>
          <a:p>
            <a:r>
              <a:rPr lang="en-US" sz="2800" dirty="0" smtClean="0"/>
              <a:t>Booby trapping symbolic execution</a:t>
            </a:r>
          </a:p>
          <a:p>
            <a:endParaRPr lang="en-US" sz="2800" dirty="0" smtClean="0"/>
          </a:p>
          <a:p>
            <a:r>
              <a:rPr lang="en-US" sz="2800" dirty="0" smtClean="0"/>
              <a:t>The program iterates through 16 elements, each time it branches.</a:t>
            </a:r>
          </a:p>
          <a:p>
            <a:endParaRPr lang="en-US" sz="2800" dirty="0" smtClean="0"/>
          </a:p>
          <a:p>
            <a:r>
              <a:rPr lang="en-US" sz="2800" dirty="0" smtClean="0"/>
              <a:t>By the end of the loop, there will be a total of 2</a:t>
            </a:r>
            <a:r>
              <a:rPr lang="en-US" sz="2800" baseline="30000" dirty="0" smtClean="0"/>
              <a:t>16</a:t>
            </a:r>
            <a:r>
              <a:rPr lang="en-US" sz="2800" dirty="0" smtClean="0"/>
              <a:t> or </a:t>
            </a:r>
            <a:r>
              <a:rPr lang="en-US" sz="2800" dirty="0" smtClean="0">
                <a:solidFill>
                  <a:srgbClr val="FF0000"/>
                </a:solidFill>
              </a:rPr>
              <a:t>65,536 branches</a:t>
            </a:r>
            <a:r>
              <a:rPr lang="en-US" sz="2800" dirty="0" smtClean="0"/>
              <a:t>.</a:t>
            </a:r>
          </a:p>
          <a:p>
            <a:endParaRPr lang="en-US" sz="2800" dirty="0"/>
          </a:p>
          <a:p>
            <a:r>
              <a:rPr lang="en-US" sz="2800" dirty="0" smtClean="0"/>
              <a:t>Could be reduced to:</a:t>
            </a:r>
          </a:p>
          <a:p>
            <a:r>
              <a:rPr lang="is-IS" sz="2400" dirty="0" smtClean="0">
                <a:latin typeface="Monaco" charset="0"/>
              </a:rPr>
              <a:t>	user_input </a:t>
            </a:r>
            <a:r>
              <a:rPr lang="is-IS" sz="2400" dirty="0">
                <a:solidFill>
                  <a:srgbClr val="D97100"/>
                </a:solidFill>
                <a:latin typeface="Monaco" charset="0"/>
              </a:rPr>
              <a:t>==</a:t>
            </a:r>
            <a:r>
              <a:rPr lang="is-IS" sz="2400" dirty="0">
                <a:latin typeface="Monaco" charset="0"/>
              </a:rPr>
              <a:t> </a:t>
            </a:r>
            <a:r>
              <a:rPr lang="is-IS" sz="2400" dirty="0" smtClean="0">
                <a:solidFill>
                  <a:srgbClr val="5EA702"/>
                </a:solidFill>
                <a:latin typeface="Monaco" charset="0"/>
              </a:rPr>
              <a:t>'ZZZZZZZZZZZZ</a:t>
            </a:r>
            <a:r>
              <a:rPr lang="is-IS" sz="2400" dirty="0">
                <a:solidFill>
                  <a:srgbClr val="5EA702"/>
                </a:solidFill>
                <a:latin typeface="Monaco" charset="0"/>
              </a:rPr>
              <a:t>ZZZZ</a:t>
            </a:r>
            <a:r>
              <a:rPr lang="is-IS" sz="2400" dirty="0" smtClean="0">
                <a:solidFill>
                  <a:srgbClr val="5EA702"/>
                </a:solidFill>
                <a:latin typeface="Monaco" charset="0"/>
              </a:rPr>
              <a:t>’</a:t>
            </a:r>
            <a:r>
              <a:rPr lang="is-IS" sz="2800" dirty="0" smtClean="0"/>
              <a:t>.</a:t>
            </a:r>
          </a:p>
          <a:p>
            <a:endParaRPr lang="is-IS" sz="2800" dirty="0" smtClean="0"/>
          </a:p>
          <a:p>
            <a:r>
              <a:rPr lang="is-IS" sz="2800" dirty="0" smtClean="0"/>
              <a:t>One </a:t>
            </a:r>
            <a:r>
              <a:rPr lang="is-IS" sz="2800" smtClean="0"/>
              <a:t>branch.  (Note: This is the opposite problem from the AFL lab!)</a:t>
            </a:r>
            <a:endParaRPr lang="en-US" sz="2800" dirty="0"/>
          </a:p>
        </p:txBody>
      </p:sp>
    </p:spTree>
    <p:extLst>
      <p:ext uri="{BB962C8B-B14F-4D97-AF65-F5344CB8AC3E}">
        <p14:creationId xmlns="" xmlns:p14="http://schemas.microsoft.com/office/powerpoint/2010/main" val="212701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down)">
                                      <p:cBhvr>
                                        <p:cTn id="12" dur="500"/>
                                        <p:tgtEl>
                                          <p:spTgt spid="7">
                                            <p:txEl>
                                              <p:pRg st="2" end="2"/>
                                            </p:txEl>
                                          </p:spTgt>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wipe(down)">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wipe(down)">
                                      <p:cBhvr>
                                        <p:cTn id="24" dur="500"/>
                                        <p:tgtEl>
                                          <p:spTgt spid="7">
                                            <p:txEl>
                                              <p:pRg st="6" end="6"/>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wipe(down)">
                                      <p:cBhvr>
                                        <p:cTn id="27" dur="500"/>
                                        <p:tgtEl>
                                          <p:spTgt spid="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xEl>
                                              <p:pRg st="9" end="9"/>
                                            </p:txEl>
                                          </p:spTgt>
                                        </p:tgtEl>
                                        <p:attrNameLst>
                                          <p:attrName>style.visibility</p:attrName>
                                        </p:attrNameLst>
                                      </p:cBhvr>
                                      <p:to>
                                        <p:strVal val="visible"/>
                                      </p:to>
                                    </p:set>
                                    <p:animEffect transition="in" filter="wipe(down)">
                                      <p:cBhvr>
                                        <p:cTn id="3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4" name="TextBox 3"/>
          <p:cNvSpPr txBox="1"/>
          <p:nvPr/>
        </p:nvSpPr>
        <p:spPr>
          <a:xfrm>
            <a:off x="838201" y="2257842"/>
            <a:ext cx="10515599" cy="3970318"/>
          </a:xfrm>
          <a:prstGeom prst="rect">
            <a:avLst/>
          </a:prstGeom>
          <a:noFill/>
        </p:spPr>
        <p:txBody>
          <a:bodyPr wrap="square" rtlCol="0">
            <a:spAutoFit/>
          </a:bodyPr>
          <a:lstStyle/>
          <a:p>
            <a:pPr algn="ctr"/>
            <a:r>
              <a:rPr lang="en-US" sz="2800" dirty="0" smtClean="0"/>
              <a:t>There are algorithms to deduce the insight on the previous slide.</a:t>
            </a:r>
          </a:p>
          <a:p>
            <a:pPr algn="ctr"/>
            <a:endParaRPr lang="en-US" sz="2800" dirty="0"/>
          </a:p>
          <a:p>
            <a:pPr algn="ctr"/>
            <a:r>
              <a:rPr lang="en-US" sz="2800" dirty="0" smtClean="0"/>
              <a:t>None work as well as </a:t>
            </a:r>
            <a:r>
              <a:rPr lang="en-US" sz="2800" dirty="0" smtClean="0">
                <a:solidFill>
                  <a:srgbClr val="FF0000"/>
                </a:solidFill>
              </a:rPr>
              <a:t>human intuition </a:t>
            </a:r>
            <a:r>
              <a:rPr lang="en-US" sz="2800" dirty="0" smtClean="0"/>
              <a:t>for many cases (yet!).</a:t>
            </a:r>
          </a:p>
          <a:p>
            <a:pPr algn="ctr"/>
            <a:endParaRPr lang="en-US" sz="2800" dirty="0"/>
          </a:p>
          <a:p>
            <a:pPr algn="ctr"/>
            <a:r>
              <a:rPr lang="en-US" sz="2800" dirty="0" smtClean="0"/>
              <a:t>For complex functions that can be easily simplified by a human, we can use </a:t>
            </a:r>
            <a:r>
              <a:rPr lang="en-US" sz="2800" dirty="0" err="1" smtClean="0"/>
              <a:t>Angr</a:t>
            </a:r>
            <a:r>
              <a:rPr lang="en-US" sz="2800" dirty="0" smtClean="0"/>
              <a:t> to </a:t>
            </a:r>
            <a:r>
              <a:rPr lang="en-US" sz="2800" dirty="0" smtClean="0">
                <a:solidFill>
                  <a:srgbClr val="FF0000"/>
                </a:solidFill>
              </a:rPr>
              <a:t>replace the code </a:t>
            </a:r>
            <a:r>
              <a:rPr lang="en-US" sz="2800" dirty="0" smtClean="0"/>
              <a:t>with its </a:t>
            </a:r>
            <a:r>
              <a:rPr lang="en-US" sz="2800" i="1" dirty="0" smtClean="0">
                <a:solidFill>
                  <a:srgbClr val="FF0000"/>
                </a:solidFill>
              </a:rPr>
              <a:t>summary</a:t>
            </a:r>
            <a:r>
              <a:rPr lang="en-US" sz="2800" dirty="0" smtClean="0"/>
              <a:t>, written in Python.</a:t>
            </a:r>
          </a:p>
          <a:p>
            <a:pPr algn="ctr"/>
            <a:endParaRPr lang="en-US" sz="2800" dirty="0" smtClean="0"/>
          </a:p>
          <a:p>
            <a:pPr algn="ctr"/>
            <a:r>
              <a:rPr lang="en-US" sz="2800" dirty="0" smtClean="0"/>
              <a:t>Two approaches: </a:t>
            </a:r>
            <a:r>
              <a:rPr lang="en-US" sz="2800" i="1" dirty="0" smtClean="0">
                <a:solidFill>
                  <a:srgbClr val="FF0000"/>
                </a:solidFill>
              </a:rPr>
              <a:t>constraints</a:t>
            </a:r>
            <a:r>
              <a:rPr lang="en-US" sz="2800" dirty="0" smtClean="0"/>
              <a:t> and </a:t>
            </a:r>
            <a:r>
              <a:rPr lang="en-US" sz="2800" i="1" dirty="0" smtClean="0">
                <a:solidFill>
                  <a:srgbClr val="FF0000"/>
                </a:solidFill>
              </a:rPr>
              <a:t>hooks</a:t>
            </a:r>
          </a:p>
          <a:p>
            <a:pPr algn="ctr"/>
            <a:endParaRPr lang="en-US" sz="2800" dirty="0"/>
          </a:p>
        </p:txBody>
      </p:sp>
    </p:spTree>
    <p:extLst>
      <p:ext uri="{BB962C8B-B14F-4D97-AF65-F5344CB8AC3E}">
        <p14:creationId xmlns="" xmlns:p14="http://schemas.microsoft.com/office/powerpoint/2010/main" val="88797577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sp>
        <p:nvSpPr>
          <p:cNvPr id="5" name="Rectangle 4"/>
          <p:cNvSpPr/>
          <p:nvPr/>
        </p:nvSpPr>
        <p:spPr>
          <a:xfrm>
            <a:off x="4622158" y="1864348"/>
            <a:ext cx="6096000" cy="2585323"/>
          </a:xfrm>
          <a:prstGeom prst="rect">
            <a:avLst/>
          </a:prstGeom>
        </p:spPr>
        <p:txBody>
          <a:bodyPr>
            <a:spAutoFit/>
          </a:bodyPr>
          <a:lstStyle/>
          <a:p>
            <a:r>
              <a:rPr lang="en-US" dirty="0" smtClean="0">
                <a:latin typeface="Consolas" charset="0"/>
                <a:ea typeface="Consolas" charset="0"/>
                <a:cs typeface="Consolas" charset="0"/>
              </a:rPr>
              <a:t>...</a:t>
            </a:r>
          </a:p>
          <a:p>
            <a:r>
              <a:rPr lang="en-US" dirty="0" smtClean="0">
                <a:latin typeface="Consolas" charset="0"/>
                <a:ea typeface="Consolas" charset="0"/>
                <a:cs typeface="Consolas" charset="0"/>
              </a:rPr>
              <a:t>8048774:  add    </a:t>
            </a:r>
            <a:r>
              <a:rPr lang="en-US" dirty="0">
                <a:latin typeface="Consolas" charset="0"/>
                <a:ea typeface="Consolas" charset="0"/>
                <a:cs typeface="Consolas" charset="0"/>
              </a:rPr>
              <a:t>%edx,%</a:t>
            </a:r>
            <a:r>
              <a:rPr lang="en-US" dirty="0" err="1" smtClean="0">
                <a:latin typeface="Consolas" charset="0"/>
                <a:ea typeface="Consolas" charset="0"/>
                <a:cs typeface="Consolas" charset="0"/>
              </a:rPr>
              <a:t>eax</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8048776:  sub    </a:t>
            </a:r>
            <a:r>
              <a:rPr lang="en-US" dirty="0">
                <a:latin typeface="Consolas" charset="0"/>
                <a:ea typeface="Consolas" charset="0"/>
                <a:cs typeface="Consolas" charset="0"/>
              </a:rPr>
              <a:t>$0x4,%</a:t>
            </a:r>
            <a:r>
              <a:rPr lang="en-US" dirty="0" smtClean="0">
                <a:latin typeface="Consolas" charset="0"/>
                <a:ea typeface="Consolas" charset="0"/>
                <a:cs typeface="Consolas" charset="0"/>
              </a:rPr>
              <a:t>esp</a:t>
            </a:r>
          </a:p>
          <a:p>
            <a:r>
              <a:rPr lang="en-US" dirty="0" smtClean="0">
                <a:latin typeface="Consolas" charset="0"/>
                <a:ea typeface="Consolas" charset="0"/>
                <a:cs typeface="Consolas" charset="0"/>
              </a:rPr>
              <a:t>804877c:  push   </a:t>
            </a:r>
            <a:r>
              <a:rPr lang="en-US" dirty="0">
                <a:latin typeface="Consolas" charset="0"/>
                <a:ea typeface="Consolas" charset="0"/>
                <a:cs typeface="Consolas" charset="0"/>
              </a:rPr>
              <a:t>$</a:t>
            </a:r>
            <a:r>
              <a:rPr lang="en-US" dirty="0" smtClean="0">
                <a:latin typeface="Consolas" charset="0"/>
                <a:ea typeface="Consolas" charset="0"/>
                <a:cs typeface="Consolas" charset="0"/>
              </a:rPr>
              <a:t>0x804a420</a:t>
            </a:r>
          </a:p>
          <a:p>
            <a:r>
              <a:rPr lang="en-US" dirty="0" smtClean="0">
                <a:latin typeface="Consolas" charset="0"/>
                <a:ea typeface="Consolas" charset="0"/>
                <a:cs typeface="Consolas" charset="0"/>
              </a:rPr>
              <a:t>8048781:  call   </a:t>
            </a:r>
            <a:r>
              <a:rPr lang="en-US" dirty="0">
                <a:latin typeface="Consolas" charset="0"/>
                <a:ea typeface="Consolas" charset="0"/>
                <a:cs typeface="Consolas" charset="0"/>
              </a:rPr>
              <a:t>8048460 </a:t>
            </a:r>
            <a:r>
              <a:rPr lang="en-US" dirty="0" smtClean="0">
                <a:latin typeface="Consolas" charset="0"/>
                <a:ea typeface="Consolas" charset="0"/>
                <a:cs typeface="Consolas" charset="0"/>
              </a:rPr>
              <a:t>&lt;</a:t>
            </a:r>
            <a:r>
              <a:rPr lang="en-US" dirty="0" err="1" smtClean="0">
                <a:latin typeface="Consolas" charset="0"/>
                <a:ea typeface="Consolas" charset="0"/>
                <a:cs typeface="Consolas" charset="0"/>
              </a:rPr>
              <a:t>check_all_Z</a:t>
            </a:r>
            <a:r>
              <a:rPr lang="en-US" dirty="0" smtClean="0">
                <a:latin typeface="Consolas" charset="0"/>
                <a:ea typeface="Consolas" charset="0"/>
                <a:cs typeface="Consolas" charset="0"/>
              </a:rPr>
              <a:t>&gt;</a:t>
            </a:r>
          </a:p>
          <a:p>
            <a:r>
              <a:rPr lang="en-US" dirty="0" smtClean="0">
                <a:latin typeface="Consolas" charset="0"/>
                <a:ea typeface="Consolas" charset="0"/>
                <a:cs typeface="Consolas" charset="0"/>
              </a:rPr>
              <a:t>8048786:  add    </a:t>
            </a:r>
            <a:r>
              <a:rPr lang="en-US" dirty="0">
                <a:latin typeface="Consolas" charset="0"/>
                <a:ea typeface="Consolas" charset="0"/>
                <a:cs typeface="Consolas" charset="0"/>
              </a:rPr>
              <a:t>$0x10,%</a:t>
            </a:r>
            <a:r>
              <a:rPr lang="en-US" dirty="0" smtClean="0">
                <a:latin typeface="Consolas" charset="0"/>
                <a:ea typeface="Consolas" charset="0"/>
                <a:cs typeface="Consolas" charset="0"/>
              </a:rPr>
              <a:t>esp</a:t>
            </a:r>
          </a:p>
          <a:p>
            <a:r>
              <a:rPr lang="en-US" dirty="0" smtClean="0">
                <a:latin typeface="Consolas" charset="0"/>
                <a:ea typeface="Consolas" charset="0"/>
                <a:cs typeface="Consolas" charset="0"/>
              </a:rPr>
              <a:t>8048789:  test   </a:t>
            </a:r>
            <a:r>
              <a:rPr lang="en-US" dirty="0">
                <a:latin typeface="Consolas" charset="0"/>
                <a:ea typeface="Consolas" charset="0"/>
                <a:cs typeface="Consolas" charset="0"/>
              </a:rPr>
              <a:t>%eax,%</a:t>
            </a:r>
            <a:r>
              <a:rPr lang="en-US" dirty="0" err="1" smtClean="0">
                <a:latin typeface="Consolas" charset="0"/>
                <a:ea typeface="Consolas" charset="0"/>
                <a:cs typeface="Consolas" charset="0"/>
              </a:rPr>
              <a:t>eax</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804878b:  </a:t>
            </a:r>
            <a:r>
              <a:rPr lang="en-US" dirty="0" err="1" smtClean="0">
                <a:latin typeface="Consolas" charset="0"/>
                <a:ea typeface="Consolas" charset="0"/>
                <a:cs typeface="Consolas" charset="0"/>
              </a:rPr>
              <a:t>jne</a:t>
            </a:r>
            <a:r>
              <a:rPr lang="en-US" dirty="0" smtClean="0">
                <a:latin typeface="Consolas" charset="0"/>
                <a:ea typeface="Consolas" charset="0"/>
                <a:cs typeface="Consolas" charset="0"/>
              </a:rPr>
              <a:t>    8048794 </a:t>
            </a:r>
            <a:r>
              <a:rPr lang="en-US" dirty="0">
                <a:latin typeface="Consolas" charset="0"/>
                <a:ea typeface="Consolas" charset="0"/>
                <a:cs typeface="Consolas" charset="0"/>
              </a:rPr>
              <a:t>&lt;main+0x19f</a:t>
            </a:r>
            <a:r>
              <a:rPr lang="en-US" dirty="0" smtClean="0">
                <a:latin typeface="Consolas" charset="0"/>
                <a:ea typeface="Consolas" charset="0"/>
                <a:cs typeface="Consolas" charset="0"/>
              </a:rPr>
              <a:t>&gt;</a:t>
            </a:r>
          </a:p>
          <a:p>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6" name="TextBox 5"/>
          <p:cNvSpPr txBox="1"/>
          <p:nvPr/>
        </p:nvSpPr>
        <p:spPr>
          <a:xfrm>
            <a:off x="983847" y="2405995"/>
            <a:ext cx="2824226" cy="923330"/>
          </a:xfrm>
          <a:prstGeom prst="rect">
            <a:avLst/>
          </a:prstGeom>
          <a:noFill/>
        </p:spPr>
        <p:txBody>
          <a:bodyPr wrap="square" rtlCol="0">
            <a:spAutoFit/>
          </a:bodyPr>
          <a:lstStyle/>
          <a:p>
            <a:r>
              <a:rPr lang="en-US" dirty="0" smtClean="0"/>
              <a:t>If string at 0x804a420 is</a:t>
            </a:r>
          </a:p>
          <a:p>
            <a:r>
              <a:rPr lang="en-US" dirty="0" smtClean="0"/>
              <a:t>'ZZZZZZZZZZZZZZZZ’, then</a:t>
            </a:r>
            <a:br>
              <a:rPr lang="en-US" dirty="0" smtClean="0"/>
            </a:br>
            <a:r>
              <a:rPr lang="en-US" dirty="0" smtClean="0"/>
              <a:t>‘Good Job.’ is printed</a:t>
            </a:r>
            <a:endParaRPr lang="en-US" dirty="0"/>
          </a:p>
        </p:txBody>
      </p:sp>
      <p:cxnSp>
        <p:nvCxnSpPr>
          <p:cNvPr id="8" name="Straight Arrow Connector 7"/>
          <p:cNvCxnSpPr>
            <a:stCxn id="6" idx="3"/>
          </p:cNvCxnSpPr>
          <p:nvPr/>
        </p:nvCxnSpPr>
        <p:spPr>
          <a:xfrm>
            <a:off x="3808073" y="2867660"/>
            <a:ext cx="474559" cy="1144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352080" y="2715866"/>
            <a:ext cx="5474825" cy="613459"/>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TextBox 12"/>
          <p:cNvSpPr txBox="1"/>
          <p:nvPr/>
        </p:nvSpPr>
        <p:spPr>
          <a:xfrm>
            <a:off x="838200" y="1152939"/>
            <a:ext cx="10515599" cy="5693866"/>
          </a:xfrm>
          <a:prstGeom prst="rect">
            <a:avLst/>
          </a:prstGeom>
          <a:noFill/>
        </p:spPr>
        <p:txBody>
          <a:bodyPr wrap="square" rtlCol="0">
            <a:spAutoFit/>
          </a:bodyPr>
          <a:lstStyle/>
          <a:p>
            <a:pPr algn="ctr"/>
            <a:r>
              <a:rPr lang="en-US" sz="2800" dirty="0" smtClean="0"/>
              <a:t>Add constraints at specific execution locations</a:t>
            </a:r>
          </a:p>
          <a:p>
            <a:pPr algn="ctr"/>
            <a:endParaRPr lang="en-US" sz="2800" dirty="0" smtClean="0"/>
          </a:p>
          <a:p>
            <a:pPr algn="ctr"/>
            <a:endParaRPr lang="en-US" sz="2800" dirty="0" smtClean="0"/>
          </a:p>
          <a:p>
            <a:pPr algn="ctr"/>
            <a:endParaRPr lang="en-US" sz="2800" dirty="0" smtClean="0"/>
          </a:p>
          <a:p>
            <a:pPr algn="ctr"/>
            <a:endParaRPr lang="en-US" sz="2800" dirty="0" smtClean="0"/>
          </a:p>
          <a:p>
            <a:pPr algn="ctr"/>
            <a:endParaRPr lang="en-US" sz="2800" dirty="0" smtClean="0"/>
          </a:p>
          <a:p>
            <a:pPr algn="ctr"/>
            <a:endParaRPr lang="en-US" sz="2800" dirty="0" smtClean="0"/>
          </a:p>
          <a:p>
            <a:pPr algn="ctr"/>
            <a:endParaRPr lang="en-US" sz="2800" dirty="0" smtClean="0"/>
          </a:p>
          <a:p>
            <a:pPr algn="ctr"/>
            <a:r>
              <a:rPr lang="en-US" sz="2800" dirty="0" smtClean="0"/>
              <a:t>Add a constraint at </a:t>
            </a:r>
            <a:r>
              <a:rPr lang="en-US" sz="2800" dirty="0" smtClean="0">
                <a:latin typeface="Courier New" pitchFamily="49" charset="0"/>
                <a:cs typeface="Courier New" pitchFamily="49" charset="0"/>
              </a:rPr>
              <a:t>0x804877c</a:t>
            </a:r>
            <a:r>
              <a:rPr lang="en-US" sz="2800" dirty="0" smtClean="0"/>
              <a:t>  to ensure the string at </a:t>
            </a:r>
            <a:r>
              <a:rPr lang="en-US" sz="2800" dirty="0" smtClean="0">
                <a:latin typeface="Courier New" pitchFamily="49" charset="0"/>
                <a:cs typeface="Courier New" pitchFamily="49" charset="0"/>
              </a:rPr>
              <a:t>0x804a420</a:t>
            </a:r>
          </a:p>
          <a:p>
            <a:pPr algn="ctr"/>
            <a:r>
              <a:rPr lang="en-US" sz="2800" dirty="0" smtClean="0"/>
              <a:t>is ‘</a:t>
            </a:r>
            <a:r>
              <a:rPr lang="en-US" sz="2800" dirty="0" smtClean="0">
                <a:latin typeface="Courier New" pitchFamily="49" charset="0"/>
                <a:cs typeface="Courier New" pitchFamily="49" charset="0"/>
              </a:rPr>
              <a:t>ZZZZZZZZZZZZZZZZ</a:t>
            </a:r>
            <a:r>
              <a:rPr lang="en-US" sz="2800" dirty="0" smtClean="0"/>
              <a:t>’</a:t>
            </a:r>
          </a:p>
          <a:p>
            <a:pPr algn="ctr"/>
            <a:endParaRPr lang="en-US" sz="2800" dirty="0" smtClean="0"/>
          </a:p>
          <a:p>
            <a:pPr algn="ctr"/>
            <a:r>
              <a:rPr lang="en-US" sz="2800" dirty="0" smtClean="0"/>
              <a:t>If constraint </a:t>
            </a:r>
            <a:r>
              <a:rPr lang="en-US" sz="2800" dirty="0" err="1" smtClean="0"/>
              <a:t>satisfiable</a:t>
            </a:r>
            <a:r>
              <a:rPr lang="en-US" sz="2800" dirty="0" smtClean="0"/>
              <a:t>, add state to solution and end search.</a:t>
            </a:r>
          </a:p>
          <a:p>
            <a:pPr algn="ctr"/>
            <a:endParaRPr lang="en-US" sz="2800" dirty="0"/>
          </a:p>
        </p:txBody>
      </p:sp>
    </p:spTree>
    <p:extLst>
      <p:ext uri="{BB962C8B-B14F-4D97-AF65-F5344CB8AC3E}">
        <p14:creationId xmlns="" xmlns:p14="http://schemas.microsoft.com/office/powerpoint/2010/main" val="1459763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Types</a:t>
            </a:r>
            <a:endParaRPr lang="en-US" dirty="0"/>
          </a:p>
        </p:txBody>
      </p:sp>
      <p:sp>
        <p:nvSpPr>
          <p:cNvPr id="3" name="Content Placeholder 2"/>
          <p:cNvSpPr>
            <a:spLocks noGrp="1"/>
          </p:cNvSpPr>
          <p:nvPr>
            <p:ph sz="quarter" idx="1"/>
          </p:nvPr>
        </p:nvSpPr>
        <p:spPr>
          <a:xfrm>
            <a:off x="1219200" y="1232452"/>
            <a:ext cx="10363200" cy="5353878"/>
          </a:xfrm>
        </p:spPr>
        <p:txBody>
          <a:bodyPr>
            <a:normAutofit lnSpcReduction="10000"/>
          </a:bodyPr>
          <a:lstStyle/>
          <a:p>
            <a:r>
              <a:rPr lang="en-US" dirty="0" smtClean="0"/>
              <a:t>Black-box vs. White-box </a:t>
            </a:r>
            <a:r>
              <a:rPr lang="en-US" dirty="0" err="1" smtClean="0"/>
              <a:t>fuzzing</a:t>
            </a:r>
            <a:endParaRPr lang="en-US" dirty="0" smtClean="0"/>
          </a:p>
          <a:p>
            <a:pPr lvl="1"/>
            <a:r>
              <a:rPr lang="en-US" dirty="0" smtClean="0"/>
              <a:t>Black box treats software opaquely and brute-forces input patterns (not efficient)</a:t>
            </a:r>
          </a:p>
          <a:p>
            <a:pPr lvl="1"/>
            <a:r>
              <a:rPr lang="en-US" dirty="0" smtClean="0"/>
              <a:t>White box instruments software via special compiler and uses algorithms to generate input patterns</a:t>
            </a:r>
          </a:p>
          <a:p>
            <a:pPr lvl="1"/>
            <a:r>
              <a:rPr lang="en-US" dirty="0" smtClean="0"/>
              <a:t>Example of the difference in your lab</a:t>
            </a:r>
          </a:p>
          <a:p>
            <a:r>
              <a:rPr lang="en-US" dirty="0" smtClean="0"/>
              <a:t>Coverage-based </a:t>
            </a:r>
            <a:r>
              <a:rPr lang="en-US" dirty="0" err="1" smtClean="0"/>
              <a:t>fuzzing</a:t>
            </a:r>
            <a:endParaRPr lang="en-US" dirty="0" smtClean="0"/>
          </a:p>
          <a:p>
            <a:pPr lvl="1"/>
            <a:r>
              <a:rPr lang="en-US" dirty="0" smtClean="0"/>
              <a:t>Search </a:t>
            </a:r>
            <a:r>
              <a:rPr lang="en-US" dirty="0" err="1" smtClean="0"/>
              <a:t>fuzzing</a:t>
            </a:r>
            <a:r>
              <a:rPr lang="en-US" dirty="0" smtClean="0"/>
              <a:t> input based on how close it gets to hitting new code paths (e.g. higher coverage)</a:t>
            </a:r>
          </a:p>
          <a:p>
            <a:pPr lvl="1"/>
            <a:r>
              <a:rPr lang="en-US" dirty="0" smtClean="0"/>
              <a:t>Can use evolutionary algorithms to drive search</a:t>
            </a:r>
          </a:p>
          <a:p>
            <a:r>
              <a:rPr lang="en-US" dirty="0" smtClean="0"/>
              <a:t>Random </a:t>
            </a:r>
            <a:r>
              <a:rPr lang="en-US" dirty="0" err="1" smtClean="0"/>
              <a:t>fuzzing</a:t>
            </a:r>
            <a:r>
              <a:rPr lang="en-US" dirty="0" smtClean="0"/>
              <a:t> vs. Mutation-based </a:t>
            </a:r>
            <a:r>
              <a:rPr lang="en-US" dirty="0" err="1" smtClean="0"/>
              <a:t>fuzzing</a:t>
            </a:r>
            <a:endParaRPr lang="en-US" dirty="0" smtClean="0"/>
          </a:p>
          <a:p>
            <a:pPr lvl="1"/>
            <a:r>
              <a:rPr lang="en-US" dirty="0" smtClean="0"/>
              <a:t>Use random input</a:t>
            </a:r>
          </a:p>
          <a:p>
            <a:pPr lvl="2"/>
            <a:r>
              <a:rPr lang="en-US" dirty="0" smtClean="0"/>
              <a:t>Hard to exercise every line of code in program and 10^65535 inputs</a:t>
            </a:r>
          </a:p>
          <a:p>
            <a:pPr lvl="1"/>
            <a:r>
              <a:rPr lang="en-US" dirty="0" smtClean="0"/>
              <a:t> Obtain corpus of well-formed input and then mutate to observe results</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Hooks</a:t>
            </a:r>
            <a:endParaRPr lang="en-US" dirty="0"/>
          </a:p>
        </p:txBody>
      </p:sp>
      <p:sp>
        <p:nvSpPr>
          <p:cNvPr id="3" name="Content Placeholder 2"/>
          <p:cNvSpPr>
            <a:spLocks noGrp="1"/>
          </p:cNvSpPr>
          <p:nvPr>
            <p:ph sz="quarter" idx="1"/>
          </p:nvPr>
        </p:nvSpPr>
        <p:spPr/>
        <p:txBody>
          <a:bodyPr/>
          <a:lstStyle/>
          <a:p>
            <a:r>
              <a:rPr lang="en-US" smtClean="0"/>
              <a:t>Skip problematic code and implement an alternative</a:t>
            </a:r>
          </a:p>
          <a:p>
            <a:pPr lvl="1"/>
            <a:r>
              <a:rPr lang="en-US" smtClean="0"/>
              <a:t>Via function hooks</a:t>
            </a:r>
          </a:p>
          <a:p>
            <a:pPr lvl="1"/>
            <a:r>
              <a:rPr lang="en-US" smtClean="0"/>
              <a:t>Via SimProcedures (syntactic sugar for function hooks)</a:t>
            </a:r>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Hooks</a:t>
            </a:r>
            <a:endParaRPr lang="en-US" dirty="0"/>
          </a:p>
        </p:txBody>
      </p:sp>
      <p:sp>
        <p:nvSpPr>
          <p:cNvPr id="5" name="Rectangle 4"/>
          <p:cNvSpPr/>
          <p:nvPr/>
        </p:nvSpPr>
        <p:spPr>
          <a:xfrm>
            <a:off x="4622159" y="1139328"/>
            <a:ext cx="6096000" cy="2585323"/>
          </a:xfrm>
          <a:prstGeom prst="rect">
            <a:avLst/>
          </a:prstGeom>
        </p:spPr>
        <p:txBody>
          <a:bodyPr>
            <a:spAutoFit/>
          </a:bodyPr>
          <a:lstStyle/>
          <a:p>
            <a:r>
              <a:rPr lang="en-US" dirty="0" smtClean="0">
                <a:latin typeface="Consolas" charset="0"/>
                <a:ea typeface="Consolas" charset="0"/>
                <a:cs typeface="Consolas" charset="0"/>
              </a:rPr>
              <a:t>...</a:t>
            </a:r>
          </a:p>
          <a:p>
            <a:r>
              <a:rPr lang="en-US" dirty="0" smtClean="0">
                <a:latin typeface="Consolas" charset="0"/>
                <a:ea typeface="Consolas" charset="0"/>
                <a:cs typeface="Consolas" charset="0"/>
              </a:rPr>
              <a:t>8048774:  add    </a:t>
            </a:r>
            <a:r>
              <a:rPr lang="en-US" dirty="0">
                <a:latin typeface="Consolas" charset="0"/>
                <a:ea typeface="Consolas" charset="0"/>
                <a:cs typeface="Consolas" charset="0"/>
              </a:rPr>
              <a:t>%edx,%</a:t>
            </a:r>
            <a:r>
              <a:rPr lang="en-US" dirty="0" err="1" smtClean="0">
                <a:latin typeface="Consolas" charset="0"/>
                <a:ea typeface="Consolas" charset="0"/>
                <a:cs typeface="Consolas" charset="0"/>
              </a:rPr>
              <a:t>eax</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8048776:  sub    </a:t>
            </a:r>
            <a:r>
              <a:rPr lang="en-US" dirty="0">
                <a:latin typeface="Consolas" charset="0"/>
                <a:ea typeface="Consolas" charset="0"/>
                <a:cs typeface="Consolas" charset="0"/>
              </a:rPr>
              <a:t>$0x4,%</a:t>
            </a:r>
            <a:r>
              <a:rPr lang="en-US" dirty="0" smtClean="0">
                <a:latin typeface="Consolas" charset="0"/>
                <a:ea typeface="Consolas" charset="0"/>
                <a:cs typeface="Consolas" charset="0"/>
              </a:rPr>
              <a:t>esp</a:t>
            </a:r>
          </a:p>
          <a:p>
            <a:r>
              <a:rPr lang="en-US" dirty="0" smtClean="0">
                <a:latin typeface="Consolas" charset="0"/>
                <a:ea typeface="Consolas" charset="0"/>
                <a:cs typeface="Consolas" charset="0"/>
              </a:rPr>
              <a:t>804877c:  push   </a:t>
            </a:r>
            <a:r>
              <a:rPr lang="en-US" dirty="0">
                <a:latin typeface="Consolas" charset="0"/>
                <a:ea typeface="Consolas" charset="0"/>
                <a:cs typeface="Consolas" charset="0"/>
              </a:rPr>
              <a:t>$</a:t>
            </a:r>
            <a:r>
              <a:rPr lang="en-US" dirty="0" smtClean="0">
                <a:latin typeface="Consolas" charset="0"/>
                <a:ea typeface="Consolas" charset="0"/>
                <a:cs typeface="Consolas" charset="0"/>
              </a:rPr>
              <a:t>0x804a420</a:t>
            </a:r>
          </a:p>
          <a:p>
            <a:r>
              <a:rPr lang="en-US" dirty="0" smtClean="0">
                <a:latin typeface="Consolas" charset="0"/>
                <a:ea typeface="Consolas" charset="0"/>
                <a:cs typeface="Consolas" charset="0"/>
              </a:rPr>
              <a:t>8048781:  call   </a:t>
            </a:r>
            <a:r>
              <a:rPr lang="en-US" dirty="0">
                <a:latin typeface="Consolas" charset="0"/>
                <a:ea typeface="Consolas" charset="0"/>
                <a:cs typeface="Consolas" charset="0"/>
              </a:rPr>
              <a:t>8048460 </a:t>
            </a:r>
            <a:r>
              <a:rPr lang="en-US" dirty="0" smtClean="0">
                <a:latin typeface="Consolas" charset="0"/>
                <a:ea typeface="Consolas" charset="0"/>
                <a:cs typeface="Consolas" charset="0"/>
              </a:rPr>
              <a:t>&lt;</a:t>
            </a:r>
            <a:r>
              <a:rPr lang="en-US" dirty="0" err="1" smtClean="0">
                <a:latin typeface="Consolas" charset="0"/>
                <a:ea typeface="Consolas" charset="0"/>
                <a:cs typeface="Consolas" charset="0"/>
              </a:rPr>
              <a:t>check_all_Z</a:t>
            </a:r>
            <a:r>
              <a:rPr lang="en-US" dirty="0" smtClean="0">
                <a:latin typeface="Consolas" charset="0"/>
                <a:ea typeface="Consolas" charset="0"/>
                <a:cs typeface="Consolas" charset="0"/>
              </a:rPr>
              <a:t>&gt;</a:t>
            </a:r>
          </a:p>
          <a:p>
            <a:r>
              <a:rPr lang="en-US" dirty="0" smtClean="0">
                <a:latin typeface="Consolas" charset="0"/>
                <a:ea typeface="Consolas" charset="0"/>
                <a:cs typeface="Consolas" charset="0"/>
              </a:rPr>
              <a:t>8048786:  add    </a:t>
            </a:r>
            <a:r>
              <a:rPr lang="en-US" dirty="0">
                <a:latin typeface="Consolas" charset="0"/>
                <a:ea typeface="Consolas" charset="0"/>
                <a:cs typeface="Consolas" charset="0"/>
              </a:rPr>
              <a:t>$0x10,%</a:t>
            </a:r>
            <a:r>
              <a:rPr lang="en-US" dirty="0" smtClean="0">
                <a:latin typeface="Consolas" charset="0"/>
                <a:ea typeface="Consolas" charset="0"/>
                <a:cs typeface="Consolas" charset="0"/>
              </a:rPr>
              <a:t>esp</a:t>
            </a:r>
          </a:p>
          <a:p>
            <a:r>
              <a:rPr lang="en-US" dirty="0" smtClean="0">
                <a:latin typeface="Consolas" charset="0"/>
                <a:ea typeface="Consolas" charset="0"/>
                <a:cs typeface="Consolas" charset="0"/>
              </a:rPr>
              <a:t>8048789:  test   </a:t>
            </a:r>
            <a:r>
              <a:rPr lang="en-US" dirty="0">
                <a:latin typeface="Consolas" charset="0"/>
                <a:ea typeface="Consolas" charset="0"/>
                <a:cs typeface="Consolas" charset="0"/>
              </a:rPr>
              <a:t>%eax,%</a:t>
            </a:r>
            <a:r>
              <a:rPr lang="en-US" dirty="0" err="1" smtClean="0">
                <a:latin typeface="Consolas" charset="0"/>
                <a:ea typeface="Consolas" charset="0"/>
                <a:cs typeface="Consolas" charset="0"/>
              </a:rPr>
              <a:t>eax</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804878b:  </a:t>
            </a:r>
            <a:r>
              <a:rPr lang="en-US" dirty="0" err="1" smtClean="0">
                <a:latin typeface="Consolas" charset="0"/>
                <a:ea typeface="Consolas" charset="0"/>
                <a:cs typeface="Consolas" charset="0"/>
              </a:rPr>
              <a:t>jne</a:t>
            </a:r>
            <a:r>
              <a:rPr lang="en-US" dirty="0" smtClean="0">
                <a:latin typeface="Consolas" charset="0"/>
                <a:ea typeface="Consolas" charset="0"/>
                <a:cs typeface="Consolas" charset="0"/>
              </a:rPr>
              <a:t>    8048794 </a:t>
            </a:r>
            <a:r>
              <a:rPr lang="en-US" dirty="0">
                <a:latin typeface="Consolas" charset="0"/>
                <a:ea typeface="Consolas" charset="0"/>
                <a:cs typeface="Consolas" charset="0"/>
              </a:rPr>
              <a:t>&lt;main+0x19f</a:t>
            </a:r>
            <a:r>
              <a:rPr lang="en-US" dirty="0" smtClean="0">
                <a:latin typeface="Consolas" charset="0"/>
                <a:ea typeface="Consolas" charset="0"/>
                <a:cs typeface="Consolas" charset="0"/>
              </a:rPr>
              <a:t>&gt;</a:t>
            </a:r>
          </a:p>
          <a:p>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6" name="TextBox 5"/>
          <p:cNvSpPr txBox="1"/>
          <p:nvPr/>
        </p:nvSpPr>
        <p:spPr>
          <a:xfrm>
            <a:off x="983848" y="1680975"/>
            <a:ext cx="2824226" cy="646331"/>
          </a:xfrm>
          <a:prstGeom prst="rect">
            <a:avLst/>
          </a:prstGeom>
          <a:noFill/>
        </p:spPr>
        <p:txBody>
          <a:bodyPr wrap="square" rtlCol="0">
            <a:spAutoFit/>
          </a:bodyPr>
          <a:lstStyle/>
          <a:p>
            <a:r>
              <a:rPr lang="en-US" dirty="0" smtClean="0"/>
              <a:t>We want to </a:t>
            </a:r>
            <a:r>
              <a:rPr lang="en-US" smtClean="0"/>
              <a:t>skip this and </a:t>
            </a:r>
            <a:r>
              <a:rPr lang="en-US" dirty="0" smtClean="0"/>
              <a:t>instead run our own code.</a:t>
            </a:r>
            <a:endParaRPr lang="en-US" dirty="0"/>
          </a:p>
        </p:txBody>
      </p:sp>
      <p:cxnSp>
        <p:nvCxnSpPr>
          <p:cNvPr id="8" name="Straight Arrow Connector 7"/>
          <p:cNvCxnSpPr>
            <a:stCxn id="6" idx="3"/>
          </p:cNvCxnSpPr>
          <p:nvPr/>
        </p:nvCxnSpPr>
        <p:spPr>
          <a:xfrm>
            <a:off x="3808074" y="2004141"/>
            <a:ext cx="474559" cy="2529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352081" y="2257062"/>
            <a:ext cx="5474825" cy="34724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TextBox 12"/>
          <p:cNvSpPr txBox="1"/>
          <p:nvPr/>
        </p:nvSpPr>
        <p:spPr>
          <a:xfrm>
            <a:off x="838201" y="4176603"/>
            <a:ext cx="10515599" cy="2246769"/>
          </a:xfrm>
          <a:prstGeom prst="rect">
            <a:avLst/>
          </a:prstGeom>
          <a:noFill/>
        </p:spPr>
        <p:txBody>
          <a:bodyPr wrap="square" rtlCol="0">
            <a:spAutoFit/>
          </a:bodyPr>
          <a:lstStyle/>
          <a:p>
            <a:pPr algn="ctr"/>
            <a:r>
              <a:rPr lang="en-US" sz="2800" dirty="0" smtClean="0"/>
              <a:t>You can do this using a </a:t>
            </a:r>
            <a:r>
              <a:rPr lang="en-US" sz="2800" dirty="0" smtClean="0">
                <a:solidFill>
                  <a:srgbClr val="FF0000"/>
                </a:solidFill>
              </a:rPr>
              <a:t>hook</a:t>
            </a:r>
            <a:r>
              <a:rPr lang="en-US" sz="2800" dirty="0" smtClean="0"/>
              <a:t>. You specify an </a:t>
            </a:r>
            <a:r>
              <a:rPr lang="en-US" sz="2800" dirty="0" smtClean="0">
                <a:solidFill>
                  <a:srgbClr val="FF0000"/>
                </a:solidFill>
              </a:rPr>
              <a:t>address</a:t>
            </a:r>
            <a:r>
              <a:rPr lang="en-US" sz="2800" dirty="0" smtClean="0"/>
              <a:t> to ‘hook’, the number of bytes of </a:t>
            </a:r>
            <a:r>
              <a:rPr lang="en-US" sz="2800" dirty="0" smtClean="0">
                <a:solidFill>
                  <a:srgbClr val="FF0000"/>
                </a:solidFill>
              </a:rPr>
              <a:t>instructions you want to skip</a:t>
            </a:r>
            <a:r>
              <a:rPr lang="en-US" sz="2800" dirty="0" smtClean="0"/>
              <a:t>, and a </a:t>
            </a:r>
            <a:r>
              <a:rPr lang="en-US" sz="2800" dirty="0" smtClean="0">
                <a:solidFill>
                  <a:srgbClr val="FF0000"/>
                </a:solidFill>
              </a:rPr>
              <a:t>Python function</a:t>
            </a:r>
            <a:r>
              <a:rPr lang="en-US" sz="2800" dirty="0" smtClean="0"/>
              <a:t> that will be run to </a:t>
            </a:r>
            <a:r>
              <a:rPr lang="en-US" sz="2800" dirty="0" smtClean="0">
                <a:solidFill>
                  <a:srgbClr val="FF0000"/>
                </a:solidFill>
              </a:rPr>
              <a:t>replace the skipped instructions</a:t>
            </a:r>
            <a:r>
              <a:rPr lang="en-US" sz="2800" dirty="0" smtClean="0"/>
              <a:t>.</a:t>
            </a:r>
          </a:p>
          <a:p>
            <a:pPr algn="ctr"/>
            <a:endParaRPr lang="en-US" sz="2800" dirty="0"/>
          </a:p>
          <a:p>
            <a:pPr algn="ctr"/>
            <a:r>
              <a:rPr lang="en-US" sz="2800" dirty="0" smtClean="0"/>
              <a:t>Note: the number of instructions you skip can be </a:t>
            </a:r>
            <a:r>
              <a:rPr lang="en-US" sz="2800" dirty="0" smtClean="0">
                <a:solidFill>
                  <a:srgbClr val="FF0000"/>
                </a:solidFill>
              </a:rPr>
              <a:t>zero</a:t>
            </a:r>
            <a:r>
              <a:rPr lang="en-US" sz="2800" dirty="0" smtClean="0"/>
              <a:t>.</a:t>
            </a:r>
            <a:endParaRPr lang="en-US" sz="2800" dirty="0"/>
          </a:p>
        </p:txBody>
      </p:sp>
    </p:spTree>
    <p:extLst>
      <p:ext uri="{BB962C8B-B14F-4D97-AF65-F5344CB8AC3E}">
        <p14:creationId xmlns="" xmlns:p14="http://schemas.microsoft.com/office/powerpoint/2010/main" val="145976382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 Walkthrough</a:t>
            </a:r>
            <a:endParaRPr lang="en-US" dirty="0"/>
          </a:p>
        </p:txBody>
      </p:sp>
      <p:sp>
        <p:nvSpPr>
          <p:cNvPr id="4" name="Rectangle 3"/>
          <p:cNvSpPr/>
          <p:nvPr/>
        </p:nvSpPr>
        <p:spPr>
          <a:xfrm>
            <a:off x="4327002" y="1876230"/>
            <a:ext cx="3491696" cy="1754326"/>
          </a:xfrm>
          <a:prstGeom prst="rect">
            <a:avLst/>
          </a:prstGeom>
        </p:spPr>
        <p:txBody>
          <a:bodyPr wrap="square">
            <a:spAutoFit/>
          </a:bodyPr>
          <a:lstStyle/>
          <a:p>
            <a:r>
              <a:rPr lang="en-US" sz="1200" dirty="0" smtClean="0">
                <a:latin typeface="Consolas" charset="0"/>
                <a:ea typeface="Consolas" charset="0"/>
                <a:cs typeface="Consolas" charset="0"/>
              </a:rPr>
              <a:t>...</a:t>
            </a:r>
          </a:p>
          <a:p>
            <a:r>
              <a:rPr lang="en-US" sz="1200" dirty="0" smtClean="0">
                <a:latin typeface="Consolas" charset="0"/>
                <a:ea typeface="Consolas" charset="0"/>
                <a:cs typeface="Consolas" charset="0"/>
              </a:rPr>
              <a:t>8048774:  add    %</a:t>
            </a:r>
            <a:r>
              <a:rPr lang="en-US" sz="1200" dirty="0" err="1" smtClean="0">
                <a:latin typeface="Consolas" charset="0"/>
                <a:ea typeface="Consolas" charset="0"/>
                <a:cs typeface="Consolas" charset="0"/>
              </a:rPr>
              <a:t>edx</a:t>
            </a:r>
            <a:r>
              <a:rPr lang="en-US" sz="1200" dirty="0" smtClean="0">
                <a:latin typeface="Consolas" charset="0"/>
                <a:ea typeface="Consolas" charset="0"/>
                <a:cs typeface="Consolas" charset="0"/>
              </a:rPr>
              <a:t>,%</a:t>
            </a:r>
            <a:r>
              <a:rPr lang="en-US" sz="1200" dirty="0" err="1" smtClean="0">
                <a:latin typeface="Consolas" charset="0"/>
                <a:ea typeface="Consolas" charset="0"/>
                <a:cs typeface="Consolas" charset="0"/>
              </a:rPr>
              <a:t>eax</a:t>
            </a:r>
            <a:endParaRPr lang="en-US" sz="1200" dirty="0" smtClean="0">
              <a:latin typeface="Consolas" charset="0"/>
              <a:ea typeface="Consolas" charset="0"/>
              <a:cs typeface="Consolas" charset="0"/>
            </a:endParaRPr>
          </a:p>
          <a:p>
            <a:r>
              <a:rPr lang="en-US" sz="1200" dirty="0" smtClean="0">
                <a:latin typeface="Consolas" charset="0"/>
                <a:ea typeface="Consolas" charset="0"/>
                <a:cs typeface="Consolas" charset="0"/>
              </a:rPr>
              <a:t>8048776:  sub    </a:t>
            </a:r>
            <a:r>
              <a:rPr lang="en-US" sz="1200" dirty="0">
                <a:latin typeface="Consolas" charset="0"/>
                <a:ea typeface="Consolas" charset="0"/>
                <a:cs typeface="Consolas" charset="0"/>
              </a:rPr>
              <a:t>$0x4,%</a:t>
            </a:r>
            <a:r>
              <a:rPr lang="en-US" sz="1200" dirty="0" smtClean="0">
                <a:latin typeface="Consolas" charset="0"/>
                <a:ea typeface="Consolas" charset="0"/>
                <a:cs typeface="Consolas" charset="0"/>
              </a:rPr>
              <a:t>esp</a:t>
            </a:r>
          </a:p>
          <a:p>
            <a:r>
              <a:rPr lang="en-US" sz="1200" dirty="0" smtClean="0">
                <a:latin typeface="Consolas" charset="0"/>
                <a:ea typeface="Consolas" charset="0"/>
                <a:cs typeface="Consolas" charset="0"/>
              </a:rPr>
              <a:t>804877c:  push   </a:t>
            </a:r>
            <a:r>
              <a:rPr lang="en-US" sz="1200" dirty="0">
                <a:latin typeface="Consolas" charset="0"/>
                <a:ea typeface="Consolas" charset="0"/>
                <a:cs typeface="Consolas" charset="0"/>
              </a:rPr>
              <a:t>$</a:t>
            </a:r>
            <a:r>
              <a:rPr lang="en-US" sz="1200" dirty="0" smtClean="0">
                <a:latin typeface="Consolas" charset="0"/>
                <a:ea typeface="Consolas" charset="0"/>
                <a:cs typeface="Consolas" charset="0"/>
              </a:rPr>
              <a:t>0x804a420</a:t>
            </a:r>
          </a:p>
          <a:p>
            <a:r>
              <a:rPr lang="en-US" sz="1200" dirty="0" smtClean="0">
                <a:latin typeface="Consolas" charset="0"/>
                <a:ea typeface="Consolas" charset="0"/>
                <a:cs typeface="Consolas" charset="0"/>
              </a:rPr>
              <a:t>8048781:  call   </a:t>
            </a:r>
            <a:r>
              <a:rPr lang="en-US" sz="1200" dirty="0">
                <a:latin typeface="Consolas" charset="0"/>
                <a:ea typeface="Consolas" charset="0"/>
                <a:cs typeface="Consolas" charset="0"/>
              </a:rPr>
              <a:t>8048460 </a:t>
            </a:r>
            <a:r>
              <a:rPr lang="en-US" sz="1200" dirty="0" smtClean="0">
                <a:latin typeface="Consolas" charset="0"/>
                <a:ea typeface="Consolas" charset="0"/>
                <a:cs typeface="Consolas" charset="0"/>
              </a:rPr>
              <a:t>&lt;</a:t>
            </a:r>
            <a:r>
              <a:rPr lang="en-US" sz="1200" dirty="0" err="1" smtClean="0">
                <a:latin typeface="Consolas" charset="0"/>
                <a:ea typeface="Consolas" charset="0"/>
                <a:cs typeface="Consolas" charset="0"/>
              </a:rPr>
              <a:t>check_all_Z</a:t>
            </a:r>
            <a:r>
              <a:rPr lang="en-US" sz="1200" dirty="0" smtClean="0">
                <a:latin typeface="Consolas" charset="0"/>
                <a:ea typeface="Consolas" charset="0"/>
                <a:cs typeface="Consolas" charset="0"/>
              </a:rPr>
              <a:t>&gt;</a:t>
            </a:r>
          </a:p>
          <a:p>
            <a:r>
              <a:rPr lang="en-US" sz="1200" dirty="0" smtClean="0">
                <a:latin typeface="Consolas" charset="0"/>
                <a:ea typeface="Consolas" charset="0"/>
                <a:cs typeface="Consolas" charset="0"/>
              </a:rPr>
              <a:t>8048786:  add    </a:t>
            </a:r>
            <a:r>
              <a:rPr lang="en-US" sz="1200" dirty="0">
                <a:latin typeface="Consolas" charset="0"/>
                <a:ea typeface="Consolas" charset="0"/>
                <a:cs typeface="Consolas" charset="0"/>
              </a:rPr>
              <a:t>$0x10,%</a:t>
            </a:r>
            <a:r>
              <a:rPr lang="en-US" sz="1200" dirty="0" smtClean="0">
                <a:latin typeface="Consolas" charset="0"/>
                <a:ea typeface="Consolas" charset="0"/>
                <a:cs typeface="Consolas" charset="0"/>
              </a:rPr>
              <a:t>esp</a:t>
            </a:r>
          </a:p>
          <a:p>
            <a:r>
              <a:rPr lang="en-US" sz="1200" dirty="0" smtClean="0">
                <a:latin typeface="Consolas" charset="0"/>
                <a:ea typeface="Consolas" charset="0"/>
                <a:cs typeface="Consolas" charset="0"/>
              </a:rPr>
              <a:t>8048789:  test   </a:t>
            </a:r>
            <a:r>
              <a:rPr lang="en-US" sz="1200" dirty="0">
                <a:latin typeface="Consolas" charset="0"/>
                <a:ea typeface="Consolas" charset="0"/>
                <a:cs typeface="Consolas" charset="0"/>
              </a:rPr>
              <a:t>%eax,%</a:t>
            </a:r>
            <a:r>
              <a:rPr lang="en-US" sz="1200" dirty="0" err="1" smtClean="0">
                <a:latin typeface="Consolas" charset="0"/>
                <a:ea typeface="Consolas" charset="0"/>
                <a:cs typeface="Consolas" charset="0"/>
              </a:rPr>
              <a:t>eax</a:t>
            </a:r>
            <a:endParaRPr lang="en-US" sz="1200" dirty="0" smtClean="0">
              <a:latin typeface="Consolas" charset="0"/>
              <a:ea typeface="Consolas" charset="0"/>
              <a:cs typeface="Consolas" charset="0"/>
            </a:endParaRPr>
          </a:p>
          <a:p>
            <a:r>
              <a:rPr lang="en-US" sz="1200" dirty="0" smtClean="0">
                <a:latin typeface="Consolas" charset="0"/>
                <a:ea typeface="Consolas" charset="0"/>
                <a:cs typeface="Consolas" charset="0"/>
              </a:rPr>
              <a:t>804878b:  </a:t>
            </a:r>
            <a:r>
              <a:rPr lang="en-US" sz="1200" dirty="0" err="1" smtClean="0">
                <a:latin typeface="Consolas" charset="0"/>
                <a:ea typeface="Consolas" charset="0"/>
                <a:cs typeface="Consolas" charset="0"/>
              </a:rPr>
              <a:t>jne</a:t>
            </a:r>
            <a:r>
              <a:rPr lang="en-US" sz="1200" dirty="0" smtClean="0">
                <a:latin typeface="Consolas" charset="0"/>
                <a:ea typeface="Consolas" charset="0"/>
                <a:cs typeface="Consolas" charset="0"/>
              </a:rPr>
              <a:t>    8048794 </a:t>
            </a:r>
            <a:r>
              <a:rPr lang="en-US" sz="1200" dirty="0">
                <a:latin typeface="Consolas" charset="0"/>
                <a:ea typeface="Consolas" charset="0"/>
                <a:cs typeface="Consolas" charset="0"/>
              </a:rPr>
              <a:t>&lt;main+0x19f</a:t>
            </a:r>
            <a:r>
              <a:rPr lang="en-US" sz="1200" dirty="0" smtClean="0">
                <a:latin typeface="Consolas" charset="0"/>
                <a:ea typeface="Consolas" charset="0"/>
                <a:cs typeface="Consolas" charset="0"/>
              </a:rPr>
              <a:t>&gt;</a:t>
            </a:r>
          </a:p>
          <a:p>
            <a:r>
              <a:rPr lang="en-US" sz="1200" dirty="0" smtClean="0">
                <a:latin typeface="Consolas" charset="0"/>
                <a:ea typeface="Consolas" charset="0"/>
                <a:cs typeface="Consolas" charset="0"/>
              </a:rPr>
              <a:t>...</a:t>
            </a:r>
            <a:endParaRPr lang="en-US" sz="1200" dirty="0">
              <a:latin typeface="Consolas" charset="0"/>
              <a:ea typeface="Consolas" charset="0"/>
              <a:cs typeface="Consolas" charset="0"/>
            </a:endParaRPr>
          </a:p>
        </p:txBody>
      </p:sp>
      <p:sp>
        <p:nvSpPr>
          <p:cNvPr id="6" name="TextBox 5"/>
          <p:cNvSpPr txBox="1"/>
          <p:nvPr/>
        </p:nvSpPr>
        <p:spPr>
          <a:xfrm>
            <a:off x="2777924" y="3808070"/>
            <a:ext cx="6863786" cy="954107"/>
          </a:xfrm>
          <a:prstGeom prst="rect">
            <a:avLst/>
          </a:prstGeom>
          <a:noFill/>
        </p:spPr>
        <p:txBody>
          <a:bodyPr wrap="square" rtlCol="0">
            <a:spAutoFit/>
          </a:bodyPr>
          <a:lstStyle/>
          <a:p>
            <a:pPr algn="ctr"/>
            <a:r>
              <a:rPr lang="en-US" sz="2800" dirty="0" smtClean="0"/>
              <a:t>Let’s imagine we want to replace the call to </a:t>
            </a:r>
            <a:r>
              <a:rPr lang="en-US" sz="2800" dirty="0" err="1" smtClean="0"/>
              <a:t>check_all_Z</a:t>
            </a:r>
            <a:r>
              <a:rPr lang="en-US" sz="2800" dirty="0" smtClean="0"/>
              <a:t>, with our own check function:</a:t>
            </a:r>
          </a:p>
        </p:txBody>
      </p:sp>
      <p:sp>
        <p:nvSpPr>
          <p:cNvPr id="7" name="Rectangle 6"/>
          <p:cNvSpPr/>
          <p:nvPr/>
        </p:nvSpPr>
        <p:spPr>
          <a:xfrm>
            <a:off x="3498447" y="5424772"/>
            <a:ext cx="5946495" cy="646331"/>
          </a:xfrm>
          <a:prstGeom prst="rect">
            <a:avLst/>
          </a:prstGeom>
        </p:spPr>
        <p:txBody>
          <a:bodyPr wrap="square">
            <a:spAutoFit/>
          </a:bodyPr>
          <a:lstStyle/>
          <a:p>
            <a:r>
              <a:rPr lang="en-US" dirty="0" err="1">
                <a:solidFill>
                  <a:srgbClr val="295E99"/>
                </a:solidFill>
                <a:latin typeface="Monaco" charset="0"/>
              </a:rPr>
              <a:t>def</a:t>
            </a:r>
            <a:r>
              <a:rPr lang="en-US" dirty="0">
                <a:latin typeface="Monaco" charset="0"/>
              </a:rPr>
              <a:t> </a:t>
            </a:r>
            <a:r>
              <a:rPr lang="en-US" dirty="0" err="1" smtClean="0">
                <a:latin typeface="Monaco" charset="0"/>
              </a:rPr>
              <a:t>replacement_check_all_Z</a:t>
            </a:r>
            <a:r>
              <a:rPr lang="en-US" dirty="0" smtClean="0">
                <a:latin typeface="Monaco" charset="0"/>
              </a:rPr>
              <a:t>():</a:t>
            </a:r>
            <a:endParaRPr lang="en-US" dirty="0">
              <a:latin typeface="Monaco" charset="0"/>
            </a:endParaRPr>
          </a:p>
          <a:p>
            <a:r>
              <a:rPr lang="en-US" dirty="0">
                <a:solidFill>
                  <a:srgbClr val="000000"/>
                </a:solidFill>
                <a:latin typeface="Monaco" charset="0"/>
              </a:rPr>
              <a:t>  </a:t>
            </a:r>
            <a:r>
              <a:rPr lang="en-US" dirty="0" err="1">
                <a:solidFill>
                  <a:srgbClr val="295E99"/>
                </a:solidFill>
                <a:latin typeface="Monaco" charset="0"/>
              </a:rPr>
              <a:t>eax</a:t>
            </a:r>
            <a:r>
              <a:rPr lang="en-US" dirty="0">
                <a:solidFill>
                  <a:srgbClr val="295E99"/>
                </a:solidFill>
                <a:latin typeface="Monaco" charset="0"/>
              </a:rPr>
              <a:t> </a:t>
            </a:r>
            <a:r>
              <a:rPr lang="en-US" dirty="0">
                <a:solidFill>
                  <a:srgbClr val="D97100"/>
                </a:solidFill>
                <a:latin typeface="Monaco" charset="0"/>
              </a:rPr>
              <a:t>=</a:t>
            </a:r>
            <a:r>
              <a:rPr lang="en-US" dirty="0">
                <a:solidFill>
                  <a:srgbClr val="000000"/>
                </a:solidFill>
                <a:latin typeface="Monaco" charset="0"/>
              </a:rPr>
              <a:t> </a:t>
            </a:r>
            <a:r>
              <a:rPr lang="en-US" dirty="0" smtClean="0">
                <a:solidFill>
                  <a:srgbClr val="000000"/>
                </a:solidFill>
                <a:latin typeface="Monaco" charset="0"/>
              </a:rPr>
              <a:t>(*</a:t>
            </a:r>
            <a:r>
              <a:rPr lang="en-US" dirty="0" smtClean="0">
                <a:latin typeface="Consolas" charset="0"/>
                <a:ea typeface="Consolas" charset="0"/>
                <a:cs typeface="Consolas" charset="0"/>
              </a:rPr>
              <a:t>0x804a420 </a:t>
            </a:r>
            <a:r>
              <a:rPr lang="en-US" dirty="0" smtClean="0">
                <a:solidFill>
                  <a:srgbClr val="D97100"/>
                </a:solidFill>
                <a:latin typeface="Monaco" charset="0"/>
              </a:rPr>
              <a:t>==</a:t>
            </a:r>
            <a:r>
              <a:rPr lang="en-US" dirty="0" smtClean="0">
                <a:solidFill>
                  <a:srgbClr val="000000"/>
                </a:solidFill>
                <a:latin typeface="Monaco" charset="0"/>
              </a:rPr>
              <a:t> </a:t>
            </a:r>
            <a:r>
              <a:rPr lang="en-US" dirty="0">
                <a:solidFill>
                  <a:srgbClr val="5EA702"/>
                </a:solidFill>
                <a:latin typeface="Monaco" charset="0"/>
              </a:rPr>
              <a:t>'ZZZZZZZZZZZZZZZZ’</a:t>
            </a:r>
            <a:r>
              <a:rPr lang="en-US" dirty="0">
                <a:latin typeface="Monaco" charset="0"/>
              </a:rPr>
              <a:t>)</a:t>
            </a:r>
          </a:p>
        </p:txBody>
      </p:sp>
      <p:sp>
        <p:nvSpPr>
          <p:cNvPr id="8" name="TextBox 7"/>
          <p:cNvSpPr txBox="1"/>
          <p:nvPr/>
        </p:nvSpPr>
        <p:spPr>
          <a:xfrm>
            <a:off x="1107890" y="6256510"/>
            <a:ext cx="3076355" cy="369332"/>
          </a:xfrm>
          <a:prstGeom prst="rect">
            <a:avLst/>
          </a:prstGeom>
          <a:noFill/>
        </p:spPr>
        <p:txBody>
          <a:bodyPr wrap="none" rtlCol="0">
            <a:spAutoFit/>
          </a:bodyPr>
          <a:lstStyle/>
          <a:p>
            <a:r>
              <a:rPr lang="en-US" dirty="0" smtClean="0"/>
              <a:t>Return values are stored in </a:t>
            </a:r>
            <a:r>
              <a:rPr lang="en-US" dirty="0" err="1" smtClean="0"/>
              <a:t>eax</a:t>
            </a:r>
            <a:endParaRPr lang="en-US" dirty="0"/>
          </a:p>
        </p:txBody>
      </p:sp>
      <p:cxnSp>
        <p:nvCxnSpPr>
          <p:cNvPr id="9" name="Straight Arrow Connector 8"/>
          <p:cNvCxnSpPr/>
          <p:nvPr/>
        </p:nvCxnSpPr>
        <p:spPr>
          <a:xfrm flipV="1">
            <a:off x="3287210" y="6018835"/>
            <a:ext cx="486137" cy="237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2" idx="1"/>
          </p:cNvCxnSpPr>
          <p:nvPr/>
        </p:nvCxnSpPr>
        <p:spPr>
          <a:xfrm flipH="1">
            <a:off x="6759615" y="1828447"/>
            <a:ext cx="1215342" cy="7179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974957" y="1505281"/>
            <a:ext cx="2453833" cy="646331"/>
          </a:xfrm>
          <a:prstGeom prst="rect">
            <a:avLst/>
          </a:prstGeom>
          <a:noFill/>
        </p:spPr>
        <p:txBody>
          <a:bodyPr wrap="square" rtlCol="0">
            <a:spAutoFit/>
          </a:bodyPr>
          <a:lstStyle/>
          <a:p>
            <a:r>
              <a:rPr lang="en-US" dirty="0" smtClean="0"/>
              <a:t>The parameter to </a:t>
            </a:r>
            <a:r>
              <a:rPr lang="en-US" dirty="0" err="1" smtClean="0"/>
              <a:t>check_all_Z</a:t>
            </a:r>
            <a:endParaRPr lang="en-US" dirty="0"/>
          </a:p>
        </p:txBody>
      </p:sp>
      <p:sp>
        <p:nvSpPr>
          <p:cNvPr id="18" name="TextBox 17"/>
          <p:cNvSpPr txBox="1"/>
          <p:nvPr/>
        </p:nvSpPr>
        <p:spPr>
          <a:xfrm>
            <a:off x="6209817" y="6083462"/>
            <a:ext cx="2453833" cy="646331"/>
          </a:xfrm>
          <a:prstGeom prst="rect">
            <a:avLst/>
          </a:prstGeom>
          <a:noFill/>
        </p:spPr>
        <p:txBody>
          <a:bodyPr wrap="square" rtlCol="0">
            <a:spAutoFit/>
          </a:bodyPr>
          <a:lstStyle/>
          <a:p>
            <a:r>
              <a:rPr lang="en-US" dirty="0" smtClean="0"/>
              <a:t>The parameter to </a:t>
            </a:r>
            <a:r>
              <a:rPr lang="en-US" dirty="0" err="1" smtClean="0"/>
              <a:t>check_all_Z</a:t>
            </a:r>
            <a:endParaRPr lang="en-US" dirty="0"/>
          </a:p>
        </p:txBody>
      </p:sp>
      <p:cxnSp>
        <p:nvCxnSpPr>
          <p:cNvPr id="20" name="Straight Arrow Connector 19"/>
          <p:cNvCxnSpPr>
            <a:stCxn id="18" idx="1"/>
          </p:cNvCxnSpPr>
          <p:nvPr/>
        </p:nvCxnSpPr>
        <p:spPr>
          <a:xfrm flipH="1" flipV="1">
            <a:off x="5613722" y="6065134"/>
            <a:ext cx="596095" cy="341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Left Brace 20"/>
          <p:cNvSpPr/>
          <p:nvPr/>
        </p:nvSpPr>
        <p:spPr>
          <a:xfrm>
            <a:off x="4170742" y="2546430"/>
            <a:ext cx="156260" cy="405898"/>
          </a:xfrm>
          <a:prstGeom prst="leftBrace">
            <a:avLst>
              <a:gd name="adj1" fmla="val 4325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2289816" y="2562424"/>
            <a:ext cx="2330368" cy="369332"/>
          </a:xfrm>
          <a:prstGeom prst="rect">
            <a:avLst/>
          </a:prstGeom>
          <a:noFill/>
        </p:spPr>
        <p:txBody>
          <a:bodyPr wrap="square" rtlCol="0">
            <a:spAutoFit/>
          </a:bodyPr>
          <a:lstStyle/>
          <a:p>
            <a:r>
              <a:rPr lang="en-US" smtClean="0"/>
              <a:t>Call to </a:t>
            </a:r>
            <a:r>
              <a:rPr lang="en-US" dirty="0" err="1" smtClean="0"/>
              <a:t>check_all_Z</a:t>
            </a:r>
            <a:endParaRPr lang="en-US" dirty="0"/>
          </a:p>
        </p:txBody>
      </p:sp>
    </p:spTree>
    <p:extLst>
      <p:ext uri="{BB962C8B-B14F-4D97-AF65-F5344CB8AC3E}">
        <p14:creationId xmlns="" xmlns:p14="http://schemas.microsoft.com/office/powerpoint/2010/main" val="89425904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 Walkthrough</a:t>
            </a:r>
            <a:endParaRPr lang="en-US" dirty="0"/>
          </a:p>
        </p:txBody>
      </p:sp>
      <p:sp>
        <p:nvSpPr>
          <p:cNvPr id="4" name="TextBox 3"/>
          <p:cNvSpPr txBox="1"/>
          <p:nvPr/>
        </p:nvSpPr>
        <p:spPr>
          <a:xfrm>
            <a:off x="838200" y="3519485"/>
            <a:ext cx="10515600" cy="400110"/>
          </a:xfrm>
          <a:prstGeom prst="rect">
            <a:avLst/>
          </a:prstGeom>
          <a:noFill/>
        </p:spPr>
        <p:txBody>
          <a:bodyPr wrap="square" rtlCol="0">
            <a:spAutoFit/>
          </a:bodyPr>
          <a:lstStyle/>
          <a:p>
            <a:pPr algn="ctr"/>
            <a:r>
              <a:rPr lang="en-US" sz="2000" dirty="0" smtClean="0"/>
              <a:t>Call: </a:t>
            </a:r>
            <a:r>
              <a:rPr lang="en-US" sz="2000" dirty="0" err="1" smtClean="0">
                <a:latin typeface="Consolas" charset="0"/>
                <a:ea typeface="Consolas" charset="0"/>
                <a:cs typeface="Consolas" charset="0"/>
              </a:rPr>
              <a:t>binary.hook</a:t>
            </a:r>
            <a:r>
              <a:rPr lang="en-US" sz="2000" dirty="0" smtClean="0">
                <a:latin typeface="Consolas" charset="0"/>
                <a:ea typeface="Consolas" charset="0"/>
                <a:cs typeface="Consolas" charset="0"/>
              </a:rPr>
              <a:t>(0x8048776</a:t>
            </a:r>
            <a:r>
              <a:rPr lang="en-US" sz="2000" smtClean="0">
                <a:latin typeface="Consolas" charset="0"/>
                <a:ea typeface="Consolas" charset="0"/>
                <a:cs typeface="Consolas" charset="0"/>
              </a:rPr>
              <a:t>, length=5, </a:t>
            </a:r>
            <a:r>
              <a:rPr lang="en-US" sz="2000" dirty="0" err="1" smtClean="0">
                <a:latin typeface="Consolas" charset="0"/>
                <a:ea typeface="Consolas" charset="0"/>
                <a:cs typeface="Consolas" charset="0"/>
              </a:rPr>
              <a:t>replacement_check_all_Z</a:t>
            </a:r>
            <a:r>
              <a:rPr lang="en-US" sz="2000" dirty="0" smtClean="0">
                <a:latin typeface="Consolas" charset="0"/>
                <a:ea typeface="Consolas" charset="0"/>
                <a:cs typeface="Consolas" charset="0"/>
              </a:rPr>
              <a:t>)</a:t>
            </a:r>
            <a:r>
              <a:rPr lang="en-US" sz="2000" dirty="0" smtClean="0"/>
              <a:t> </a:t>
            </a:r>
          </a:p>
        </p:txBody>
      </p:sp>
      <p:sp>
        <p:nvSpPr>
          <p:cNvPr id="5" name="TextBox 4"/>
          <p:cNvSpPr txBox="1"/>
          <p:nvPr/>
        </p:nvSpPr>
        <p:spPr>
          <a:xfrm>
            <a:off x="740779" y="5040892"/>
            <a:ext cx="2559996" cy="369332"/>
          </a:xfrm>
          <a:prstGeom prst="rect">
            <a:avLst/>
          </a:prstGeom>
          <a:noFill/>
        </p:spPr>
        <p:txBody>
          <a:bodyPr wrap="none" rtlCol="0">
            <a:spAutoFit/>
          </a:bodyPr>
          <a:lstStyle/>
          <a:p>
            <a:r>
              <a:rPr lang="en-US" dirty="0" smtClean="0"/>
              <a:t>Address we want to hook</a:t>
            </a:r>
            <a:endParaRPr lang="en-US" dirty="0"/>
          </a:p>
        </p:txBody>
      </p:sp>
      <p:sp>
        <p:nvSpPr>
          <p:cNvPr id="6" name="TextBox 5"/>
          <p:cNvSpPr txBox="1"/>
          <p:nvPr/>
        </p:nvSpPr>
        <p:spPr>
          <a:xfrm>
            <a:off x="4305783" y="4511021"/>
            <a:ext cx="3020992" cy="2031325"/>
          </a:xfrm>
          <a:prstGeom prst="rect">
            <a:avLst/>
          </a:prstGeom>
          <a:noFill/>
        </p:spPr>
        <p:txBody>
          <a:bodyPr wrap="square" rtlCol="0">
            <a:spAutoFit/>
          </a:bodyPr>
          <a:lstStyle/>
          <a:p>
            <a:r>
              <a:rPr lang="en-US" dirty="0" smtClean="0"/>
              <a:t>The instructions are represented with 16 bytes in memory. If we didn’t want to skip any instructions (and run our Python code in addition to the instructions), we could let length=0.</a:t>
            </a:r>
            <a:endParaRPr lang="en-US" dirty="0"/>
          </a:p>
        </p:txBody>
      </p:sp>
      <p:sp>
        <p:nvSpPr>
          <p:cNvPr id="7" name="TextBox 6"/>
          <p:cNvSpPr txBox="1"/>
          <p:nvPr/>
        </p:nvSpPr>
        <p:spPr>
          <a:xfrm>
            <a:off x="7967241" y="4902392"/>
            <a:ext cx="3553428" cy="646331"/>
          </a:xfrm>
          <a:prstGeom prst="rect">
            <a:avLst/>
          </a:prstGeom>
          <a:noFill/>
        </p:spPr>
        <p:txBody>
          <a:bodyPr wrap="square" rtlCol="0">
            <a:spAutoFit/>
          </a:bodyPr>
          <a:lstStyle/>
          <a:p>
            <a:r>
              <a:rPr lang="en-US" dirty="0" smtClean="0"/>
              <a:t>Function to </a:t>
            </a:r>
            <a:r>
              <a:rPr lang="en-US" smtClean="0"/>
              <a:t>replace run when we reach our hook</a:t>
            </a:r>
            <a:endParaRPr lang="en-US"/>
          </a:p>
        </p:txBody>
      </p:sp>
      <p:cxnSp>
        <p:nvCxnSpPr>
          <p:cNvPr id="9" name="Straight Arrow Connector 8"/>
          <p:cNvCxnSpPr>
            <a:stCxn id="5" idx="0"/>
          </p:cNvCxnSpPr>
          <p:nvPr/>
        </p:nvCxnSpPr>
        <p:spPr>
          <a:xfrm flipV="1">
            <a:off x="2020777" y="3981150"/>
            <a:ext cx="2285006" cy="10597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0"/>
          </p:cNvCxnSpPr>
          <p:nvPr/>
        </p:nvCxnSpPr>
        <p:spPr>
          <a:xfrm flipV="1">
            <a:off x="5816279" y="3981150"/>
            <a:ext cx="279721" cy="5298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0"/>
          </p:cNvCxnSpPr>
          <p:nvPr/>
        </p:nvCxnSpPr>
        <p:spPr>
          <a:xfrm flipH="1" flipV="1">
            <a:off x="9155575" y="3981150"/>
            <a:ext cx="588380" cy="9212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17432" y="1516965"/>
            <a:ext cx="3491696" cy="1754326"/>
          </a:xfrm>
          <a:prstGeom prst="rect">
            <a:avLst/>
          </a:prstGeom>
        </p:spPr>
        <p:txBody>
          <a:bodyPr wrap="square">
            <a:spAutoFit/>
          </a:bodyPr>
          <a:lstStyle/>
          <a:p>
            <a:r>
              <a:rPr lang="en-US" sz="1200" dirty="0" smtClean="0">
                <a:latin typeface="Consolas" charset="0"/>
                <a:ea typeface="Consolas" charset="0"/>
                <a:cs typeface="Consolas" charset="0"/>
              </a:rPr>
              <a:t>...</a:t>
            </a:r>
          </a:p>
          <a:p>
            <a:r>
              <a:rPr lang="en-US" sz="1200" dirty="0" smtClean="0">
                <a:latin typeface="Consolas" charset="0"/>
                <a:ea typeface="Consolas" charset="0"/>
                <a:cs typeface="Consolas" charset="0"/>
              </a:rPr>
              <a:t>8048774:  add    %</a:t>
            </a:r>
            <a:r>
              <a:rPr lang="en-US" sz="1200" dirty="0" err="1" smtClean="0">
                <a:latin typeface="Consolas" charset="0"/>
                <a:ea typeface="Consolas" charset="0"/>
                <a:cs typeface="Consolas" charset="0"/>
              </a:rPr>
              <a:t>edx</a:t>
            </a:r>
            <a:r>
              <a:rPr lang="en-US" sz="1200" dirty="0" smtClean="0">
                <a:latin typeface="Consolas" charset="0"/>
                <a:ea typeface="Consolas" charset="0"/>
                <a:cs typeface="Consolas" charset="0"/>
              </a:rPr>
              <a:t>,%</a:t>
            </a:r>
            <a:r>
              <a:rPr lang="en-US" sz="1200" dirty="0" err="1" smtClean="0">
                <a:latin typeface="Consolas" charset="0"/>
                <a:ea typeface="Consolas" charset="0"/>
                <a:cs typeface="Consolas" charset="0"/>
              </a:rPr>
              <a:t>eax</a:t>
            </a:r>
            <a:endParaRPr lang="en-US" sz="1200" dirty="0" smtClean="0">
              <a:latin typeface="Consolas" charset="0"/>
              <a:ea typeface="Consolas" charset="0"/>
              <a:cs typeface="Consolas" charset="0"/>
            </a:endParaRPr>
          </a:p>
          <a:p>
            <a:r>
              <a:rPr lang="en-US" sz="1200" dirty="0" smtClean="0">
                <a:latin typeface="Consolas" charset="0"/>
                <a:ea typeface="Consolas" charset="0"/>
                <a:cs typeface="Consolas" charset="0"/>
              </a:rPr>
              <a:t>8048776:  sub    </a:t>
            </a:r>
            <a:r>
              <a:rPr lang="en-US" sz="1200" dirty="0">
                <a:latin typeface="Consolas" charset="0"/>
                <a:ea typeface="Consolas" charset="0"/>
                <a:cs typeface="Consolas" charset="0"/>
              </a:rPr>
              <a:t>$0x4,%</a:t>
            </a:r>
            <a:r>
              <a:rPr lang="en-US" sz="1200" dirty="0" smtClean="0">
                <a:latin typeface="Consolas" charset="0"/>
                <a:ea typeface="Consolas" charset="0"/>
                <a:cs typeface="Consolas" charset="0"/>
              </a:rPr>
              <a:t>esp</a:t>
            </a:r>
          </a:p>
          <a:p>
            <a:r>
              <a:rPr lang="en-US" sz="1200" dirty="0" smtClean="0">
                <a:latin typeface="Consolas" charset="0"/>
                <a:ea typeface="Consolas" charset="0"/>
                <a:cs typeface="Consolas" charset="0"/>
              </a:rPr>
              <a:t>804877c:  push   </a:t>
            </a:r>
            <a:r>
              <a:rPr lang="en-US" sz="1200" dirty="0">
                <a:latin typeface="Consolas" charset="0"/>
                <a:ea typeface="Consolas" charset="0"/>
                <a:cs typeface="Consolas" charset="0"/>
              </a:rPr>
              <a:t>$</a:t>
            </a:r>
            <a:r>
              <a:rPr lang="en-US" sz="1200" dirty="0" smtClean="0">
                <a:latin typeface="Consolas" charset="0"/>
                <a:ea typeface="Consolas" charset="0"/>
                <a:cs typeface="Consolas" charset="0"/>
              </a:rPr>
              <a:t>0x804a420</a:t>
            </a:r>
          </a:p>
          <a:p>
            <a:r>
              <a:rPr lang="en-US" sz="1200" dirty="0" smtClean="0">
                <a:latin typeface="Consolas" charset="0"/>
                <a:ea typeface="Consolas" charset="0"/>
                <a:cs typeface="Consolas" charset="0"/>
              </a:rPr>
              <a:t>8048781:  call   </a:t>
            </a:r>
            <a:r>
              <a:rPr lang="en-US" sz="1200" dirty="0">
                <a:latin typeface="Consolas" charset="0"/>
                <a:ea typeface="Consolas" charset="0"/>
                <a:cs typeface="Consolas" charset="0"/>
              </a:rPr>
              <a:t>8048460 </a:t>
            </a:r>
            <a:r>
              <a:rPr lang="en-US" sz="1200" dirty="0" smtClean="0">
                <a:latin typeface="Consolas" charset="0"/>
                <a:ea typeface="Consolas" charset="0"/>
                <a:cs typeface="Consolas" charset="0"/>
              </a:rPr>
              <a:t>&lt;</a:t>
            </a:r>
            <a:r>
              <a:rPr lang="en-US" sz="1200" dirty="0" err="1" smtClean="0">
                <a:latin typeface="Consolas" charset="0"/>
                <a:ea typeface="Consolas" charset="0"/>
                <a:cs typeface="Consolas" charset="0"/>
              </a:rPr>
              <a:t>check_all_Z</a:t>
            </a:r>
            <a:r>
              <a:rPr lang="en-US" sz="1200" dirty="0" smtClean="0">
                <a:latin typeface="Consolas" charset="0"/>
                <a:ea typeface="Consolas" charset="0"/>
                <a:cs typeface="Consolas" charset="0"/>
              </a:rPr>
              <a:t>&gt;</a:t>
            </a:r>
          </a:p>
          <a:p>
            <a:r>
              <a:rPr lang="en-US" sz="1200" dirty="0" smtClean="0">
                <a:latin typeface="Consolas" charset="0"/>
                <a:ea typeface="Consolas" charset="0"/>
                <a:cs typeface="Consolas" charset="0"/>
              </a:rPr>
              <a:t>8048786:  add    </a:t>
            </a:r>
            <a:r>
              <a:rPr lang="en-US" sz="1200" dirty="0">
                <a:latin typeface="Consolas" charset="0"/>
                <a:ea typeface="Consolas" charset="0"/>
                <a:cs typeface="Consolas" charset="0"/>
              </a:rPr>
              <a:t>$0x10,%</a:t>
            </a:r>
            <a:r>
              <a:rPr lang="en-US" sz="1200" dirty="0" smtClean="0">
                <a:latin typeface="Consolas" charset="0"/>
                <a:ea typeface="Consolas" charset="0"/>
                <a:cs typeface="Consolas" charset="0"/>
              </a:rPr>
              <a:t>esp</a:t>
            </a:r>
          </a:p>
          <a:p>
            <a:r>
              <a:rPr lang="en-US" sz="1200" dirty="0" smtClean="0">
                <a:latin typeface="Consolas" charset="0"/>
                <a:ea typeface="Consolas" charset="0"/>
                <a:cs typeface="Consolas" charset="0"/>
              </a:rPr>
              <a:t>8048789:  test   </a:t>
            </a:r>
            <a:r>
              <a:rPr lang="en-US" sz="1200" dirty="0">
                <a:latin typeface="Consolas" charset="0"/>
                <a:ea typeface="Consolas" charset="0"/>
                <a:cs typeface="Consolas" charset="0"/>
              </a:rPr>
              <a:t>%eax,%</a:t>
            </a:r>
            <a:r>
              <a:rPr lang="en-US" sz="1200" dirty="0" err="1" smtClean="0">
                <a:latin typeface="Consolas" charset="0"/>
                <a:ea typeface="Consolas" charset="0"/>
                <a:cs typeface="Consolas" charset="0"/>
              </a:rPr>
              <a:t>eax</a:t>
            </a:r>
            <a:endParaRPr lang="en-US" sz="1200" dirty="0" smtClean="0">
              <a:latin typeface="Consolas" charset="0"/>
              <a:ea typeface="Consolas" charset="0"/>
              <a:cs typeface="Consolas" charset="0"/>
            </a:endParaRPr>
          </a:p>
          <a:p>
            <a:r>
              <a:rPr lang="en-US" sz="1200" dirty="0" smtClean="0">
                <a:latin typeface="Consolas" charset="0"/>
                <a:ea typeface="Consolas" charset="0"/>
                <a:cs typeface="Consolas" charset="0"/>
              </a:rPr>
              <a:t>804878b:  </a:t>
            </a:r>
            <a:r>
              <a:rPr lang="en-US" sz="1200" dirty="0" err="1" smtClean="0">
                <a:latin typeface="Consolas" charset="0"/>
                <a:ea typeface="Consolas" charset="0"/>
                <a:cs typeface="Consolas" charset="0"/>
              </a:rPr>
              <a:t>jne</a:t>
            </a:r>
            <a:r>
              <a:rPr lang="en-US" sz="1200" dirty="0" smtClean="0">
                <a:latin typeface="Consolas" charset="0"/>
                <a:ea typeface="Consolas" charset="0"/>
                <a:cs typeface="Consolas" charset="0"/>
              </a:rPr>
              <a:t>    8048794 </a:t>
            </a:r>
            <a:r>
              <a:rPr lang="en-US" sz="1200" dirty="0">
                <a:latin typeface="Consolas" charset="0"/>
                <a:ea typeface="Consolas" charset="0"/>
                <a:cs typeface="Consolas" charset="0"/>
              </a:rPr>
              <a:t>&lt;main+0x19f</a:t>
            </a:r>
            <a:r>
              <a:rPr lang="en-US" sz="1200" dirty="0" smtClean="0">
                <a:latin typeface="Consolas" charset="0"/>
                <a:ea typeface="Consolas" charset="0"/>
                <a:cs typeface="Consolas" charset="0"/>
              </a:rPr>
              <a:t>&gt;</a:t>
            </a:r>
          </a:p>
          <a:p>
            <a:r>
              <a:rPr lang="en-US" sz="1200" dirty="0" smtClean="0">
                <a:latin typeface="Consolas" charset="0"/>
                <a:ea typeface="Consolas" charset="0"/>
                <a:cs typeface="Consolas" charset="0"/>
              </a:rPr>
              <a:t>...</a:t>
            </a:r>
            <a:endParaRPr lang="en-US" sz="1200" dirty="0">
              <a:latin typeface="Consolas" charset="0"/>
              <a:ea typeface="Consolas" charset="0"/>
              <a:cs typeface="Consolas" charset="0"/>
            </a:endParaRPr>
          </a:p>
        </p:txBody>
      </p:sp>
      <p:sp>
        <p:nvSpPr>
          <p:cNvPr id="15" name="Rectangle 14"/>
          <p:cNvSpPr/>
          <p:nvPr/>
        </p:nvSpPr>
        <p:spPr>
          <a:xfrm>
            <a:off x="5533911" y="2064768"/>
            <a:ext cx="5986758" cy="646331"/>
          </a:xfrm>
          <a:prstGeom prst="rect">
            <a:avLst/>
          </a:prstGeom>
        </p:spPr>
        <p:txBody>
          <a:bodyPr wrap="square">
            <a:spAutoFit/>
          </a:bodyPr>
          <a:lstStyle/>
          <a:p>
            <a:r>
              <a:rPr lang="en-US" dirty="0" err="1">
                <a:solidFill>
                  <a:srgbClr val="295E99"/>
                </a:solidFill>
                <a:latin typeface="Monaco" charset="0"/>
              </a:rPr>
              <a:t>def</a:t>
            </a:r>
            <a:r>
              <a:rPr lang="en-US" dirty="0">
                <a:latin typeface="Monaco" charset="0"/>
              </a:rPr>
              <a:t> </a:t>
            </a:r>
            <a:r>
              <a:rPr lang="en-US" dirty="0" err="1">
                <a:latin typeface="Monaco" charset="0"/>
              </a:rPr>
              <a:t>replacement_check_all_Z</a:t>
            </a:r>
            <a:r>
              <a:rPr lang="en-US" dirty="0">
                <a:latin typeface="Monaco" charset="0"/>
              </a:rPr>
              <a:t>():</a:t>
            </a:r>
          </a:p>
          <a:p>
            <a:r>
              <a:rPr lang="en-US" dirty="0">
                <a:solidFill>
                  <a:srgbClr val="000000"/>
                </a:solidFill>
                <a:latin typeface="Monaco" charset="0"/>
              </a:rPr>
              <a:t>  </a:t>
            </a:r>
            <a:r>
              <a:rPr lang="en-US" dirty="0" err="1">
                <a:solidFill>
                  <a:srgbClr val="295E99"/>
                </a:solidFill>
                <a:latin typeface="Monaco" charset="0"/>
              </a:rPr>
              <a:t>eax</a:t>
            </a:r>
            <a:r>
              <a:rPr lang="en-US" dirty="0">
                <a:solidFill>
                  <a:srgbClr val="295E99"/>
                </a:solidFill>
                <a:latin typeface="Monaco" charset="0"/>
              </a:rPr>
              <a:t> </a:t>
            </a:r>
            <a:r>
              <a:rPr lang="en-US" dirty="0">
                <a:solidFill>
                  <a:srgbClr val="D97100"/>
                </a:solidFill>
                <a:latin typeface="Monaco" charset="0"/>
              </a:rPr>
              <a:t>=</a:t>
            </a:r>
            <a:r>
              <a:rPr lang="en-US" dirty="0">
                <a:solidFill>
                  <a:srgbClr val="000000"/>
                </a:solidFill>
                <a:latin typeface="Monaco" charset="0"/>
              </a:rPr>
              <a:t> </a:t>
            </a:r>
            <a:r>
              <a:rPr lang="en-US" dirty="0" smtClean="0">
                <a:solidFill>
                  <a:srgbClr val="000000"/>
                </a:solidFill>
                <a:latin typeface="Monaco" charset="0"/>
              </a:rPr>
              <a:t>(*</a:t>
            </a:r>
            <a:r>
              <a:rPr lang="en-US" dirty="0" smtClean="0">
                <a:latin typeface="Consolas" charset="0"/>
                <a:ea typeface="Consolas" charset="0"/>
                <a:cs typeface="Consolas" charset="0"/>
              </a:rPr>
              <a:t>0x804a420 </a:t>
            </a:r>
            <a:r>
              <a:rPr lang="en-US" dirty="0">
                <a:solidFill>
                  <a:srgbClr val="D97100"/>
                </a:solidFill>
                <a:latin typeface="Monaco" charset="0"/>
              </a:rPr>
              <a:t>==</a:t>
            </a:r>
            <a:r>
              <a:rPr lang="en-US" dirty="0">
                <a:solidFill>
                  <a:srgbClr val="000000"/>
                </a:solidFill>
                <a:latin typeface="Monaco" charset="0"/>
              </a:rPr>
              <a:t> </a:t>
            </a:r>
            <a:r>
              <a:rPr lang="en-US" dirty="0">
                <a:solidFill>
                  <a:srgbClr val="5EA702"/>
                </a:solidFill>
                <a:latin typeface="Monaco" charset="0"/>
              </a:rPr>
              <a:t>'ZZZZZZZZZZZZZZZZ’</a:t>
            </a:r>
            <a:r>
              <a:rPr lang="en-US" dirty="0">
                <a:latin typeface="Monaco" charset="0"/>
              </a:rPr>
              <a:t>)</a:t>
            </a:r>
          </a:p>
        </p:txBody>
      </p:sp>
      <p:sp>
        <p:nvSpPr>
          <p:cNvPr id="25" name="TextBox 24"/>
          <p:cNvSpPr txBox="1"/>
          <p:nvPr/>
        </p:nvSpPr>
        <p:spPr>
          <a:xfrm>
            <a:off x="7847635" y="6110888"/>
            <a:ext cx="4514127" cy="646331"/>
          </a:xfrm>
          <a:prstGeom prst="rect">
            <a:avLst/>
          </a:prstGeom>
          <a:noFill/>
        </p:spPr>
        <p:txBody>
          <a:bodyPr wrap="square" rtlCol="0">
            <a:spAutoFit/>
          </a:bodyPr>
          <a:lstStyle/>
          <a:p>
            <a:r>
              <a:rPr lang="en-US" dirty="0" smtClean="0">
                <a:solidFill>
                  <a:schemeClr val="bg1">
                    <a:lumMod val="75000"/>
                  </a:schemeClr>
                </a:solidFill>
              </a:rPr>
              <a:t>(Syntax altered for rhetorical purposes, see CTF for actual syntax)</a:t>
            </a:r>
            <a:endParaRPr lang="en-US" dirty="0">
              <a:solidFill>
                <a:schemeClr val="bg1">
                  <a:lumMod val="75000"/>
                </a:schemeClr>
              </a:solidFill>
            </a:endParaRPr>
          </a:p>
        </p:txBody>
      </p:sp>
    </p:spTree>
    <p:extLst>
      <p:ext uri="{BB962C8B-B14F-4D97-AF65-F5344CB8AC3E}">
        <p14:creationId xmlns="" xmlns:p14="http://schemas.microsoft.com/office/powerpoint/2010/main" val="24413030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 Walkthrough</a:t>
            </a:r>
            <a:endParaRPr lang="en-US" dirty="0"/>
          </a:p>
        </p:txBody>
      </p:sp>
      <p:sp>
        <p:nvSpPr>
          <p:cNvPr id="4" name="TextBox 3"/>
          <p:cNvSpPr txBox="1"/>
          <p:nvPr/>
        </p:nvSpPr>
        <p:spPr>
          <a:xfrm>
            <a:off x="838200" y="1754366"/>
            <a:ext cx="10515600" cy="400110"/>
          </a:xfrm>
          <a:prstGeom prst="rect">
            <a:avLst/>
          </a:prstGeom>
          <a:noFill/>
        </p:spPr>
        <p:txBody>
          <a:bodyPr wrap="square" rtlCol="0">
            <a:spAutoFit/>
          </a:bodyPr>
          <a:lstStyle/>
          <a:p>
            <a:pPr algn="ctr"/>
            <a:r>
              <a:rPr lang="en-US" sz="2000" dirty="0" smtClean="0"/>
              <a:t>Call: </a:t>
            </a:r>
            <a:r>
              <a:rPr lang="en-US" sz="2000" dirty="0" err="1" smtClean="0">
                <a:latin typeface="Consolas" charset="0"/>
                <a:ea typeface="Consolas" charset="0"/>
                <a:cs typeface="Consolas" charset="0"/>
              </a:rPr>
              <a:t>binary.hook</a:t>
            </a:r>
            <a:r>
              <a:rPr lang="en-US" sz="2000" dirty="0" smtClean="0">
                <a:latin typeface="Consolas" charset="0"/>
                <a:ea typeface="Consolas" charset="0"/>
                <a:cs typeface="Consolas" charset="0"/>
              </a:rPr>
              <a:t>(0x8048776</a:t>
            </a:r>
            <a:r>
              <a:rPr lang="en-US" sz="2000" smtClean="0">
                <a:latin typeface="Consolas" charset="0"/>
                <a:ea typeface="Consolas" charset="0"/>
                <a:cs typeface="Consolas" charset="0"/>
              </a:rPr>
              <a:t>, length=5, </a:t>
            </a:r>
            <a:r>
              <a:rPr lang="en-US" sz="2000" dirty="0" err="1" smtClean="0">
                <a:latin typeface="Consolas" charset="0"/>
                <a:ea typeface="Consolas" charset="0"/>
                <a:cs typeface="Consolas" charset="0"/>
              </a:rPr>
              <a:t>replacement_check_all_Z</a:t>
            </a:r>
            <a:r>
              <a:rPr lang="en-US" sz="2000" dirty="0" smtClean="0">
                <a:latin typeface="Consolas" charset="0"/>
                <a:ea typeface="Consolas" charset="0"/>
                <a:cs typeface="Consolas" charset="0"/>
              </a:rPr>
              <a:t>)</a:t>
            </a:r>
            <a:r>
              <a:rPr lang="en-US" sz="2000" dirty="0" smtClean="0"/>
              <a:t> </a:t>
            </a:r>
          </a:p>
        </p:txBody>
      </p:sp>
      <p:sp>
        <p:nvSpPr>
          <p:cNvPr id="5" name="Rectangle 4"/>
          <p:cNvSpPr/>
          <p:nvPr/>
        </p:nvSpPr>
        <p:spPr>
          <a:xfrm>
            <a:off x="1387765" y="2740924"/>
            <a:ext cx="4902344" cy="3046988"/>
          </a:xfrm>
          <a:prstGeom prst="rect">
            <a:avLst/>
          </a:prstGeom>
        </p:spPr>
        <p:txBody>
          <a:bodyPr wrap="square">
            <a:spAutoFit/>
          </a:bodyPr>
          <a:lstStyle/>
          <a:p>
            <a:r>
              <a:rPr lang="en-US" sz="1600" dirty="0" smtClean="0">
                <a:latin typeface="Consolas" charset="0"/>
                <a:ea typeface="Consolas" charset="0"/>
                <a:cs typeface="Consolas" charset="0"/>
              </a:rPr>
              <a:t>8048774:  add    %</a:t>
            </a:r>
            <a:r>
              <a:rPr lang="en-US" sz="1600" dirty="0" err="1" smtClean="0">
                <a:latin typeface="Consolas" charset="0"/>
                <a:ea typeface="Consolas" charset="0"/>
                <a:cs typeface="Consolas" charset="0"/>
              </a:rPr>
              <a:t>edx</a:t>
            </a:r>
            <a:r>
              <a:rPr lang="en-US" sz="1600" smtClean="0">
                <a:latin typeface="Consolas" charset="0"/>
                <a:ea typeface="Consolas" charset="0"/>
                <a:cs typeface="Consolas" charset="0"/>
              </a:rPr>
              <a:t>,%eax</a:t>
            </a:r>
          </a:p>
          <a:p>
            <a:r>
              <a:rPr lang="en-US" sz="1600" smtClean="0">
                <a:latin typeface="Consolas" charset="0"/>
                <a:ea typeface="Consolas" charset="0"/>
                <a:cs typeface="Consolas" charset="0"/>
              </a:rPr>
              <a:t>8048776:  sub    $0x4,%esp</a:t>
            </a:r>
          </a:p>
          <a:p>
            <a:r>
              <a:rPr lang="en-US" sz="1600" smtClean="0">
                <a:latin typeface="Consolas" charset="0"/>
                <a:ea typeface="Consolas" charset="0"/>
                <a:cs typeface="Consolas" charset="0"/>
              </a:rPr>
              <a:t>804877c:  push   $0x804a420</a:t>
            </a:r>
          </a:p>
          <a:p>
            <a:endParaRPr lang="en-US" sz="1600" smtClean="0">
              <a:latin typeface="Consolas" charset="0"/>
              <a:ea typeface="Consolas" charset="0"/>
              <a:cs typeface="Consolas" charset="0"/>
            </a:endParaRPr>
          </a:p>
          <a:p>
            <a:endParaRPr lang="en-US" sz="1600" dirty="0" smtClean="0">
              <a:latin typeface="Consolas" charset="0"/>
              <a:ea typeface="Consolas" charset="0"/>
              <a:cs typeface="Consolas" charset="0"/>
            </a:endParaRPr>
          </a:p>
          <a:p>
            <a:r>
              <a:rPr lang="en-US" sz="1600" smtClean="0">
                <a:solidFill>
                  <a:schemeClr val="bg1">
                    <a:lumMod val="75000"/>
                  </a:schemeClr>
                </a:solidFill>
                <a:latin typeface="Consolas" charset="0"/>
                <a:ea typeface="Consolas" charset="0"/>
                <a:cs typeface="Consolas" charset="0"/>
              </a:rPr>
              <a:t>8048781</a:t>
            </a:r>
            <a:r>
              <a:rPr lang="en-US" sz="1600" dirty="0" smtClean="0">
                <a:solidFill>
                  <a:schemeClr val="bg1">
                    <a:lumMod val="75000"/>
                  </a:schemeClr>
                </a:solidFill>
                <a:latin typeface="Consolas" charset="0"/>
                <a:ea typeface="Consolas" charset="0"/>
                <a:cs typeface="Consolas" charset="0"/>
              </a:rPr>
              <a:t>:  call   </a:t>
            </a:r>
            <a:r>
              <a:rPr lang="en-US" sz="1600" dirty="0">
                <a:solidFill>
                  <a:schemeClr val="bg1">
                    <a:lumMod val="75000"/>
                  </a:schemeClr>
                </a:solidFill>
                <a:latin typeface="Consolas" charset="0"/>
                <a:ea typeface="Consolas" charset="0"/>
                <a:cs typeface="Consolas" charset="0"/>
              </a:rPr>
              <a:t>8048460 </a:t>
            </a:r>
            <a:r>
              <a:rPr lang="en-US" sz="1600" dirty="0" smtClean="0">
                <a:solidFill>
                  <a:schemeClr val="bg1">
                    <a:lumMod val="75000"/>
                  </a:schemeClr>
                </a:solidFill>
                <a:latin typeface="Consolas" charset="0"/>
                <a:ea typeface="Consolas" charset="0"/>
                <a:cs typeface="Consolas" charset="0"/>
              </a:rPr>
              <a:t>&lt;</a:t>
            </a:r>
            <a:r>
              <a:rPr lang="en-US" sz="1600" dirty="0" err="1" smtClean="0">
                <a:solidFill>
                  <a:schemeClr val="bg1">
                    <a:lumMod val="75000"/>
                  </a:schemeClr>
                </a:solidFill>
                <a:latin typeface="Consolas" charset="0"/>
                <a:ea typeface="Consolas" charset="0"/>
                <a:cs typeface="Consolas" charset="0"/>
              </a:rPr>
              <a:t>check_all_Z</a:t>
            </a:r>
            <a:r>
              <a:rPr lang="en-US" sz="1600" dirty="0" smtClean="0">
                <a:solidFill>
                  <a:schemeClr val="bg1">
                    <a:lumMod val="75000"/>
                  </a:schemeClr>
                </a:solidFill>
                <a:latin typeface="Consolas" charset="0"/>
                <a:ea typeface="Consolas" charset="0"/>
                <a:cs typeface="Consolas" charset="0"/>
              </a:rPr>
              <a:t>&gt;</a:t>
            </a:r>
          </a:p>
          <a:p>
            <a:endParaRPr lang="en-US" sz="1600" dirty="0">
              <a:solidFill>
                <a:schemeClr val="bg1">
                  <a:lumMod val="75000"/>
                </a:schemeClr>
              </a:solidFill>
              <a:latin typeface="Consolas" charset="0"/>
              <a:ea typeface="Consolas" charset="0"/>
              <a:cs typeface="Consolas" charset="0"/>
            </a:endParaRPr>
          </a:p>
          <a:p>
            <a:endParaRPr lang="en-US" sz="1600" smtClean="0">
              <a:latin typeface="Consolas" charset="0"/>
              <a:ea typeface="Consolas" charset="0"/>
              <a:cs typeface="Consolas" charset="0"/>
            </a:endParaRPr>
          </a:p>
          <a:p>
            <a:endParaRPr lang="en-US" sz="1600" smtClean="0">
              <a:latin typeface="Consolas" charset="0"/>
              <a:ea typeface="Consolas" charset="0"/>
              <a:cs typeface="Consolas" charset="0"/>
            </a:endParaRPr>
          </a:p>
          <a:p>
            <a:r>
              <a:rPr lang="en-US" sz="1600" smtClean="0">
                <a:latin typeface="Consolas" charset="0"/>
                <a:ea typeface="Consolas" charset="0"/>
                <a:cs typeface="Consolas" charset="0"/>
              </a:rPr>
              <a:t>8048786:  add    $0x10,%esp</a:t>
            </a:r>
          </a:p>
          <a:p>
            <a:r>
              <a:rPr lang="en-US" sz="1600" smtClean="0">
                <a:latin typeface="Consolas" charset="0"/>
                <a:ea typeface="Consolas" charset="0"/>
                <a:cs typeface="Consolas" charset="0"/>
              </a:rPr>
              <a:t>8048789</a:t>
            </a:r>
            <a:r>
              <a:rPr lang="en-US" sz="1600" dirty="0" smtClean="0">
                <a:latin typeface="Consolas" charset="0"/>
                <a:ea typeface="Consolas" charset="0"/>
                <a:cs typeface="Consolas" charset="0"/>
              </a:rPr>
              <a:t>:  test   </a:t>
            </a:r>
            <a:r>
              <a:rPr lang="en-US" sz="1600" dirty="0">
                <a:latin typeface="Consolas" charset="0"/>
                <a:ea typeface="Consolas" charset="0"/>
                <a:cs typeface="Consolas" charset="0"/>
              </a:rPr>
              <a:t>%eax,%</a:t>
            </a:r>
            <a:r>
              <a:rPr lang="en-US" sz="1600" dirty="0" err="1" smtClean="0">
                <a:latin typeface="Consolas" charset="0"/>
                <a:ea typeface="Consolas" charset="0"/>
                <a:cs typeface="Consolas" charset="0"/>
              </a:rPr>
              <a:t>eax</a:t>
            </a:r>
            <a:endParaRPr lang="en-US" sz="1600" dirty="0" smtClean="0">
              <a:latin typeface="Consolas" charset="0"/>
              <a:ea typeface="Consolas" charset="0"/>
              <a:cs typeface="Consolas" charset="0"/>
            </a:endParaRPr>
          </a:p>
          <a:p>
            <a:r>
              <a:rPr lang="en-US" sz="1600" dirty="0" smtClean="0">
                <a:latin typeface="Consolas" charset="0"/>
                <a:ea typeface="Consolas" charset="0"/>
                <a:cs typeface="Consolas" charset="0"/>
              </a:rPr>
              <a:t>804878b:  </a:t>
            </a:r>
            <a:r>
              <a:rPr lang="en-US" sz="1600" dirty="0" err="1" smtClean="0">
                <a:latin typeface="Consolas" charset="0"/>
                <a:ea typeface="Consolas" charset="0"/>
                <a:cs typeface="Consolas" charset="0"/>
              </a:rPr>
              <a:t>jne</a:t>
            </a:r>
            <a:r>
              <a:rPr lang="en-US" sz="1600" dirty="0" smtClean="0">
                <a:latin typeface="Consolas" charset="0"/>
                <a:ea typeface="Consolas" charset="0"/>
                <a:cs typeface="Consolas" charset="0"/>
              </a:rPr>
              <a:t>    8048794 </a:t>
            </a:r>
            <a:r>
              <a:rPr lang="en-US" sz="1600" dirty="0">
                <a:latin typeface="Consolas" charset="0"/>
                <a:ea typeface="Consolas" charset="0"/>
                <a:cs typeface="Consolas" charset="0"/>
              </a:rPr>
              <a:t>&lt;</a:t>
            </a:r>
            <a:r>
              <a:rPr lang="en-US" sz="1600">
                <a:latin typeface="Consolas" charset="0"/>
                <a:ea typeface="Consolas" charset="0"/>
                <a:cs typeface="Consolas" charset="0"/>
              </a:rPr>
              <a:t>main+0x19f</a:t>
            </a:r>
            <a:r>
              <a:rPr lang="en-US" sz="1600" smtClean="0">
                <a:latin typeface="Consolas" charset="0"/>
                <a:ea typeface="Consolas" charset="0"/>
                <a:cs typeface="Consolas" charset="0"/>
              </a:rPr>
              <a:t>&gt;</a:t>
            </a:r>
            <a:endParaRPr lang="en-US" sz="1600" dirty="0" smtClean="0">
              <a:latin typeface="Consolas" charset="0"/>
              <a:ea typeface="Consolas" charset="0"/>
              <a:cs typeface="Consolas" charset="0"/>
            </a:endParaRPr>
          </a:p>
        </p:txBody>
      </p:sp>
      <p:sp>
        <p:nvSpPr>
          <p:cNvPr id="6" name="Rectangle 5"/>
          <p:cNvSpPr/>
          <p:nvPr/>
        </p:nvSpPr>
        <p:spPr>
          <a:xfrm>
            <a:off x="6096000" y="3948094"/>
            <a:ext cx="5868406" cy="369332"/>
          </a:xfrm>
          <a:prstGeom prst="rect">
            <a:avLst/>
          </a:prstGeom>
        </p:spPr>
        <p:txBody>
          <a:bodyPr wrap="square">
            <a:spAutoFit/>
          </a:bodyPr>
          <a:lstStyle/>
          <a:p>
            <a:r>
              <a:rPr lang="en-US" dirty="0">
                <a:solidFill>
                  <a:srgbClr val="000000"/>
                </a:solidFill>
                <a:latin typeface="Monaco" charset="0"/>
              </a:rPr>
              <a:t>  </a:t>
            </a:r>
            <a:r>
              <a:rPr lang="en-US" dirty="0" err="1">
                <a:solidFill>
                  <a:srgbClr val="295E99"/>
                </a:solidFill>
                <a:latin typeface="Monaco" charset="0"/>
              </a:rPr>
              <a:t>eax</a:t>
            </a:r>
            <a:r>
              <a:rPr lang="en-US" dirty="0">
                <a:solidFill>
                  <a:srgbClr val="295E99"/>
                </a:solidFill>
                <a:latin typeface="Monaco" charset="0"/>
              </a:rPr>
              <a:t> </a:t>
            </a:r>
            <a:r>
              <a:rPr lang="en-US" dirty="0">
                <a:solidFill>
                  <a:srgbClr val="D97100"/>
                </a:solidFill>
                <a:latin typeface="Monaco" charset="0"/>
              </a:rPr>
              <a:t>=</a:t>
            </a:r>
            <a:r>
              <a:rPr lang="en-US" dirty="0">
                <a:solidFill>
                  <a:srgbClr val="000000"/>
                </a:solidFill>
                <a:latin typeface="Monaco" charset="0"/>
              </a:rPr>
              <a:t> </a:t>
            </a:r>
            <a:r>
              <a:rPr lang="en-US" dirty="0" smtClean="0">
                <a:solidFill>
                  <a:srgbClr val="000000"/>
                </a:solidFill>
                <a:latin typeface="Monaco" charset="0"/>
              </a:rPr>
              <a:t>(*</a:t>
            </a:r>
            <a:r>
              <a:rPr lang="en-US" dirty="0" smtClean="0">
                <a:latin typeface="Consolas" charset="0"/>
                <a:ea typeface="Consolas" charset="0"/>
                <a:cs typeface="Consolas" charset="0"/>
              </a:rPr>
              <a:t>0x804a420 </a:t>
            </a:r>
            <a:r>
              <a:rPr lang="en-US" dirty="0" smtClean="0">
                <a:solidFill>
                  <a:srgbClr val="D97100"/>
                </a:solidFill>
                <a:latin typeface="Monaco" charset="0"/>
              </a:rPr>
              <a:t>==</a:t>
            </a:r>
            <a:r>
              <a:rPr lang="en-US" dirty="0" smtClean="0">
                <a:solidFill>
                  <a:srgbClr val="000000"/>
                </a:solidFill>
                <a:latin typeface="Monaco" charset="0"/>
              </a:rPr>
              <a:t> </a:t>
            </a:r>
            <a:r>
              <a:rPr lang="en-US" dirty="0" smtClean="0">
                <a:solidFill>
                  <a:srgbClr val="5EA702"/>
                </a:solidFill>
                <a:latin typeface="Monaco" charset="0"/>
              </a:rPr>
              <a:t>'ZZZZZZZZZZZZZZZZ</a:t>
            </a:r>
            <a:r>
              <a:rPr lang="en-US" dirty="0">
                <a:solidFill>
                  <a:srgbClr val="5EA702"/>
                </a:solidFill>
                <a:latin typeface="Monaco" charset="0"/>
              </a:rPr>
              <a:t>’</a:t>
            </a:r>
            <a:r>
              <a:rPr lang="en-US" dirty="0">
                <a:latin typeface="Monaco" charset="0"/>
              </a:rPr>
              <a:t>)</a:t>
            </a:r>
          </a:p>
        </p:txBody>
      </p:sp>
      <p:sp>
        <p:nvSpPr>
          <p:cNvPr id="8" name="Left Brace 7"/>
          <p:cNvSpPr/>
          <p:nvPr/>
        </p:nvSpPr>
        <p:spPr>
          <a:xfrm>
            <a:off x="1120915" y="3975960"/>
            <a:ext cx="266849" cy="329938"/>
          </a:xfrm>
          <a:prstGeom prst="leftBrace">
            <a:avLst>
              <a:gd name="adj1" fmla="val 4325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19011" y="3971405"/>
            <a:ext cx="768352" cy="369332"/>
          </a:xfrm>
          <a:prstGeom prst="rect">
            <a:avLst/>
          </a:prstGeom>
          <a:noFill/>
        </p:spPr>
        <p:txBody>
          <a:bodyPr wrap="none" rtlCol="0">
            <a:spAutoFit/>
          </a:bodyPr>
          <a:lstStyle/>
          <a:p>
            <a:r>
              <a:rPr lang="en-US" smtClean="0"/>
              <a:t>5 </a:t>
            </a:r>
            <a:r>
              <a:rPr lang="en-US" dirty="0" smtClean="0"/>
              <a:t>bytes</a:t>
            </a:r>
            <a:endParaRPr lang="en-US" dirty="0"/>
          </a:p>
        </p:txBody>
      </p:sp>
      <p:cxnSp>
        <p:nvCxnSpPr>
          <p:cNvPr id="11" name="Straight Arrow Connector 10"/>
          <p:cNvCxnSpPr/>
          <p:nvPr/>
        </p:nvCxnSpPr>
        <p:spPr>
          <a:xfrm>
            <a:off x="2801074" y="2525969"/>
            <a:ext cx="0" cy="2117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56997" y="2145063"/>
            <a:ext cx="311304" cy="369332"/>
          </a:xfrm>
          <a:prstGeom prst="rect">
            <a:avLst/>
          </a:prstGeom>
          <a:noFill/>
        </p:spPr>
        <p:txBody>
          <a:bodyPr wrap="none" rtlCol="0">
            <a:spAutoFit/>
          </a:bodyPr>
          <a:lstStyle/>
          <a:p>
            <a:r>
              <a:rPr lang="mr-IN"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30" name="Bent-Up Arrow 29"/>
          <p:cNvSpPr/>
          <p:nvPr/>
        </p:nvSpPr>
        <p:spPr>
          <a:xfrm rot="10800000" flipH="1">
            <a:off x="2795891" y="3692322"/>
            <a:ext cx="6093463" cy="283638"/>
          </a:xfrm>
          <a:prstGeom prst="bentUpArrow">
            <a:avLst>
              <a:gd name="adj1" fmla="val 2053"/>
              <a:gd name="adj2" fmla="val 5331"/>
              <a:gd name="adj3" fmla="val 13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2795891" y="3551751"/>
            <a:ext cx="0" cy="1329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Bent-Up Arrow 32"/>
          <p:cNvSpPr/>
          <p:nvPr/>
        </p:nvSpPr>
        <p:spPr>
          <a:xfrm flipH="1" flipV="1">
            <a:off x="2795889" y="4632394"/>
            <a:ext cx="6093461" cy="243067"/>
          </a:xfrm>
          <a:prstGeom prst="bentUpArrow">
            <a:avLst>
              <a:gd name="adj1" fmla="val 4319"/>
              <a:gd name="adj2" fmla="val 11944"/>
              <a:gd name="adj3" fmla="val 29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H="1" flipV="1">
            <a:off x="8879716" y="4291955"/>
            <a:ext cx="9634" cy="292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814577" y="5692818"/>
            <a:ext cx="0" cy="2117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670501" y="5809625"/>
            <a:ext cx="311304" cy="369332"/>
          </a:xfrm>
          <a:prstGeom prst="rect">
            <a:avLst/>
          </a:prstGeom>
          <a:noFill/>
        </p:spPr>
        <p:txBody>
          <a:bodyPr wrap="none" rtlCol="0">
            <a:spAutoFit/>
          </a:bodyPr>
          <a:lstStyle/>
          <a:p>
            <a:r>
              <a:rPr lang="mr-IN"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65" name="TextBox 64"/>
          <p:cNvSpPr txBox="1"/>
          <p:nvPr/>
        </p:nvSpPr>
        <p:spPr>
          <a:xfrm>
            <a:off x="6967959" y="6099858"/>
            <a:ext cx="4514127" cy="646331"/>
          </a:xfrm>
          <a:prstGeom prst="rect">
            <a:avLst/>
          </a:prstGeom>
          <a:noFill/>
        </p:spPr>
        <p:txBody>
          <a:bodyPr wrap="square" rtlCol="0">
            <a:spAutoFit/>
          </a:bodyPr>
          <a:lstStyle/>
          <a:p>
            <a:r>
              <a:rPr lang="en-US" dirty="0" smtClean="0">
                <a:solidFill>
                  <a:schemeClr val="bg1">
                    <a:lumMod val="75000"/>
                  </a:schemeClr>
                </a:solidFill>
              </a:rPr>
              <a:t>(Syntax altered for rhetorical purposes, see CTF for actual syntax)</a:t>
            </a:r>
            <a:endParaRPr lang="en-US" dirty="0">
              <a:solidFill>
                <a:schemeClr val="bg1">
                  <a:lumMod val="75000"/>
                </a:schemeClr>
              </a:solidFill>
            </a:endParaRPr>
          </a:p>
        </p:txBody>
      </p:sp>
    </p:spTree>
    <p:extLst>
      <p:ext uri="{BB962C8B-B14F-4D97-AF65-F5344CB8AC3E}">
        <p14:creationId xmlns="" xmlns:p14="http://schemas.microsoft.com/office/powerpoint/2010/main" val="20982721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Patterns</a:t>
            </a:r>
            <a:endParaRPr lang="en-US" dirty="0"/>
          </a:p>
        </p:txBody>
      </p:sp>
      <p:sp>
        <p:nvSpPr>
          <p:cNvPr id="4" name="TextBox 3"/>
          <p:cNvSpPr txBox="1"/>
          <p:nvPr/>
        </p:nvSpPr>
        <p:spPr>
          <a:xfrm>
            <a:off x="838201" y="2257842"/>
            <a:ext cx="10515599" cy="3108543"/>
          </a:xfrm>
          <a:prstGeom prst="rect">
            <a:avLst/>
          </a:prstGeom>
          <a:noFill/>
        </p:spPr>
        <p:txBody>
          <a:bodyPr wrap="square" rtlCol="0">
            <a:spAutoFit/>
          </a:bodyPr>
          <a:lstStyle/>
          <a:p>
            <a:pPr algn="ctr"/>
            <a:r>
              <a:rPr lang="en-US" sz="2800" dirty="0" smtClean="0"/>
              <a:t>Hooks are useful for:</a:t>
            </a:r>
          </a:p>
          <a:p>
            <a:pPr algn="ctr"/>
            <a:endParaRPr lang="en-US" sz="2800" dirty="0"/>
          </a:p>
          <a:p>
            <a:pPr marL="457200" indent="-457200" algn="ctr">
              <a:buFont typeface="Arial" charset="0"/>
              <a:buChar char="•"/>
            </a:pPr>
            <a:r>
              <a:rPr lang="en-US" sz="2800" dirty="0"/>
              <a:t>I</a:t>
            </a:r>
            <a:r>
              <a:rPr lang="en-US" sz="2800" dirty="0" smtClean="0"/>
              <a:t>njecting symbolic values </a:t>
            </a:r>
            <a:r>
              <a:rPr lang="en-US" sz="2800" dirty="0" smtClean="0">
                <a:solidFill>
                  <a:srgbClr val="FF0000"/>
                </a:solidFill>
              </a:rPr>
              <a:t>partway through </a:t>
            </a:r>
            <a:r>
              <a:rPr lang="en-US" sz="2800" dirty="0" smtClean="0"/>
              <a:t>the execution.</a:t>
            </a:r>
          </a:p>
          <a:p>
            <a:pPr algn="ctr"/>
            <a:endParaRPr lang="en-US" sz="2800" dirty="0" smtClean="0"/>
          </a:p>
          <a:p>
            <a:pPr marL="457200" indent="-457200" algn="ctr">
              <a:buFont typeface="Arial" charset="0"/>
              <a:buChar char="•"/>
            </a:pPr>
            <a:r>
              <a:rPr lang="en-US" sz="2800" dirty="0" smtClean="0"/>
              <a:t>Replacing</a:t>
            </a:r>
            <a:r>
              <a:rPr lang="en-US" sz="2800" dirty="0" smtClean="0">
                <a:solidFill>
                  <a:srgbClr val="FF0000"/>
                </a:solidFill>
              </a:rPr>
              <a:t> complex functions</a:t>
            </a:r>
            <a:r>
              <a:rPr lang="en-US" sz="2800" dirty="0" smtClean="0"/>
              <a:t>.</a:t>
            </a:r>
          </a:p>
          <a:p>
            <a:pPr marL="457200" indent="-457200" algn="ctr">
              <a:buFont typeface="Arial" charset="0"/>
              <a:buChar char="•"/>
            </a:pPr>
            <a:endParaRPr lang="en-US" sz="2800" dirty="0"/>
          </a:p>
          <a:p>
            <a:pPr marL="457200" indent="-457200" algn="ctr">
              <a:buFont typeface="Arial" charset="0"/>
              <a:buChar char="•"/>
            </a:pPr>
            <a:r>
              <a:rPr lang="en-US" sz="2800" dirty="0" smtClean="0"/>
              <a:t>Replacing</a:t>
            </a:r>
            <a:r>
              <a:rPr lang="en-US" sz="2800" dirty="0" smtClean="0">
                <a:solidFill>
                  <a:srgbClr val="FF0000"/>
                </a:solidFill>
              </a:rPr>
              <a:t> unsupported </a:t>
            </a:r>
            <a:r>
              <a:rPr lang="en-US" sz="2800" dirty="0" smtClean="0"/>
              <a:t>instructions</a:t>
            </a:r>
            <a:r>
              <a:rPr lang="en-US" sz="2800" dirty="0" smtClean="0">
                <a:solidFill>
                  <a:srgbClr val="FF0000"/>
                </a:solidFill>
              </a:rPr>
              <a:t> </a:t>
            </a:r>
            <a:r>
              <a:rPr lang="en-US" sz="2800" dirty="0" smtClean="0"/>
              <a:t>(for example, most </a:t>
            </a:r>
            <a:r>
              <a:rPr lang="en-US" sz="2800" dirty="0" err="1" smtClean="0"/>
              <a:t>syscalls</a:t>
            </a:r>
            <a:r>
              <a:rPr lang="en-US" sz="2800" dirty="0" smtClean="0"/>
              <a:t>).</a:t>
            </a:r>
            <a:endParaRPr lang="en-US" sz="2800" dirty="0"/>
          </a:p>
        </p:txBody>
      </p:sp>
    </p:spTree>
    <p:extLst>
      <p:ext uri="{BB962C8B-B14F-4D97-AF65-F5344CB8AC3E}">
        <p14:creationId xmlns="" xmlns:p14="http://schemas.microsoft.com/office/powerpoint/2010/main" val="23872853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Functions</a:t>
            </a:r>
            <a:endParaRPr lang="en-US" dirty="0"/>
          </a:p>
        </p:txBody>
      </p:sp>
      <p:sp>
        <p:nvSpPr>
          <p:cNvPr id="4" name="TextBox 3"/>
          <p:cNvSpPr txBox="1"/>
          <p:nvPr/>
        </p:nvSpPr>
        <p:spPr>
          <a:xfrm>
            <a:off x="838200" y="2709254"/>
            <a:ext cx="10515599" cy="2246769"/>
          </a:xfrm>
          <a:prstGeom prst="rect">
            <a:avLst/>
          </a:prstGeom>
          <a:noFill/>
        </p:spPr>
        <p:txBody>
          <a:bodyPr wrap="square" rtlCol="0">
            <a:spAutoFit/>
          </a:bodyPr>
          <a:lstStyle/>
          <a:p>
            <a:pPr algn="ctr"/>
            <a:r>
              <a:rPr lang="en-US" sz="2800" dirty="0" smtClean="0"/>
              <a:t>Replacing complex functions with hooks is so common that </a:t>
            </a:r>
            <a:r>
              <a:rPr lang="en-US" sz="2800" dirty="0" err="1" smtClean="0"/>
              <a:t>Angr</a:t>
            </a:r>
            <a:r>
              <a:rPr lang="en-US" sz="2800" dirty="0" smtClean="0"/>
              <a:t> </a:t>
            </a:r>
            <a:r>
              <a:rPr lang="en-US" sz="2800" smtClean="0"/>
              <a:t>included syntactic sugar </a:t>
            </a:r>
            <a:r>
              <a:rPr lang="en-US" sz="2800" dirty="0" smtClean="0"/>
              <a:t>to make </a:t>
            </a:r>
            <a:r>
              <a:rPr lang="en-US" sz="2800" smtClean="0"/>
              <a:t>it easier called a </a:t>
            </a:r>
            <a:r>
              <a:rPr lang="en-US" sz="2800" smtClean="0">
                <a:solidFill>
                  <a:srgbClr val="FF0000"/>
                </a:solidFill>
              </a:rPr>
              <a:t>SimProcedure </a:t>
            </a:r>
            <a:endParaRPr lang="en-US" sz="2800" dirty="0" smtClean="0"/>
          </a:p>
          <a:p>
            <a:pPr algn="ctr"/>
            <a:endParaRPr lang="en-US" sz="2800" dirty="0" smtClean="0"/>
          </a:p>
          <a:p>
            <a:pPr algn="ctr"/>
            <a:r>
              <a:rPr lang="en-US" sz="2800" dirty="0" smtClean="0"/>
              <a:t>A </a:t>
            </a:r>
            <a:r>
              <a:rPr lang="en-US" sz="2800" dirty="0" err="1" smtClean="0">
                <a:solidFill>
                  <a:srgbClr val="FF0000"/>
                </a:solidFill>
              </a:rPr>
              <a:t>SimProcedure</a:t>
            </a:r>
            <a:r>
              <a:rPr lang="en-US" sz="2800" dirty="0" smtClean="0">
                <a:solidFill>
                  <a:srgbClr val="FF0000"/>
                </a:solidFill>
              </a:rPr>
              <a:t> </a:t>
            </a:r>
            <a:r>
              <a:rPr lang="en-US" sz="2800" dirty="0" smtClean="0"/>
              <a:t>provides a simple way to replace a function with a summary in a </a:t>
            </a:r>
            <a:r>
              <a:rPr lang="en-US" sz="2800" dirty="0" err="1" smtClean="0"/>
              <a:t>Pythonic</a:t>
            </a:r>
            <a:r>
              <a:rPr lang="en-US" sz="2800" dirty="0" smtClean="0"/>
              <a:t> way.</a:t>
            </a:r>
            <a:endParaRPr lang="en-US" sz="2800" dirty="0"/>
          </a:p>
        </p:txBody>
      </p:sp>
    </p:spTree>
    <p:extLst>
      <p:ext uri="{BB962C8B-B14F-4D97-AF65-F5344CB8AC3E}">
        <p14:creationId xmlns="" xmlns:p14="http://schemas.microsoft.com/office/powerpoint/2010/main" val="80139316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Functions</a:t>
            </a:r>
            <a:endParaRPr lang="en-US" dirty="0"/>
          </a:p>
        </p:txBody>
      </p:sp>
      <p:sp>
        <p:nvSpPr>
          <p:cNvPr id="5" name="TextBox 4"/>
          <p:cNvSpPr txBox="1"/>
          <p:nvPr/>
        </p:nvSpPr>
        <p:spPr>
          <a:xfrm>
            <a:off x="838201" y="1484243"/>
            <a:ext cx="10515599" cy="3539430"/>
          </a:xfrm>
          <a:prstGeom prst="rect">
            <a:avLst/>
          </a:prstGeom>
          <a:noFill/>
        </p:spPr>
        <p:txBody>
          <a:bodyPr wrap="square" rtlCol="0">
            <a:spAutoFit/>
          </a:bodyPr>
          <a:lstStyle/>
          <a:p>
            <a:r>
              <a:rPr lang="en-US" sz="2800" dirty="0" smtClean="0"/>
              <a:t>1. Push parameters to the stack</a:t>
            </a:r>
          </a:p>
          <a:p>
            <a:r>
              <a:rPr lang="en-US" sz="2800" dirty="0" smtClean="0"/>
              <a:t>2</a:t>
            </a:r>
            <a:r>
              <a:rPr lang="en-US" sz="2800" smtClean="0"/>
              <a:t>. Push </a:t>
            </a:r>
            <a:r>
              <a:rPr lang="en-US" sz="2800" dirty="0" smtClean="0"/>
              <a:t>return address to the stack</a:t>
            </a:r>
          </a:p>
          <a:p>
            <a:r>
              <a:rPr lang="en-US" sz="2800" dirty="0" smtClean="0"/>
              <a:t>3. Jump to function address</a:t>
            </a:r>
          </a:p>
          <a:p>
            <a:r>
              <a:rPr lang="en-US" sz="2800" dirty="0" smtClean="0"/>
              <a:t>4. Handle parameters*</a:t>
            </a:r>
          </a:p>
          <a:p>
            <a:r>
              <a:rPr lang="en-US" sz="2800" dirty="0" smtClean="0"/>
              <a:t>5. Execute function</a:t>
            </a:r>
          </a:p>
          <a:p>
            <a:r>
              <a:rPr lang="en-US" sz="2800" dirty="0" smtClean="0"/>
              <a:t>6. Write return value to appropriate location</a:t>
            </a:r>
          </a:p>
          <a:p>
            <a:r>
              <a:rPr lang="en-US" sz="2800" dirty="0" smtClean="0"/>
              <a:t>7. Pop return address and jump to it</a:t>
            </a:r>
          </a:p>
          <a:p>
            <a:r>
              <a:rPr lang="en-US" sz="2800" dirty="0" smtClean="0"/>
              <a:t>8. Pop parameters</a:t>
            </a:r>
          </a:p>
        </p:txBody>
      </p:sp>
      <p:sp>
        <p:nvSpPr>
          <p:cNvPr id="3" name="TextBox 2"/>
          <p:cNvSpPr txBox="1"/>
          <p:nvPr/>
        </p:nvSpPr>
        <p:spPr>
          <a:xfrm>
            <a:off x="838201" y="6040346"/>
            <a:ext cx="10515600" cy="430887"/>
          </a:xfrm>
          <a:prstGeom prst="rect">
            <a:avLst/>
          </a:prstGeom>
          <a:noFill/>
        </p:spPr>
        <p:txBody>
          <a:bodyPr wrap="square" rtlCol="0">
            <a:spAutoFit/>
          </a:bodyPr>
          <a:lstStyle/>
          <a:p>
            <a:r>
              <a:rPr lang="en-US" sz="1100" dirty="0" smtClean="0"/>
              <a:t>* The standard calling convention for programs compiled with </a:t>
            </a:r>
            <a:r>
              <a:rPr lang="en-US" sz="1100" dirty="0" err="1" smtClean="0"/>
              <a:t>gcc</a:t>
            </a:r>
            <a:r>
              <a:rPr lang="en-US" sz="1100" dirty="0" smtClean="0"/>
              <a:t> targeting IA-32 does not need to do anything with parameters once the function is called, since they are already on the stack, but you could imagine that a different calling convention might require the function to copy the parameter from, say, a register, onto the stack. </a:t>
            </a:r>
            <a:endParaRPr lang="en-US" sz="1100" dirty="0"/>
          </a:p>
        </p:txBody>
      </p:sp>
    </p:spTree>
    <p:extLst>
      <p:ext uri="{BB962C8B-B14F-4D97-AF65-F5344CB8AC3E}">
        <p14:creationId xmlns="" xmlns:p14="http://schemas.microsoft.com/office/powerpoint/2010/main" val="7098004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571" y="365125"/>
            <a:ext cx="10515600" cy="1325563"/>
          </a:xfrm>
        </p:spPr>
        <p:txBody>
          <a:bodyPr/>
          <a:lstStyle/>
          <a:p>
            <a:r>
              <a:rPr lang="en-US" err="1" smtClean="0"/>
              <a:t>SimProcedure</a:t>
            </a:r>
            <a:r>
              <a:rPr lang="en-US"/>
              <a:t> </a:t>
            </a:r>
            <a:r>
              <a:rPr lang="en-US" smtClean="0"/>
              <a:t>structure</a:t>
            </a:r>
            <a:endParaRPr lang="en-US" dirty="0"/>
          </a:p>
        </p:txBody>
      </p:sp>
      <p:sp>
        <p:nvSpPr>
          <p:cNvPr id="5" name="TextBox 4"/>
          <p:cNvSpPr txBox="1"/>
          <p:nvPr/>
        </p:nvSpPr>
        <p:spPr>
          <a:xfrm>
            <a:off x="1891501" y="1551792"/>
            <a:ext cx="6870538" cy="4401205"/>
          </a:xfrm>
          <a:prstGeom prst="rect">
            <a:avLst/>
          </a:prstGeom>
          <a:noFill/>
        </p:spPr>
        <p:txBody>
          <a:bodyPr wrap="square" rtlCol="0">
            <a:spAutoFit/>
          </a:bodyPr>
          <a:lstStyle/>
          <a:p>
            <a:r>
              <a:rPr lang="en-US" sz="2800" dirty="0" smtClean="0"/>
              <a:t>1. Push parameters to the stack</a:t>
            </a:r>
          </a:p>
          <a:p>
            <a:r>
              <a:rPr lang="en-US" sz="2800" dirty="0" smtClean="0"/>
              <a:t>2. Push return address to the stack</a:t>
            </a:r>
          </a:p>
          <a:p>
            <a:r>
              <a:rPr lang="en-US" sz="2800" dirty="0" smtClean="0"/>
              <a:t>3. Jump to function address</a:t>
            </a:r>
          </a:p>
          <a:p>
            <a:endParaRPr lang="en-US" sz="2800" dirty="0" smtClean="0"/>
          </a:p>
          <a:p>
            <a:r>
              <a:rPr lang="en-US" sz="2800" dirty="0" smtClean="0">
                <a:solidFill>
                  <a:schemeClr val="bg1">
                    <a:lumMod val="75000"/>
                  </a:schemeClr>
                </a:solidFill>
              </a:rPr>
              <a:t>4. Handle parameters</a:t>
            </a:r>
          </a:p>
          <a:p>
            <a:r>
              <a:rPr lang="en-US" sz="2800" dirty="0" smtClean="0">
                <a:solidFill>
                  <a:schemeClr val="bg1">
                    <a:lumMod val="75000"/>
                  </a:schemeClr>
                </a:solidFill>
              </a:rPr>
              <a:t>5. Execute function</a:t>
            </a:r>
          </a:p>
          <a:p>
            <a:r>
              <a:rPr lang="en-US" sz="2800" dirty="0" smtClean="0">
                <a:solidFill>
                  <a:schemeClr val="bg1">
                    <a:lumMod val="75000"/>
                  </a:schemeClr>
                </a:solidFill>
              </a:rPr>
              <a:t>6. Write return value to appropriate location</a:t>
            </a:r>
          </a:p>
          <a:p>
            <a:endParaRPr lang="en-US" sz="2800" dirty="0" smtClean="0">
              <a:solidFill>
                <a:schemeClr val="bg1">
                  <a:lumMod val="75000"/>
                </a:schemeClr>
              </a:solidFill>
            </a:endParaRPr>
          </a:p>
          <a:p>
            <a:r>
              <a:rPr lang="en-US" sz="2800" dirty="0" smtClean="0"/>
              <a:t>7. Pop return address and jump to it</a:t>
            </a:r>
          </a:p>
          <a:p>
            <a:r>
              <a:rPr lang="en-US" sz="2800" dirty="0" smtClean="0"/>
              <a:t>8. Pop parameters</a:t>
            </a:r>
          </a:p>
        </p:txBody>
      </p:sp>
      <p:sp>
        <p:nvSpPr>
          <p:cNvPr id="3" name="TextBox 2"/>
          <p:cNvSpPr txBox="1"/>
          <p:nvPr/>
        </p:nvSpPr>
        <p:spPr>
          <a:xfrm>
            <a:off x="7385608" y="2628849"/>
            <a:ext cx="2499167" cy="932444"/>
          </a:xfrm>
          <a:prstGeom prst="rect">
            <a:avLst/>
          </a:prstGeom>
          <a:noFill/>
        </p:spPr>
        <p:txBody>
          <a:bodyPr wrap="square" rtlCol="0">
            <a:spAutoFit/>
          </a:bodyPr>
          <a:lstStyle/>
          <a:p>
            <a:r>
              <a:rPr lang="en-US" dirty="0" smtClean="0"/>
              <a:t>Hooks here, at the beginning of </a:t>
            </a:r>
            <a:r>
              <a:rPr lang="en-US" smtClean="0"/>
              <a:t>the function address</a:t>
            </a:r>
            <a:endParaRPr lang="en-US"/>
          </a:p>
        </p:txBody>
      </p:sp>
      <p:sp>
        <p:nvSpPr>
          <p:cNvPr id="9" name="TextBox 8"/>
          <p:cNvSpPr txBox="1"/>
          <p:nvPr/>
        </p:nvSpPr>
        <p:spPr>
          <a:xfrm>
            <a:off x="8998357" y="4263317"/>
            <a:ext cx="2568615" cy="1200329"/>
          </a:xfrm>
          <a:prstGeom prst="rect">
            <a:avLst/>
          </a:prstGeom>
          <a:noFill/>
        </p:spPr>
        <p:txBody>
          <a:bodyPr wrap="square" rtlCol="0">
            <a:spAutoFit/>
          </a:bodyPr>
          <a:lstStyle/>
          <a:p>
            <a:r>
              <a:rPr lang="en-US" dirty="0" smtClean="0"/>
              <a:t>Skips all instructions until the function is about to return, and resumes execution here</a:t>
            </a:r>
            <a:endParaRPr lang="en-US" dirty="0"/>
          </a:p>
        </p:txBody>
      </p:sp>
      <p:sp>
        <p:nvSpPr>
          <p:cNvPr id="15" name="TextBox 14"/>
          <p:cNvSpPr txBox="1"/>
          <p:nvPr/>
        </p:nvSpPr>
        <p:spPr>
          <a:xfrm>
            <a:off x="133717" y="3516471"/>
            <a:ext cx="1628171" cy="923330"/>
          </a:xfrm>
          <a:prstGeom prst="rect">
            <a:avLst/>
          </a:prstGeom>
          <a:noFill/>
        </p:spPr>
        <p:txBody>
          <a:bodyPr wrap="square" rtlCol="0">
            <a:spAutoFit/>
          </a:bodyPr>
          <a:lstStyle/>
          <a:p>
            <a:r>
              <a:rPr lang="en-US" dirty="0" smtClean="0"/>
              <a:t>Allows user to replace this in a </a:t>
            </a:r>
            <a:r>
              <a:rPr lang="en-US" dirty="0" err="1" smtClean="0"/>
              <a:t>Pythonic</a:t>
            </a:r>
            <a:r>
              <a:rPr lang="en-US" dirty="0" smtClean="0"/>
              <a:t> way</a:t>
            </a:r>
            <a:endParaRPr lang="en-US" dirty="0"/>
          </a:p>
        </p:txBody>
      </p:sp>
      <p:sp>
        <p:nvSpPr>
          <p:cNvPr id="22" name="Right Brace 21"/>
          <p:cNvSpPr/>
          <p:nvPr/>
        </p:nvSpPr>
        <p:spPr>
          <a:xfrm flipH="1">
            <a:off x="1655184" y="3408744"/>
            <a:ext cx="185438" cy="1138784"/>
          </a:xfrm>
          <a:prstGeom prst="rightBrace">
            <a:avLst>
              <a:gd name="adj1" fmla="val 6545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Oval 23"/>
          <p:cNvSpPr/>
          <p:nvPr/>
        </p:nvSpPr>
        <p:spPr>
          <a:xfrm>
            <a:off x="2037144" y="3296169"/>
            <a:ext cx="3171464" cy="46622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998207" y="4154626"/>
            <a:ext cx="6381864" cy="46622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908635" y="3760792"/>
            <a:ext cx="2007729" cy="369332"/>
          </a:xfrm>
          <a:prstGeom prst="rect">
            <a:avLst/>
          </a:prstGeom>
          <a:noFill/>
        </p:spPr>
        <p:txBody>
          <a:bodyPr wrap="none" rtlCol="0">
            <a:spAutoFit/>
          </a:bodyPr>
          <a:lstStyle/>
          <a:p>
            <a:r>
              <a:rPr lang="en-US" smtClean="0"/>
              <a:t>Done automatically</a:t>
            </a:r>
            <a:endParaRPr lang="en-US"/>
          </a:p>
        </p:txBody>
      </p:sp>
      <p:cxnSp>
        <p:nvCxnSpPr>
          <p:cNvPr id="28" name="Straight Connector 27"/>
          <p:cNvCxnSpPr/>
          <p:nvPr/>
        </p:nvCxnSpPr>
        <p:spPr>
          <a:xfrm flipH="1">
            <a:off x="5208608" y="3956732"/>
            <a:ext cx="810227" cy="18672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6"/>
          </p:cNvCxnSpPr>
          <p:nvPr/>
        </p:nvCxnSpPr>
        <p:spPr>
          <a:xfrm flipH="1" flipV="1">
            <a:off x="5208608" y="3529280"/>
            <a:ext cx="810227" cy="41059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4" name="Bent-Up Arrow 33"/>
          <p:cNvSpPr/>
          <p:nvPr/>
        </p:nvSpPr>
        <p:spPr>
          <a:xfrm rot="5400000">
            <a:off x="5405855" y="1145415"/>
            <a:ext cx="266221" cy="3693285"/>
          </a:xfrm>
          <a:prstGeom prst="bentUpArrow">
            <a:avLst>
              <a:gd name="adj1" fmla="val 11763"/>
              <a:gd name="adj2" fmla="val 1308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Bent-Up Arrow 34"/>
          <p:cNvSpPr/>
          <p:nvPr/>
        </p:nvSpPr>
        <p:spPr>
          <a:xfrm rot="10800000">
            <a:off x="3692322" y="4835599"/>
            <a:ext cx="5120595" cy="245050"/>
          </a:xfrm>
          <a:prstGeom prst="bentUpArrow">
            <a:avLst>
              <a:gd name="adj1" fmla="val 11763"/>
              <a:gd name="adj2" fmla="val 1308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9097701" y="3561293"/>
            <a:ext cx="277793" cy="7020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37870321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SimProcedure</a:t>
            </a:r>
            <a:r>
              <a:rPr lang="en-US" dirty="0" smtClean="0"/>
              <a:t> Example</a:t>
            </a:r>
            <a:endParaRPr lang="en-US" dirty="0"/>
          </a:p>
        </p:txBody>
      </p:sp>
      <p:sp>
        <p:nvSpPr>
          <p:cNvPr id="4" name="Rectangle 3"/>
          <p:cNvSpPr/>
          <p:nvPr/>
        </p:nvSpPr>
        <p:spPr>
          <a:xfrm>
            <a:off x="6934199" y="2860202"/>
            <a:ext cx="6260939" cy="2585323"/>
          </a:xfrm>
          <a:prstGeom prst="rect">
            <a:avLst/>
          </a:prstGeom>
        </p:spPr>
        <p:txBody>
          <a:bodyPr wrap="square">
            <a:spAutoFit/>
          </a:bodyPr>
          <a:lstStyle/>
          <a:p>
            <a:r>
              <a:rPr lang="en-US" dirty="0" smtClean="0">
                <a:latin typeface="Consolas" charset="0"/>
                <a:ea typeface="Consolas" charset="0"/>
                <a:cs typeface="Consolas" charset="0"/>
              </a:rPr>
              <a:t>...</a:t>
            </a:r>
          </a:p>
          <a:p>
            <a:r>
              <a:rPr lang="en-US" dirty="0" smtClean="0">
                <a:latin typeface="Consolas" charset="0"/>
                <a:ea typeface="Consolas" charset="0"/>
                <a:cs typeface="Consolas" charset="0"/>
              </a:rPr>
              <a:t>8048774:  add    %</a:t>
            </a:r>
            <a:r>
              <a:rPr lang="en-US" dirty="0" err="1" smtClean="0">
                <a:latin typeface="Consolas" charset="0"/>
                <a:ea typeface="Consolas" charset="0"/>
                <a:cs typeface="Consolas" charset="0"/>
              </a:rPr>
              <a:t>edx</a:t>
            </a: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eax</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8048776:  sub    </a:t>
            </a:r>
            <a:r>
              <a:rPr lang="en-US" dirty="0">
                <a:latin typeface="Consolas" charset="0"/>
                <a:ea typeface="Consolas" charset="0"/>
                <a:cs typeface="Consolas" charset="0"/>
              </a:rPr>
              <a:t>$0x4,%</a:t>
            </a:r>
            <a:r>
              <a:rPr lang="en-US" dirty="0" smtClean="0">
                <a:latin typeface="Consolas" charset="0"/>
                <a:ea typeface="Consolas" charset="0"/>
                <a:cs typeface="Consolas" charset="0"/>
              </a:rPr>
              <a:t>esp</a:t>
            </a:r>
          </a:p>
          <a:p>
            <a:r>
              <a:rPr lang="en-US" dirty="0" smtClean="0">
                <a:latin typeface="Consolas" charset="0"/>
                <a:ea typeface="Consolas" charset="0"/>
                <a:cs typeface="Consolas" charset="0"/>
              </a:rPr>
              <a:t>804877c:  push   </a:t>
            </a:r>
            <a:r>
              <a:rPr lang="en-US" dirty="0">
                <a:latin typeface="Consolas" charset="0"/>
                <a:ea typeface="Consolas" charset="0"/>
                <a:cs typeface="Consolas" charset="0"/>
              </a:rPr>
              <a:t>$</a:t>
            </a:r>
            <a:r>
              <a:rPr lang="en-US" dirty="0" smtClean="0">
                <a:latin typeface="Consolas" charset="0"/>
                <a:ea typeface="Consolas" charset="0"/>
                <a:cs typeface="Consolas" charset="0"/>
              </a:rPr>
              <a:t>0x804a420</a:t>
            </a:r>
          </a:p>
          <a:p>
            <a:r>
              <a:rPr lang="en-US" dirty="0" smtClean="0">
                <a:latin typeface="Consolas" charset="0"/>
                <a:ea typeface="Consolas" charset="0"/>
                <a:cs typeface="Consolas" charset="0"/>
              </a:rPr>
              <a:t>8048781:  call   </a:t>
            </a:r>
            <a:r>
              <a:rPr lang="en-US" dirty="0">
                <a:latin typeface="Consolas" charset="0"/>
                <a:ea typeface="Consolas" charset="0"/>
                <a:cs typeface="Consolas" charset="0"/>
              </a:rPr>
              <a:t>8048460 </a:t>
            </a:r>
            <a:r>
              <a:rPr lang="en-US" dirty="0" smtClean="0">
                <a:latin typeface="Consolas" charset="0"/>
                <a:ea typeface="Consolas" charset="0"/>
                <a:cs typeface="Consolas" charset="0"/>
              </a:rPr>
              <a:t>&lt;</a:t>
            </a:r>
            <a:r>
              <a:rPr lang="en-US" dirty="0" err="1" smtClean="0">
                <a:latin typeface="Consolas" charset="0"/>
                <a:ea typeface="Consolas" charset="0"/>
                <a:cs typeface="Consolas" charset="0"/>
              </a:rPr>
              <a:t>check_all_Z</a:t>
            </a:r>
            <a:r>
              <a:rPr lang="en-US" dirty="0" smtClean="0">
                <a:latin typeface="Consolas" charset="0"/>
                <a:ea typeface="Consolas" charset="0"/>
                <a:cs typeface="Consolas" charset="0"/>
              </a:rPr>
              <a:t>&gt;</a:t>
            </a:r>
          </a:p>
          <a:p>
            <a:r>
              <a:rPr lang="en-US" dirty="0" smtClean="0">
                <a:latin typeface="Consolas" charset="0"/>
                <a:ea typeface="Consolas" charset="0"/>
                <a:cs typeface="Consolas" charset="0"/>
              </a:rPr>
              <a:t>8048786:  add    </a:t>
            </a:r>
            <a:r>
              <a:rPr lang="en-US" dirty="0">
                <a:latin typeface="Consolas" charset="0"/>
                <a:ea typeface="Consolas" charset="0"/>
                <a:cs typeface="Consolas" charset="0"/>
              </a:rPr>
              <a:t>$0x10,%</a:t>
            </a:r>
            <a:r>
              <a:rPr lang="en-US" dirty="0" smtClean="0">
                <a:latin typeface="Consolas" charset="0"/>
                <a:ea typeface="Consolas" charset="0"/>
                <a:cs typeface="Consolas" charset="0"/>
              </a:rPr>
              <a:t>esp</a:t>
            </a:r>
          </a:p>
          <a:p>
            <a:r>
              <a:rPr lang="en-US" dirty="0" smtClean="0">
                <a:latin typeface="Consolas" charset="0"/>
                <a:ea typeface="Consolas" charset="0"/>
                <a:cs typeface="Consolas" charset="0"/>
              </a:rPr>
              <a:t>8048789:  test   </a:t>
            </a:r>
            <a:r>
              <a:rPr lang="en-US" dirty="0">
                <a:latin typeface="Consolas" charset="0"/>
                <a:ea typeface="Consolas" charset="0"/>
                <a:cs typeface="Consolas" charset="0"/>
              </a:rPr>
              <a:t>%eax,%</a:t>
            </a:r>
            <a:r>
              <a:rPr lang="en-US" dirty="0" err="1" smtClean="0">
                <a:latin typeface="Consolas" charset="0"/>
                <a:ea typeface="Consolas" charset="0"/>
                <a:cs typeface="Consolas" charset="0"/>
              </a:rPr>
              <a:t>eax</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804878b:  </a:t>
            </a:r>
            <a:r>
              <a:rPr lang="en-US" dirty="0" err="1" smtClean="0">
                <a:latin typeface="Consolas" charset="0"/>
                <a:ea typeface="Consolas" charset="0"/>
                <a:cs typeface="Consolas" charset="0"/>
              </a:rPr>
              <a:t>jne</a:t>
            </a:r>
            <a:r>
              <a:rPr lang="en-US" dirty="0" smtClean="0">
                <a:latin typeface="Consolas" charset="0"/>
                <a:ea typeface="Consolas" charset="0"/>
                <a:cs typeface="Consolas" charset="0"/>
              </a:rPr>
              <a:t>    8048794 </a:t>
            </a:r>
            <a:r>
              <a:rPr lang="en-US" dirty="0">
                <a:latin typeface="Consolas" charset="0"/>
                <a:ea typeface="Consolas" charset="0"/>
                <a:cs typeface="Consolas" charset="0"/>
              </a:rPr>
              <a:t>&lt;main+0x19f</a:t>
            </a:r>
            <a:r>
              <a:rPr lang="en-US" dirty="0" smtClean="0">
                <a:latin typeface="Consolas" charset="0"/>
                <a:ea typeface="Consolas" charset="0"/>
                <a:cs typeface="Consolas" charset="0"/>
              </a:rPr>
              <a:t>&gt;</a:t>
            </a:r>
          </a:p>
          <a:p>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5" name="Rectangle 4"/>
          <p:cNvSpPr/>
          <p:nvPr/>
        </p:nvSpPr>
        <p:spPr>
          <a:xfrm>
            <a:off x="838200" y="2409143"/>
            <a:ext cx="5986758" cy="646331"/>
          </a:xfrm>
          <a:prstGeom prst="rect">
            <a:avLst/>
          </a:prstGeom>
        </p:spPr>
        <p:txBody>
          <a:bodyPr wrap="square">
            <a:spAutoFit/>
          </a:bodyPr>
          <a:lstStyle/>
          <a:p>
            <a:r>
              <a:rPr lang="en-US" dirty="0" err="1">
                <a:solidFill>
                  <a:srgbClr val="295E99"/>
                </a:solidFill>
                <a:latin typeface="Monaco" charset="0"/>
              </a:rPr>
              <a:t>def</a:t>
            </a:r>
            <a:r>
              <a:rPr lang="en-US" dirty="0">
                <a:latin typeface="Monaco" charset="0"/>
              </a:rPr>
              <a:t> </a:t>
            </a:r>
            <a:r>
              <a:rPr lang="en-US" dirty="0" err="1">
                <a:latin typeface="Monaco" charset="0"/>
              </a:rPr>
              <a:t>replacement_check_all_Z</a:t>
            </a:r>
            <a:r>
              <a:rPr lang="en-US" dirty="0">
                <a:latin typeface="Monaco" charset="0"/>
              </a:rPr>
              <a:t>():</a:t>
            </a:r>
          </a:p>
          <a:p>
            <a:r>
              <a:rPr lang="en-US" dirty="0">
                <a:solidFill>
                  <a:srgbClr val="000000"/>
                </a:solidFill>
                <a:latin typeface="Monaco" charset="0"/>
              </a:rPr>
              <a:t>  </a:t>
            </a:r>
            <a:r>
              <a:rPr lang="en-US" dirty="0" err="1">
                <a:solidFill>
                  <a:srgbClr val="295E99"/>
                </a:solidFill>
                <a:latin typeface="Monaco" charset="0"/>
              </a:rPr>
              <a:t>eax</a:t>
            </a:r>
            <a:r>
              <a:rPr lang="en-US" dirty="0">
                <a:solidFill>
                  <a:srgbClr val="295E99"/>
                </a:solidFill>
                <a:latin typeface="Monaco" charset="0"/>
              </a:rPr>
              <a:t> </a:t>
            </a:r>
            <a:r>
              <a:rPr lang="en-US" dirty="0">
                <a:solidFill>
                  <a:srgbClr val="D97100"/>
                </a:solidFill>
                <a:latin typeface="Monaco" charset="0"/>
              </a:rPr>
              <a:t>=</a:t>
            </a:r>
            <a:r>
              <a:rPr lang="en-US" dirty="0">
                <a:solidFill>
                  <a:srgbClr val="000000"/>
                </a:solidFill>
                <a:latin typeface="Monaco" charset="0"/>
              </a:rPr>
              <a:t> </a:t>
            </a:r>
            <a:r>
              <a:rPr lang="en-US" dirty="0" smtClean="0">
                <a:solidFill>
                  <a:srgbClr val="000000"/>
                </a:solidFill>
                <a:latin typeface="Monaco" charset="0"/>
              </a:rPr>
              <a:t>(*</a:t>
            </a:r>
            <a:r>
              <a:rPr lang="en-US" dirty="0" smtClean="0">
                <a:latin typeface="Consolas" charset="0"/>
                <a:ea typeface="Consolas" charset="0"/>
                <a:cs typeface="Consolas" charset="0"/>
              </a:rPr>
              <a:t>0x804a420 </a:t>
            </a:r>
            <a:r>
              <a:rPr lang="en-US" dirty="0">
                <a:solidFill>
                  <a:srgbClr val="D97100"/>
                </a:solidFill>
                <a:latin typeface="Monaco" charset="0"/>
              </a:rPr>
              <a:t>==</a:t>
            </a:r>
            <a:r>
              <a:rPr lang="en-US" dirty="0">
                <a:solidFill>
                  <a:srgbClr val="000000"/>
                </a:solidFill>
                <a:latin typeface="Monaco" charset="0"/>
              </a:rPr>
              <a:t> </a:t>
            </a:r>
            <a:r>
              <a:rPr lang="en-US" dirty="0">
                <a:solidFill>
                  <a:srgbClr val="5EA702"/>
                </a:solidFill>
                <a:latin typeface="Monaco" charset="0"/>
              </a:rPr>
              <a:t>'ZZZZZZZZZZZZZZZZ’</a:t>
            </a:r>
            <a:r>
              <a:rPr lang="en-US" dirty="0">
                <a:latin typeface="Monaco" charset="0"/>
              </a:rPr>
              <a:t>)</a:t>
            </a:r>
          </a:p>
        </p:txBody>
      </p:sp>
      <p:sp>
        <p:nvSpPr>
          <p:cNvPr id="6" name="TextBox 5"/>
          <p:cNvSpPr txBox="1"/>
          <p:nvPr/>
        </p:nvSpPr>
        <p:spPr>
          <a:xfrm>
            <a:off x="838200" y="1724182"/>
            <a:ext cx="2092239" cy="523220"/>
          </a:xfrm>
          <a:prstGeom prst="rect">
            <a:avLst/>
          </a:prstGeom>
          <a:noFill/>
        </p:spPr>
        <p:txBody>
          <a:bodyPr wrap="none" rtlCol="0">
            <a:spAutoFit/>
          </a:bodyPr>
          <a:lstStyle/>
          <a:p>
            <a:r>
              <a:rPr lang="en-US" sz="2800" dirty="0" smtClean="0"/>
              <a:t>Ugly (hooks):</a:t>
            </a:r>
            <a:endParaRPr lang="en-US" sz="2800" dirty="0"/>
          </a:p>
        </p:txBody>
      </p:sp>
      <p:sp>
        <p:nvSpPr>
          <p:cNvPr id="7" name="TextBox 6"/>
          <p:cNvSpPr txBox="1"/>
          <p:nvPr/>
        </p:nvSpPr>
        <p:spPr>
          <a:xfrm>
            <a:off x="838199" y="4087127"/>
            <a:ext cx="4133632" cy="523220"/>
          </a:xfrm>
          <a:prstGeom prst="rect">
            <a:avLst/>
          </a:prstGeom>
          <a:noFill/>
        </p:spPr>
        <p:txBody>
          <a:bodyPr wrap="none" rtlCol="0">
            <a:spAutoFit/>
          </a:bodyPr>
          <a:lstStyle/>
          <a:p>
            <a:r>
              <a:rPr lang="en-US" sz="2800" dirty="0" smtClean="0"/>
              <a:t>Beautiful (sim procedures):</a:t>
            </a:r>
            <a:endParaRPr lang="en-US" sz="2800" dirty="0"/>
          </a:p>
        </p:txBody>
      </p:sp>
      <p:sp>
        <p:nvSpPr>
          <p:cNvPr id="8" name="Rectangle 7"/>
          <p:cNvSpPr/>
          <p:nvPr/>
        </p:nvSpPr>
        <p:spPr>
          <a:xfrm>
            <a:off x="838199" y="5250252"/>
            <a:ext cx="6096000" cy="646331"/>
          </a:xfrm>
          <a:prstGeom prst="rect">
            <a:avLst/>
          </a:prstGeom>
        </p:spPr>
        <p:txBody>
          <a:bodyPr>
            <a:spAutoFit/>
          </a:bodyPr>
          <a:lstStyle/>
          <a:p>
            <a:r>
              <a:rPr lang="en-US" dirty="0" err="1">
                <a:solidFill>
                  <a:srgbClr val="295E99"/>
                </a:solidFill>
                <a:latin typeface="Monaco" charset="0"/>
              </a:rPr>
              <a:t>def</a:t>
            </a:r>
            <a:r>
              <a:rPr lang="en-US" dirty="0">
                <a:latin typeface="Monaco" charset="0"/>
              </a:rPr>
              <a:t> </a:t>
            </a:r>
            <a:r>
              <a:rPr lang="en-US" dirty="0" err="1" smtClean="0">
                <a:latin typeface="Monaco" charset="0"/>
              </a:rPr>
              <a:t>replacement_check_all_Z</a:t>
            </a:r>
            <a:r>
              <a:rPr lang="en-US" dirty="0" smtClean="0">
                <a:latin typeface="Monaco" charset="0"/>
              </a:rPr>
              <a:t>(</a:t>
            </a:r>
            <a:r>
              <a:rPr lang="en-US" dirty="0" smtClean="0">
                <a:solidFill>
                  <a:srgbClr val="295E99"/>
                </a:solidFill>
                <a:latin typeface="Monaco" charset="0"/>
              </a:rPr>
              <a:t>input</a:t>
            </a:r>
            <a:r>
              <a:rPr lang="en-US" dirty="0">
                <a:latin typeface="Monaco" charset="0"/>
              </a:rPr>
              <a:t>):</a:t>
            </a:r>
          </a:p>
          <a:p>
            <a:r>
              <a:rPr lang="en-US" dirty="0">
                <a:solidFill>
                  <a:srgbClr val="000000"/>
                </a:solidFill>
                <a:latin typeface="Monaco" charset="0"/>
              </a:rPr>
              <a:t>  </a:t>
            </a:r>
            <a:r>
              <a:rPr lang="en-US" dirty="0">
                <a:solidFill>
                  <a:srgbClr val="295E99"/>
                </a:solidFill>
                <a:latin typeface="Monaco" charset="0"/>
              </a:rPr>
              <a:t>return</a:t>
            </a:r>
            <a:r>
              <a:rPr lang="en-US" dirty="0">
                <a:solidFill>
                  <a:srgbClr val="000000"/>
                </a:solidFill>
                <a:latin typeface="Monaco" charset="0"/>
              </a:rPr>
              <a:t> </a:t>
            </a:r>
            <a:r>
              <a:rPr lang="en-US" dirty="0">
                <a:solidFill>
                  <a:srgbClr val="295E99"/>
                </a:solidFill>
                <a:latin typeface="Monaco" charset="0"/>
              </a:rPr>
              <a:t>input</a:t>
            </a:r>
            <a:r>
              <a:rPr lang="en-US" dirty="0">
                <a:solidFill>
                  <a:srgbClr val="000000"/>
                </a:solidFill>
                <a:latin typeface="Monaco" charset="0"/>
              </a:rPr>
              <a:t> </a:t>
            </a:r>
            <a:r>
              <a:rPr lang="en-US" dirty="0">
                <a:solidFill>
                  <a:srgbClr val="D97100"/>
                </a:solidFill>
                <a:latin typeface="Monaco" charset="0"/>
              </a:rPr>
              <a:t>==</a:t>
            </a:r>
            <a:r>
              <a:rPr lang="en-US" dirty="0">
                <a:solidFill>
                  <a:srgbClr val="000000"/>
                </a:solidFill>
                <a:latin typeface="Monaco" charset="0"/>
              </a:rPr>
              <a:t> </a:t>
            </a:r>
            <a:r>
              <a:rPr lang="en-US" dirty="0">
                <a:solidFill>
                  <a:srgbClr val="5EA702"/>
                </a:solidFill>
                <a:latin typeface="Monaco" charset="0"/>
              </a:rPr>
              <a:t>'ZZZZZZZZZZZZZZZZ'</a:t>
            </a:r>
            <a:endParaRPr lang="en-US" dirty="0">
              <a:solidFill>
                <a:srgbClr val="5EA702"/>
              </a:solidFill>
              <a:effectLst/>
              <a:latin typeface="Monaco" charset="0"/>
            </a:endParaRPr>
          </a:p>
        </p:txBody>
      </p:sp>
      <p:sp>
        <p:nvSpPr>
          <p:cNvPr id="9" name="TextBox 8"/>
          <p:cNvSpPr txBox="1"/>
          <p:nvPr/>
        </p:nvSpPr>
        <p:spPr>
          <a:xfrm>
            <a:off x="149988" y="3404148"/>
            <a:ext cx="1782502" cy="646331"/>
          </a:xfrm>
          <a:prstGeom prst="rect">
            <a:avLst/>
          </a:prstGeom>
          <a:noFill/>
        </p:spPr>
        <p:txBody>
          <a:bodyPr wrap="square" rtlCol="0">
            <a:spAutoFit/>
          </a:bodyPr>
          <a:lstStyle/>
          <a:p>
            <a:r>
              <a:rPr lang="en-US" dirty="0" smtClean="0"/>
              <a:t>Manually set return value</a:t>
            </a:r>
            <a:endParaRPr lang="en-US" dirty="0"/>
          </a:p>
        </p:txBody>
      </p:sp>
      <p:sp>
        <p:nvSpPr>
          <p:cNvPr id="10" name="TextBox 9"/>
          <p:cNvSpPr txBox="1"/>
          <p:nvPr/>
        </p:nvSpPr>
        <p:spPr>
          <a:xfrm>
            <a:off x="2818794" y="3329005"/>
            <a:ext cx="2025569" cy="646331"/>
          </a:xfrm>
          <a:prstGeom prst="rect">
            <a:avLst/>
          </a:prstGeom>
          <a:noFill/>
        </p:spPr>
        <p:txBody>
          <a:bodyPr wrap="square" rtlCol="0">
            <a:spAutoFit/>
          </a:bodyPr>
          <a:lstStyle/>
          <a:p>
            <a:r>
              <a:rPr lang="en-US" dirty="0" smtClean="0"/>
              <a:t>Handle </a:t>
            </a:r>
            <a:r>
              <a:rPr lang="en-US" smtClean="0"/>
              <a:t>parameters ourselves</a:t>
            </a:r>
            <a:endParaRPr lang="en-US"/>
          </a:p>
        </p:txBody>
      </p:sp>
      <p:cxnSp>
        <p:nvCxnSpPr>
          <p:cNvPr id="12" name="Straight Arrow Connector 11"/>
          <p:cNvCxnSpPr>
            <a:stCxn id="9" idx="0"/>
          </p:cNvCxnSpPr>
          <p:nvPr/>
        </p:nvCxnSpPr>
        <p:spPr>
          <a:xfrm flipV="1">
            <a:off x="1041239" y="3067291"/>
            <a:ext cx="266700" cy="336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102015" y="3023811"/>
            <a:ext cx="243069" cy="3328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88962" y="6139651"/>
            <a:ext cx="2041572" cy="646331"/>
          </a:xfrm>
          <a:prstGeom prst="rect">
            <a:avLst/>
          </a:prstGeom>
          <a:noFill/>
        </p:spPr>
        <p:txBody>
          <a:bodyPr wrap="square" rtlCol="0">
            <a:spAutoFit/>
          </a:bodyPr>
          <a:lstStyle/>
          <a:p>
            <a:r>
              <a:rPr lang="en-US" dirty="0" smtClean="0"/>
              <a:t>Uses Python’s return functionality</a:t>
            </a:r>
            <a:endParaRPr lang="en-US" dirty="0"/>
          </a:p>
        </p:txBody>
      </p:sp>
      <p:sp>
        <p:nvSpPr>
          <p:cNvPr id="19" name="TextBox 18"/>
          <p:cNvSpPr txBox="1"/>
          <p:nvPr/>
        </p:nvSpPr>
        <p:spPr>
          <a:xfrm>
            <a:off x="1598922" y="4530249"/>
            <a:ext cx="2287682" cy="646331"/>
          </a:xfrm>
          <a:prstGeom prst="rect">
            <a:avLst/>
          </a:prstGeom>
          <a:noFill/>
        </p:spPr>
        <p:txBody>
          <a:bodyPr wrap="square" rtlCol="0">
            <a:spAutoFit/>
          </a:bodyPr>
          <a:lstStyle/>
          <a:p>
            <a:r>
              <a:rPr lang="en-US" dirty="0" smtClean="0"/>
              <a:t>Uses </a:t>
            </a:r>
            <a:r>
              <a:rPr lang="en-US" dirty="0" err="1" smtClean="0"/>
              <a:t>Pythonic</a:t>
            </a:r>
            <a:r>
              <a:rPr lang="en-US" dirty="0" smtClean="0"/>
              <a:t> function arguments </a:t>
            </a:r>
            <a:endParaRPr lang="en-US" dirty="0"/>
          </a:p>
        </p:txBody>
      </p:sp>
      <p:cxnSp>
        <p:nvCxnSpPr>
          <p:cNvPr id="21" name="Straight Arrow Connector 20"/>
          <p:cNvCxnSpPr/>
          <p:nvPr/>
        </p:nvCxnSpPr>
        <p:spPr>
          <a:xfrm>
            <a:off x="3608292" y="5006989"/>
            <a:ext cx="532435" cy="3173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713053" y="5806966"/>
            <a:ext cx="149508" cy="332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967959" y="6099858"/>
            <a:ext cx="4514127" cy="646331"/>
          </a:xfrm>
          <a:prstGeom prst="rect">
            <a:avLst/>
          </a:prstGeom>
          <a:noFill/>
        </p:spPr>
        <p:txBody>
          <a:bodyPr wrap="square" rtlCol="0">
            <a:spAutoFit/>
          </a:bodyPr>
          <a:lstStyle/>
          <a:p>
            <a:r>
              <a:rPr lang="en-US" dirty="0" smtClean="0">
                <a:solidFill>
                  <a:schemeClr val="bg1">
                    <a:lumMod val="75000"/>
                  </a:schemeClr>
                </a:solidFill>
              </a:rPr>
              <a:t>(Syntax altered for rhetorical purposes, see CTF for actual syntax)</a:t>
            </a:r>
            <a:endParaRPr lang="en-US" dirty="0">
              <a:solidFill>
                <a:schemeClr val="bg1">
                  <a:lumMod val="75000"/>
                </a:schemeClr>
              </a:solidFill>
            </a:endParaRPr>
          </a:p>
        </p:txBody>
      </p:sp>
    </p:spTree>
    <p:extLst>
      <p:ext uri="{BB962C8B-B14F-4D97-AF65-F5344CB8AC3E}">
        <p14:creationId xmlns="" xmlns:p14="http://schemas.microsoft.com/office/powerpoint/2010/main" val="7762205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Types</a:t>
            </a:r>
            <a:endParaRPr lang="en-US" dirty="0"/>
          </a:p>
        </p:txBody>
      </p:sp>
      <p:sp>
        <p:nvSpPr>
          <p:cNvPr id="3" name="Content Placeholder 2"/>
          <p:cNvSpPr>
            <a:spLocks noGrp="1"/>
          </p:cNvSpPr>
          <p:nvPr>
            <p:ph sz="quarter" idx="1"/>
          </p:nvPr>
        </p:nvSpPr>
        <p:spPr>
          <a:xfrm>
            <a:off x="1219200" y="1232452"/>
            <a:ext cx="10363200" cy="5353878"/>
          </a:xfrm>
        </p:spPr>
        <p:txBody>
          <a:bodyPr>
            <a:normAutofit/>
          </a:bodyPr>
          <a:lstStyle/>
          <a:p>
            <a:r>
              <a:rPr lang="en-US" dirty="0" smtClean="0"/>
              <a:t>Grammar </a:t>
            </a:r>
            <a:r>
              <a:rPr lang="en-US" dirty="0" err="1" smtClean="0"/>
              <a:t>fuzzing</a:t>
            </a:r>
            <a:r>
              <a:rPr lang="en-US" dirty="0" smtClean="0"/>
              <a:t>, template </a:t>
            </a:r>
            <a:r>
              <a:rPr lang="en-US" dirty="0" err="1" smtClean="0"/>
              <a:t>fuzzing</a:t>
            </a:r>
            <a:r>
              <a:rPr lang="en-US" dirty="0" smtClean="0"/>
              <a:t> (</a:t>
            </a:r>
            <a:r>
              <a:rPr lang="en-US" dirty="0" err="1" smtClean="0"/>
              <a:t>Wadi</a:t>
            </a:r>
            <a:r>
              <a:rPr lang="en-US" dirty="0" smtClean="0"/>
              <a:t> for Internet Edge)</a:t>
            </a:r>
          </a:p>
          <a:p>
            <a:pPr lvl="1"/>
            <a:r>
              <a:rPr lang="en-US" dirty="0" smtClean="0"/>
              <a:t>Randomize within BNF (Backus-Naur form)</a:t>
            </a:r>
          </a:p>
          <a:p>
            <a:pPr lvl="2"/>
            <a:r>
              <a:rPr lang="en-US" dirty="0" err="1" smtClean="0"/>
              <a:t>Aitel</a:t>
            </a:r>
            <a:r>
              <a:rPr lang="en-US" dirty="0" smtClean="0"/>
              <a:t>: Block-based </a:t>
            </a:r>
            <a:r>
              <a:rPr lang="en-US" dirty="0" err="1" smtClean="0"/>
              <a:t>Fuzzing</a:t>
            </a:r>
            <a:endParaRPr lang="en-US" dirty="0" smtClean="0"/>
          </a:p>
          <a:p>
            <a:pPr lvl="1"/>
            <a:r>
              <a:rPr lang="en-US" dirty="0" smtClean="0"/>
              <a:t>Examples</a:t>
            </a:r>
          </a:p>
          <a:p>
            <a:pPr lvl="2"/>
            <a:r>
              <a:rPr lang="en-US" dirty="0" smtClean="0"/>
              <a:t>Within a document or data-exchange format (HTML, XML, JSON)</a:t>
            </a:r>
          </a:p>
          <a:p>
            <a:pPr lvl="2"/>
            <a:r>
              <a:rPr lang="en-US" dirty="0" smtClean="0"/>
              <a:t>Within an authorization token (OAuth2, Cookies, JSON Web Token (JWT))</a:t>
            </a:r>
          </a:p>
          <a:p>
            <a:pPr lvl="2"/>
            <a:r>
              <a:rPr lang="en-US" dirty="0" smtClean="0"/>
              <a:t>Within an API (REST, </a:t>
            </a:r>
            <a:r>
              <a:rPr lang="en-US" dirty="0" err="1" smtClean="0"/>
              <a:t>gRPC</a:t>
            </a:r>
            <a:r>
              <a:rPr lang="en-US" dirty="0" smtClean="0"/>
              <a:t>)</a:t>
            </a:r>
          </a:p>
          <a:p>
            <a:pPr lvl="2"/>
            <a:r>
              <a:rPr lang="en-US" dirty="0" smtClean="0"/>
              <a:t>Within a protocol (TLS, cipher suites, TCP)</a:t>
            </a:r>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SimProcedure</a:t>
            </a:r>
            <a:r>
              <a:rPr lang="en-US" dirty="0" smtClean="0"/>
              <a:t> in Practice</a:t>
            </a:r>
            <a:endParaRPr lang="en-US" dirty="0"/>
          </a:p>
        </p:txBody>
      </p:sp>
      <p:sp>
        <p:nvSpPr>
          <p:cNvPr id="4" name="TextBox 3"/>
          <p:cNvSpPr txBox="1"/>
          <p:nvPr/>
        </p:nvSpPr>
        <p:spPr>
          <a:xfrm>
            <a:off x="838201" y="1945324"/>
            <a:ext cx="10515599" cy="3970318"/>
          </a:xfrm>
          <a:prstGeom prst="rect">
            <a:avLst/>
          </a:prstGeom>
          <a:noFill/>
        </p:spPr>
        <p:txBody>
          <a:bodyPr wrap="square" rtlCol="0">
            <a:spAutoFit/>
          </a:bodyPr>
          <a:lstStyle/>
          <a:p>
            <a:r>
              <a:rPr lang="en-US" sz="2800" dirty="0" smtClean="0"/>
              <a:t>Use </a:t>
            </a:r>
            <a:r>
              <a:rPr lang="en-US" sz="2800" dirty="0" err="1" smtClean="0"/>
              <a:t>SimProcedures</a:t>
            </a:r>
            <a:r>
              <a:rPr lang="en-US" sz="2800" dirty="0" smtClean="0"/>
              <a:t> to</a:t>
            </a:r>
          </a:p>
          <a:p>
            <a:pPr lvl="1">
              <a:buFont typeface="Arial" pitchFamily="34" charset="0"/>
              <a:buChar char="•"/>
            </a:pPr>
            <a:r>
              <a:rPr lang="en-US" sz="2800" dirty="0" smtClean="0"/>
              <a:t> Replace anything you fully understand</a:t>
            </a:r>
            <a:r>
              <a:rPr lang="en-US" sz="2800" dirty="0"/>
              <a:t> </a:t>
            </a:r>
            <a:r>
              <a:rPr lang="en-US" sz="2800" dirty="0" smtClean="0"/>
              <a:t>and don’t want to test for bugs</a:t>
            </a:r>
          </a:p>
          <a:p>
            <a:pPr lvl="1">
              <a:buFont typeface="Arial" pitchFamily="34" charset="0"/>
              <a:buChar char="•"/>
            </a:pPr>
            <a:r>
              <a:rPr lang="en-US" sz="2800" dirty="0" smtClean="0"/>
              <a:t> Replace functions not supported easily with </a:t>
            </a:r>
            <a:r>
              <a:rPr lang="en-US" sz="2800" dirty="0" err="1" smtClean="0"/>
              <a:t>Angr</a:t>
            </a:r>
            <a:r>
              <a:rPr lang="en-US" sz="2800" dirty="0" smtClean="0"/>
              <a:t>.</a:t>
            </a:r>
          </a:p>
          <a:p>
            <a:pPr lvl="1"/>
            <a:endParaRPr lang="en-US" sz="2800" dirty="0"/>
          </a:p>
          <a:p>
            <a:r>
              <a:rPr lang="en-US" sz="2800" dirty="0" smtClean="0"/>
              <a:t>Because the problem complexity scales exponentially with the length of the program, </a:t>
            </a:r>
            <a:r>
              <a:rPr lang="en-US" sz="2800" dirty="0" smtClean="0">
                <a:solidFill>
                  <a:srgbClr val="FF0000"/>
                </a:solidFill>
              </a:rPr>
              <a:t>any and every function that meets the above criteria should be replaced </a:t>
            </a:r>
            <a:r>
              <a:rPr lang="en-US" sz="2800" dirty="0" smtClean="0"/>
              <a:t>with a </a:t>
            </a:r>
            <a:r>
              <a:rPr lang="en-US" sz="2800" dirty="0" err="1" smtClean="0"/>
              <a:t>SimProcedure</a:t>
            </a:r>
            <a:r>
              <a:rPr lang="en-US" sz="2800" dirty="0" smtClean="0"/>
              <a:t>, to save time.</a:t>
            </a:r>
          </a:p>
          <a:p>
            <a:pPr>
              <a:buFont typeface="Arial" pitchFamily="34" charset="0"/>
              <a:buChar char="•"/>
            </a:pPr>
            <a:endParaRPr lang="en-US" sz="2800" dirty="0"/>
          </a:p>
          <a:p>
            <a:r>
              <a:rPr lang="en-US" sz="2800" dirty="0" smtClean="0"/>
              <a:t>Currently, the reimplementation of a subset of </a:t>
            </a:r>
            <a:r>
              <a:rPr lang="en-US" sz="2400" dirty="0" err="1" smtClean="0">
                <a:latin typeface="Courier New" pitchFamily="49" charset="0"/>
                <a:cs typeface="Courier New" pitchFamily="49" charset="0"/>
              </a:rPr>
              <a:t>libc</a:t>
            </a:r>
            <a:r>
              <a:rPr lang="en-US" sz="2400" dirty="0" smtClean="0"/>
              <a:t> </a:t>
            </a:r>
            <a:r>
              <a:rPr lang="en-US" sz="2800" dirty="0" smtClean="0"/>
              <a:t>is included with </a:t>
            </a:r>
            <a:r>
              <a:rPr lang="en-US" sz="2800" dirty="0" err="1" smtClean="0"/>
              <a:t>Angr</a:t>
            </a:r>
            <a:r>
              <a:rPr lang="en-US" sz="2800" dirty="0" smtClean="0"/>
              <a:t>.</a:t>
            </a:r>
            <a:endParaRPr lang="en-US" sz="2800" dirty="0"/>
          </a:p>
        </p:txBody>
      </p:sp>
    </p:spTree>
    <p:extLst>
      <p:ext uri="{BB962C8B-B14F-4D97-AF65-F5344CB8AC3E}">
        <p14:creationId xmlns="" xmlns:p14="http://schemas.microsoft.com/office/powerpoint/2010/main" val="197471886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a:t>
            </a:r>
            <a:r>
              <a:rPr lang="en-US" dirty="0" err="1" smtClean="0"/>
              <a:t>SimProcedures</a:t>
            </a:r>
            <a:r>
              <a:rPr lang="en-US" dirty="0" smtClean="0"/>
              <a:t> are impractical</a:t>
            </a:r>
            <a:r>
              <a:rPr lang="mr-IN" dirty="0" smtClean="0"/>
              <a:t>…</a:t>
            </a:r>
            <a:endParaRPr lang="en-US" dirty="0"/>
          </a:p>
        </p:txBody>
      </p:sp>
      <p:sp>
        <p:nvSpPr>
          <p:cNvPr id="4" name="TextBox 3"/>
          <p:cNvSpPr txBox="1"/>
          <p:nvPr/>
        </p:nvSpPr>
        <p:spPr>
          <a:xfrm>
            <a:off x="838201" y="2246269"/>
            <a:ext cx="10515599" cy="2677656"/>
          </a:xfrm>
          <a:prstGeom prst="rect">
            <a:avLst/>
          </a:prstGeom>
          <a:noFill/>
        </p:spPr>
        <p:txBody>
          <a:bodyPr wrap="square" rtlCol="0">
            <a:spAutoFit/>
          </a:bodyPr>
          <a:lstStyle/>
          <a:p>
            <a:r>
              <a:rPr lang="mr-IN" sz="2800" dirty="0" smtClean="0"/>
              <a:t>…</a:t>
            </a:r>
            <a:r>
              <a:rPr lang="en-US" sz="2800" dirty="0" smtClean="0"/>
              <a:t> for example, if you </a:t>
            </a:r>
            <a:r>
              <a:rPr lang="en-US" sz="2800" dirty="0" smtClean="0">
                <a:solidFill>
                  <a:srgbClr val="FF0000"/>
                </a:solidFill>
              </a:rPr>
              <a:t>do not understand</a:t>
            </a:r>
            <a:r>
              <a:rPr lang="en-US" sz="2800" dirty="0" smtClean="0"/>
              <a:t> a function, need to </a:t>
            </a:r>
            <a:r>
              <a:rPr lang="en-US" sz="2800" dirty="0" smtClean="0">
                <a:solidFill>
                  <a:srgbClr val="FF0000"/>
                </a:solidFill>
              </a:rPr>
              <a:t>test it for bugs</a:t>
            </a:r>
            <a:r>
              <a:rPr lang="en-US" sz="2800" dirty="0" smtClean="0"/>
              <a:t>, or </a:t>
            </a:r>
            <a:r>
              <a:rPr lang="en-US" sz="2800" dirty="0" smtClean="0">
                <a:solidFill>
                  <a:srgbClr val="FF0000"/>
                </a:solidFill>
              </a:rPr>
              <a:t>do not want to invest time </a:t>
            </a:r>
            <a:r>
              <a:rPr lang="en-US" sz="2800" dirty="0" smtClean="0"/>
              <a:t>to </a:t>
            </a:r>
            <a:r>
              <a:rPr lang="en-US" sz="2800" dirty="0" err="1" smtClean="0"/>
              <a:t>reimplement</a:t>
            </a:r>
            <a:r>
              <a:rPr lang="en-US" sz="2800" dirty="0" smtClean="0"/>
              <a:t> it </a:t>
            </a:r>
            <a:r>
              <a:rPr lang="mr-IN" sz="2800" dirty="0" smtClean="0"/>
              <a:t>…</a:t>
            </a:r>
            <a:endParaRPr lang="en-US" sz="2800" dirty="0" smtClean="0"/>
          </a:p>
          <a:p>
            <a:endParaRPr lang="en-US" sz="2800" dirty="0"/>
          </a:p>
          <a:p>
            <a:pPr marL="914400" lvl="1" indent="-457200">
              <a:buFont typeface="Arial" charset="0"/>
              <a:buChar char="•"/>
            </a:pPr>
            <a:r>
              <a:rPr lang="en-US" sz="2800" dirty="0" smtClean="0"/>
              <a:t>Find a simpler version of </a:t>
            </a:r>
            <a:r>
              <a:rPr lang="en-US" sz="2800" smtClean="0"/>
              <a:t>the function(s)  (e.g. embedded version of libc versus glibc)</a:t>
            </a:r>
          </a:p>
          <a:p>
            <a:pPr marL="914400" lvl="1" indent="-457200">
              <a:buFont typeface="Arial" charset="0"/>
              <a:buChar char="•"/>
            </a:pPr>
            <a:r>
              <a:rPr lang="en-US" sz="2800" smtClean="0"/>
              <a:t>Use </a:t>
            </a:r>
            <a:r>
              <a:rPr lang="en-US" sz="2800" dirty="0" smtClean="0"/>
              <a:t>an algorithm to automatically attempt to simplify the function</a:t>
            </a:r>
            <a:endParaRPr lang="en-US" sz="2800" dirty="0"/>
          </a:p>
        </p:txBody>
      </p:sp>
    </p:spTree>
    <p:extLst>
      <p:ext uri="{BB962C8B-B14F-4D97-AF65-F5344CB8AC3E}">
        <p14:creationId xmlns="" xmlns:p14="http://schemas.microsoft.com/office/powerpoint/2010/main" val="1444911955"/>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853" y="357804"/>
            <a:ext cx="10681252" cy="1113184"/>
          </a:xfrm>
        </p:spPr>
        <p:txBody>
          <a:bodyPr>
            <a:noAutofit/>
          </a:bodyPr>
          <a:lstStyle/>
          <a:p>
            <a:r>
              <a:rPr lang="en-US" dirty="0" err="1" smtClean="0"/>
              <a:t>Veritesting</a:t>
            </a:r>
            <a:endParaRPr lang="en-US" dirty="0"/>
          </a:p>
        </p:txBody>
      </p:sp>
      <p:sp>
        <p:nvSpPr>
          <p:cNvPr id="4" name="TextBox 3"/>
          <p:cNvSpPr txBox="1"/>
          <p:nvPr/>
        </p:nvSpPr>
        <p:spPr>
          <a:xfrm>
            <a:off x="838200" y="1841155"/>
            <a:ext cx="10515599" cy="4832092"/>
          </a:xfrm>
          <a:prstGeom prst="rect">
            <a:avLst/>
          </a:prstGeom>
          <a:noFill/>
        </p:spPr>
        <p:txBody>
          <a:bodyPr wrap="square" rtlCol="0">
            <a:spAutoFit/>
          </a:bodyPr>
          <a:lstStyle/>
          <a:p>
            <a:pPr algn="ctr"/>
            <a:r>
              <a:rPr lang="en-US" sz="2800" dirty="0" smtClean="0"/>
              <a:t>The </a:t>
            </a:r>
            <a:r>
              <a:rPr lang="en-US" sz="2800" dirty="0" err="1" smtClean="0">
                <a:solidFill>
                  <a:srgbClr val="FF0000"/>
                </a:solidFill>
              </a:rPr>
              <a:t>Veritesting</a:t>
            </a:r>
            <a:r>
              <a:rPr lang="en-US" sz="2800" dirty="0" smtClean="0">
                <a:solidFill>
                  <a:srgbClr val="FF0000"/>
                </a:solidFill>
              </a:rPr>
              <a:t> </a:t>
            </a:r>
            <a:r>
              <a:rPr lang="en-US" sz="2800" dirty="0" smtClean="0"/>
              <a:t>algorithm, developed at CMU, attempts to reduce state explosion by </a:t>
            </a:r>
            <a:r>
              <a:rPr lang="en-US" sz="2800" dirty="0" smtClean="0">
                <a:solidFill>
                  <a:srgbClr val="FF0000"/>
                </a:solidFill>
              </a:rPr>
              <a:t>combining branches</a:t>
            </a:r>
            <a:r>
              <a:rPr lang="en-US" sz="2800" dirty="0" smtClean="0"/>
              <a:t>. It can </a:t>
            </a:r>
            <a:r>
              <a:rPr lang="en-US" sz="2800" dirty="0" smtClean="0">
                <a:solidFill>
                  <a:srgbClr val="FF0000"/>
                </a:solidFill>
              </a:rPr>
              <a:t>automatically reduce</a:t>
            </a:r>
            <a:r>
              <a:rPr lang="en-US" sz="2800" dirty="0" smtClean="0"/>
              <a:t>:</a:t>
            </a:r>
          </a:p>
          <a:p>
            <a:pPr algn="ctr"/>
            <a:endParaRPr lang="en-US" sz="2800" dirty="0"/>
          </a:p>
          <a:p>
            <a:pPr algn="ctr"/>
            <a:endParaRPr lang="en-US" sz="2800" dirty="0" smtClean="0"/>
          </a:p>
          <a:p>
            <a:pPr algn="ctr"/>
            <a:endParaRPr lang="en-US" sz="2800" dirty="0"/>
          </a:p>
          <a:p>
            <a:pPr algn="ctr"/>
            <a:endParaRPr lang="en-US" sz="2800" dirty="0" smtClean="0"/>
          </a:p>
          <a:p>
            <a:pPr algn="ctr"/>
            <a:endParaRPr lang="en-US" sz="2800" dirty="0"/>
          </a:p>
          <a:p>
            <a:pPr algn="ctr"/>
            <a:r>
              <a:rPr lang="en-US" sz="2800" dirty="0" smtClean="0"/>
              <a:t>Due to the difficult nature of reducing the algorithm, </a:t>
            </a:r>
            <a:r>
              <a:rPr lang="en-US" sz="2800" dirty="0" err="1" smtClean="0"/>
              <a:t>Veritesting</a:t>
            </a:r>
            <a:r>
              <a:rPr lang="en-US" sz="2800" dirty="0" smtClean="0"/>
              <a:t> relies on a </a:t>
            </a:r>
            <a:r>
              <a:rPr lang="en-US" sz="2800" dirty="0" smtClean="0">
                <a:solidFill>
                  <a:srgbClr val="FF0000"/>
                </a:solidFill>
              </a:rPr>
              <a:t>heuristic</a:t>
            </a:r>
            <a:r>
              <a:rPr lang="en-US" sz="2800" dirty="0" smtClean="0"/>
              <a:t> to best determine how to merge states.</a:t>
            </a:r>
          </a:p>
          <a:p>
            <a:pPr algn="ctr"/>
            <a:endParaRPr lang="en-US" sz="2800" dirty="0" smtClean="0"/>
          </a:p>
          <a:p>
            <a:pPr algn="ctr"/>
            <a:r>
              <a:rPr lang="en-US" sz="2800" dirty="0" smtClean="0"/>
              <a:t>Of course, with current technology, </a:t>
            </a:r>
            <a:r>
              <a:rPr lang="en-US" sz="2800" dirty="0" smtClean="0">
                <a:solidFill>
                  <a:srgbClr val="FF0000"/>
                </a:solidFill>
              </a:rPr>
              <a:t>humans still do this better</a:t>
            </a:r>
            <a:r>
              <a:rPr lang="en-US" sz="2800" dirty="0" smtClean="0"/>
              <a:t>.</a:t>
            </a:r>
            <a:endParaRPr lang="en-US" sz="2800" dirty="0"/>
          </a:p>
        </p:txBody>
      </p:sp>
      <p:sp>
        <p:nvSpPr>
          <p:cNvPr id="5" name="Rectangle 4"/>
          <p:cNvSpPr/>
          <p:nvPr/>
        </p:nvSpPr>
        <p:spPr>
          <a:xfrm>
            <a:off x="1554865" y="3015179"/>
            <a:ext cx="4267200" cy="1569660"/>
          </a:xfrm>
          <a:prstGeom prst="rect">
            <a:avLst/>
          </a:prstGeom>
          <a:ln w="12700">
            <a:solidFill>
              <a:schemeClr val="tx1"/>
            </a:solidFill>
          </a:ln>
        </p:spPr>
        <p:txBody>
          <a:bodyPr wrap="square">
            <a:spAutoFit/>
          </a:bodyPr>
          <a:lstStyle/>
          <a:p>
            <a:r>
              <a:rPr lang="is-IS" sz="1200" dirty="0">
                <a:solidFill>
                  <a:srgbClr val="295E99"/>
                </a:solidFill>
                <a:latin typeface="Monaco" charset="0"/>
              </a:rPr>
              <a:t>def</a:t>
            </a:r>
            <a:r>
              <a:rPr lang="is-IS" sz="1200" dirty="0">
                <a:latin typeface="Monaco" charset="0"/>
              </a:rPr>
              <a:t> check_all_Z(user_input):</a:t>
            </a:r>
          </a:p>
          <a:p>
            <a:r>
              <a:rPr lang="is-IS" sz="1200" dirty="0">
                <a:latin typeface="Monaco" charset="0"/>
              </a:rPr>
              <a:t>  num_Z </a:t>
            </a:r>
            <a:r>
              <a:rPr lang="is-IS" sz="1200" dirty="0">
                <a:solidFill>
                  <a:srgbClr val="D97100"/>
                </a:solidFill>
                <a:latin typeface="Monaco" charset="0"/>
              </a:rPr>
              <a:t>=</a:t>
            </a:r>
            <a:r>
              <a:rPr lang="is-IS" sz="1200" dirty="0">
                <a:latin typeface="Monaco" charset="0"/>
              </a:rPr>
              <a:t> </a:t>
            </a:r>
            <a:r>
              <a:rPr lang="is-IS" sz="1200" dirty="0">
                <a:solidFill>
                  <a:srgbClr val="0329D8"/>
                </a:solidFill>
                <a:latin typeface="Monaco" charset="0"/>
              </a:rPr>
              <a:t>0</a:t>
            </a:r>
            <a:endParaRPr lang="is-IS" sz="1200" dirty="0">
              <a:latin typeface="Monaco" charset="0"/>
            </a:endParaRPr>
          </a:p>
          <a:p>
            <a:r>
              <a:rPr lang="is-IS" sz="1200" dirty="0">
                <a:latin typeface="Monaco" charset="0"/>
              </a:rPr>
              <a:t>  </a:t>
            </a:r>
            <a:r>
              <a:rPr lang="is-IS" sz="1200" dirty="0">
                <a:solidFill>
                  <a:srgbClr val="295E99"/>
                </a:solidFill>
                <a:latin typeface="Monaco" charset="0"/>
              </a:rPr>
              <a:t>for</a:t>
            </a:r>
            <a:r>
              <a:rPr lang="is-IS" sz="1200" dirty="0">
                <a:latin typeface="Monaco" charset="0"/>
              </a:rPr>
              <a:t> i </a:t>
            </a:r>
            <a:r>
              <a:rPr lang="is-IS" sz="1200" dirty="0">
                <a:solidFill>
                  <a:srgbClr val="295E99"/>
                </a:solidFill>
                <a:latin typeface="Monaco" charset="0"/>
              </a:rPr>
              <a:t>in</a:t>
            </a:r>
            <a:r>
              <a:rPr lang="is-IS" sz="1200" dirty="0">
                <a:latin typeface="Monaco" charset="0"/>
              </a:rPr>
              <a:t> </a:t>
            </a:r>
            <a:r>
              <a:rPr lang="is-IS" sz="1200" dirty="0">
                <a:solidFill>
                  <a:srgbClr val="295E99"/>
                </a:solidFill>
                <a:latin typeface="Monaco" charset="0"/>
              </a:rPr>
              <a:t>range</a:t>
            </a:r>
            <a:r>
              <a:rPr lang="is-IS" sz="1200" dirty="0">
                <a:latin typeface="Monaco" charset="0"/>
              </a:rPr>
              <a:t>(</a:t>
            </a:r>
            <a:r>
              <a:rPr lang="is-IS" sz="1200" dirty="0">
                <a:solidFill>
                  <a:srgbClr val="0329D8"/>
                </a:solidFill>
                <a:latin typeface="Monaco" charset="0"/>
              </a:rPr>
              <a:t>0</a:t>
            </a:r>
            <a:r>
              <a:rPr lang="is-IS" sz="1200" dirty="0">
                <a:latin typeface="Monaco" charset="0"/>
              </a:rPr>
              <a:t>, </a:t>
            </a:r>
            <a:r>
              <a:rPr lang="is-IS" sz="1200" dirty="0">
                <a:solidFill>
                  <a:srgbClr val="0329D8"/>
                </a:solidFill>
                <a:latin typeface="Monaco" charset="0"/>
              </a:rPr>
              <a:t>16</a:t>
            </a:r>
            <a:r>
              <a:rPr lang="is-IS" sz="1200" dirty="0">
                <a:latin typeface="Monaco" charset="0"/>
              </a:rPr>
              <a:t>):</a:t>
            </a:r>
          </a:p>
          <a:p>
            <a:r>
              <a:rPr lang="is-IS" sz="1200" dirty="0">
                <a:latin typeface="Monaco" charset="0"/>
              </a:rPr>
              <a:t>    </a:t>
            </a:r>
            <a:r>
              <a:rPr lang="is-IS" sz="1200" dirty="0">
                <a:solidFill>
                  <a:srgbClr val="295E99"/>
                </a:solidFill>
                <a:latin typeface="Monaco" charset="0"/>
              </a:rPr>
              <a:t>if</a:t>
            </a:r>
            <a:r>
              <a:rPr lang="is-IS" sz="1200" dirty="0">
                <a:latin typeface="Monaco" charset="0"/>
              </a:rPr>
              <a:t> user_input[i] </a:t>
            </a:r>
            <a:r>
              <a:rPr lang="is-IS" sz="1200" dirty="0">
                <a:solidFill>
                  <a:srgbClr val="D97100"/>
                </a:solidFill>
                <a:latin typeface="Monaco" charset="0"/>
              </a:rPr>
              <a:t>==</a:t>
            </a:r>
            <a:r>
              <a:rPr lang="is-IS" sz="1200" dirty="0">
                <a:latin typeface="Monaco" charset="0"/>
              </a:rPr>
              <a:t> </a:t>
            </a:r>
            <a:r>
              <a:rPr lang="is-IS" sz="1200" dirty="0">
                <a:solidFill>
                  <a:srgbClr val="5EA702"/>
                </a:solidFill>
                <a:latin typeface="Monaco" charset="0"/>
              </a:rPr>
              <a:t>'Z'</a:t>
            </a:r>
            <a:r>
              <a:rPr lang="is-IS" sz="1200" dirty="0">
                <a:latin typeface="Monaco" charset="0"/>
              </a:rPr>
              <a:t>:</a:t>
            </a:r>
          </a:p>
          <a:p>
            <a:r>
              <a:rPr lang="is-IS" sz="1200" dirty="0">
                <a:latin typeface="Monaco" charset="0"/>
              </a:rPr>
              <a:t>      num_Z </a:t>
            </a:r>
            <a:r>
              <a:rPr lang="is-IS" sz="1200" dirty="0">
                <a:solidFill>
                  <a:srgbClr val="D97100"/>
                </a:solidFill>
                <a:latin typeface="Monaco" charset="0"/>
              </a:rPr>
              <a:t>+=</a:t>
            </a:r>
            <a:r>
              <a:rPr lang="is-IS" sz="1200" dirty="0">
                <a:latin typeface="Monaco" charset="0"/>
              </a:rPr>
              <a:t> </a:t>
            </a:r>
            <a:r>
              <a:rPr lang="is-IS" sz="1200" dirty="0">
                <a:solidFill>
                  <a:srgbClr val="0329D8"/>
                </a:solidFill>
                <a:latin typeface="Monaco" charset="0"/>
              </a:rPr>
              <a:t>1</a:t>
            </a:r>
            <a:endParaRPr lang="is-IS" sz="1200" dirty="0">
              <a:latin typeface="Monaco" charset="0"/>
            </a:endParaRPr>
          </a:p>
          <a:p>
            <a:r>
              <a:rPr lang="is-IS" sz="1200" dirty="0">
                <a:latin typeface="Monaco" charset="0"/>
              </a:rPr>
              <a:t>    </a:t>
            </a:r>
            <a:r>
              <a:rPr lang="is-IS" sz="1200" dirty="0">
                <a:solidFill>
                  <a:srgbClr val="295E99"/>
                </a:solidFill>
                <a:latin typeface="Monaco" charset="0"/>
              </a:rPr>
              <a:t>else</a:t>
            </a:r>
            <a:r>
              <a:rPr lang="is-IS" sz="1200" dirty="0">
                <a:latin typeface="Monaco" charset="0"/>
              </a:rPr>
              <a:t>:</a:t>
            </a:r>
          </a:p>
          <a:p>
            <a:r>
              <a:rPr lang="is-IS" sz="1200" dirty="0">
                <a:latin typeface="Monaco" charset="0"/>
              </a:rPr>
              <a:t>      </a:t>
            </a:r>
            <a:r>
              <a:rPr lang="is-IS" sz="1200" dirty="0">
                <a:solidFill>
                  <a:srgbClr val="295E99"/>
                </a:solidFill>
                <a:latin typeface="Monaco" charset="0"/>
              </a:rPr>
              <a:t>pass</a:t>
            </a:r>
            <a:endParaRPr lang="is-IS" sz="1200" dirty="0">
              <a:latin typeface="Monaco" charset="0"/>
            </a:endParaRPr>
          </a:p>
          <a:p>
            <a:r>
              <a:rPr lang="is-IS" sz="1200" dirty="0">
                <a:latin typeface="Monaco" charset="0"/>
              </a:rPr>
              <a:t>  </a:t>
            </a:r>
            <a:r>
              <a:rPr lang="is-IS" sz="1200" dirty="0">
                <a:solidFill>
                  <a:srgbClr val="295E99"/>
                </a:solidFill>
                <a:latin typeface="Monaco" charset="0"/>
              </a:rPr>
              <a:t>return</a:t>
            </a:r>
            <a:r>
              <a:rPr lang="is-IS" sz="1200" dirty="0">
                <a:latin typeface="Monaco" charset="0"/>
              </a:rPr>
              <a:t> num_Z </a:t>
            </a:r>
            <a:r>
              <a:rPr lang="is-IS" sz="1200" dirty="0">
                <a:solidFill>
                  <a:srgbClr val="D97100"/>
                </a:solidFill>
                <a:latin typeface="Monaco" charset="0"/>
              </a:rPr>
              <a:t>==</a:t>
            </a:r>
            <a:r>
              <a:rPr lang="is-IS" sz="1200" dirty="0">
                <a:latin typeface="Monaco" charset="0"/>
              </a:rPr>
              <a:t> </a:t>
            </a:r>
            <a:r>
              <a:rPr lang="is-IS" sz="1200" dirty="0">
                <a:solidFill>
                  <a:srgbClr val="0329D8"/>
                </a:solidFill>
                <a:latin typeface="Monaco" charset="0"/>
              </a:rPr>
              <a:t>16</a:t>
            </a:r>
            <a:endParaRPr lang="is-IS" sz="1200" dirty="0">
              <a:effectLst/>
              <a:latin typeface="Monaco" charset="0"/>
            </a:endParaRPr>
          </a:p>
        </p:txBody>
      </p:sp>
      <p:sp>
        <p:nvSpPr>
          <p:cNvPr id="6" name="Rectangle 5"/>
          <p:cNvSpPr/>
          <p:nvPr/>
        </p:nvSpPr>
        <p:spPr>
          <a:xfrm>
            <a:off x="7322915" y="3661509"/>
            <a:ext cx="3159839" cy="276999"/>
          </a:xfrm>
          <a:prstGeom prst="rect">
            <a:avLst/>
          </a:prstGeom>
          <a:ln w="12700">
            <a:solidFill>
              <a:schemeClr val="tx1"/>
            </a:solidFill>
          </a:ln>
        </p:spPr>
        <p:txBody>
          <a:bodyPr wrap="none">
            <a:spAutoFit/>
          </a:bodyPr>
          <a:lstStyle/>
          <a:p>
            <a:r>
              <a:rPr lang="is-IS" sz="1200" dirty="0">
                <a:latin typeface="Monaco" charset="0"/>
              </a:rPr>
              <a:t>user_input </a:t>
            </a:r>
            <a:r>
              <a:rPr lang="is-IS" sz="1200" dirty="0">
                <a:solidFill>
                  <a:srgbClr val="D97100"/>
                </a:solidFill>
                <a:latin typeface="Monaco" charset="0"/>
              </a:rPr>
              <a:t>==</a:t>
            </a:r>
            <a:r>
              <a:rPr lang="is-IS" sz="1200" dirty="0">
                <a:latin typeface="Monaco" charset="0"/>
              </a:rPr>
              <a:t> </a:t>
            </a:r>
            <a:r>
              <a:rPr lang="is-IS" sz="1200" dirty="0">
                <a:solidFill>
                  <a:srgbClr val="5EA702"/>
                </a:solidFill>
                <a:latin typeface="Monaco" charset="0"/>
              </a:rPr>
              <a:t>'ZZZZZZZZZZZZZZZZ</a:t>
            </a:r>
            <a:r>
              <a:rPr lang="is-IS" sz="1200" dirty="0" smtClean="0">
                <a:solidFill>
                  <a:srgbClr val="5EA702"/>
                </a:solidFill>
                <a:latin typeface="Monaco" charset="0"/>
              </a:rPr>
              <a:t>’</a:t>
            </a:r>
            <a:endParaRPr lang="en-US" sz="1200" dirty="0"/>
          </a:p>
        </p:txBody>
      </p:sp>
      <p:cxnSp>
        <p:nvCxnSpPr>
          <p:cNvPr id="9" name="Straight Arrow Connector 8"/>
          <p:cNvCxnSpPr>
            <a:stCxn id="5" idx="3"/>
            <a:endCxn id="6" idx="1"/>
          </p:cNvCxnSpPr>
          <p:nvPr/>
        </p:nvCxnSpPr>
        <p:spPr>
          <a:xfrm>
            <a:off x="5822065" y="3800009"/>
            <a:ext cx="15008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36823" y="4088975"/>
            <a:ext cx="3315197" cy="646331"/>
          </a:xfrm>
          <a:prstGeom prst="rect">
            <a:avLst/>
          </a:prstGeom>
          <a:noFill/>
        </p:spPr>
        <p:txBody>
          <a:bodyPr wrap="square" rtlCol="0">
            <a:spAutoFit/>
          </a:bodyPr>
          <a:lstStyle/>
          <a:p>
            <a:r>
              <a:rPr lang="en-US" dirty="0" smtClean="0"/>
              <a:t>The specifics of the algorithm are out of the scope </a:t>
            </a:r>
            <a:r>
              <a:rPr lang="en-US" smtClean="0"/>
              <a:t>of this class.</a:t>
            </a:r>
            <a:endParaRPr lang="en-US" dirty="0"/>
          </a:p>
        </p:txBody>
      </p:sp>
    </p:spTree>
    <p:extLst>
      <p:ext uri="{BB962C8B-B14F-4D97-AF65-F5344CB8AC3E}">
        <p14:creationId xmlns="" xmlns:p14="http://schemas.microsoft.com/office/powerpoint/2010/main" val="101823094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 information on </a:t>
            </a:r>
            <a:r>
              <a:rPr lang="en-US" dirty="0" err="1" smtClean="0"/>
              <a:t>Veritesting</a:t>
            </a:r>
            <a:r>
              <a:rPr lang="mr-IN" dirty="0" smtClean="0"/>
              <a:t>…</a:t>
            </a:r>
            <a:endParaRPr lang="en-US" dirty="0"/>
          </a:p>
        </p:txBody>
      </p:sp>
      <p:sp>
        <p:nvSpPr>
          <p:cNvPr id="4" name="Rectangle 3"/>
          <p:cNvSpPr/>
          <p:nvPr/>
        </p:nvSpPr>
        <p:spPr>
          <a:xfrm>
            <a:off x="838200" y="3154017"/>
            <a:ext cx="10515600" cy="1200329"/>
          </a:xfrm>
          <a:prstGeom prst="rect">
            <a:avLst/>
          </a:prstGeom>
        </p:spPr>
        <p:txBody>
          <a:bodyPr wrap="square">
            <a:spAutoFit/>
          </a:bodyPr>
          <a:lstStyle/>
          <a:p>
            <a:r>
              <a:rPr lang="en-US" dirty="0">
                <a:latin typeface="NimbusRomNo9L" charset="0"/>
              </a:rPr>
              <a:t>T. Avgerinos, A. Rebert, S. K. Cha, and D. </a:t>
            </a:r>
            <a:r>
              <a:rPr lang="en-US" dirty="0" err="1">
                <a:latin typeface="NimbusRomNo9L" charset="0"/>
              </a:rPr>
              <a:t>Brumley</a:t>
            </a:r>
            <a:r>
              <a:rPr lang="en-US" dirty="0">
                <a:latin typeface="NimbusRomNo9L" charset="0"/>
              </a:rPr>
              <a:t>. </a:t>
            </a:r>
            <a:r>
              <a:rPr lang="en-US" dirty="0" smtClean="0">
                <a:latin typeface="NimbusRomNo9L" charset="0"/>
              </a:rPr>
              <a:t>Enhancing </a:t>
            </a:r>
            <a:r>
              <a:rPr lang="en-US" dirty="0">
                <a:latin typeface="NimbusRomNo9L" charset="0"/>
              </a:rPr>
              <a:t>symbolic execution with </a:t>
            </a:r>
            <a:r>
              <a:rPr lang="en-US" dirty="0" err="1">
                <a:latin typeface="NimbusRomNo9L" charset="0"/>
              </a:rPr>
              <a:t>veritesting</a:t>
            </a:r>
            <a:r>
              <a:rPr lang="en-US" dirty="0">
                <a:latin typeface="NimbusRomNo9L" charset="0"/>
              </a:rPr>
              <a:t>. In </a:t>
            </a:r>
            <a:r>
              <a:rPr lang="en-US" i="1" dirty="0">
                <a:latin typeface="NimbusRomNo9L" charset="0"/>
              </a:rPr>
              <a:t>Proceedings of the International Conference on Software Engineering (ICSE)</a:t>
            </a:r>
            <a:r>
              <a:rPr lang="en-US" dirty="0">
                <a:latin typeface="NimbusRomNo9L" charset="0"/>
              </a:rPr>
              <a:t>, pages 1083–1094. ACM, 2014. </a:t>
            </a:r>
            <a:endParaRPr lang="en-US" dirty="0" smtClean="0">
              <a:latin typeface="NimbusRomNo9L" charset="0"/>
            </a:endParaRPr>
          </a:p>
          <a:p>
            <a:endParaRPr lang="en-US" dirty="0">
              <a:effectLst/>
              <a:latin typeface="NimbusRomNo9L" charset="0"/>
            </a:endParaRPr>
          </a:p>
          <a:p>
            <a:r>
              <a:rPr lang="en-US" dirty="0">
                <a:hlinkClick r:id="rId2"/>
              </a:rPr>
              <a:t>https://users.ece.cmu.edu/~</a:t>
            </a:r>
            <a:r>
              <a:rPr lang="en-US" dirty="0" smtClean="0">
                <a:hlinkClick r:id="rId2"/>
              </a:rPr>
              <a:t>aavgerin/papers/veritesting-icse-2014.pdf</a:t>
            </a:r>
            <a:endParaRPr lang="en-US" dirty="0" smtClean="0"/>
          </a:p>
        </p:txBody>
      </p:sp>
    </p:spTree>
    <p:extLst>
      <p:ext uri="{BB962C8B-B14F-4D97-AF65-F5344CB8AC3E}">
        <p14:creationId xmlns="" xmlns:p14="http://schemas.microsoft.com/office/powerpoint/2010/main" val="167341534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67640" y="2359394"/>
            <a:ext cx="2222339" cy="3139321"/>
          </a:xfrm>
          <a:prstGeom prst="rect">
            <a:avLst/>
          </a:prstGeom>
          <a:solidFill>
            <a:schemeClr val="tx1"/>
          </a:solidFill>
        </p:spPr>
        <p:txBody>
          <a:bodyPr wrap="square" rtlCol="0">
            <a:spAutoFit/>
          </a:bodyPr>
          <a:lstStyle/>
          <a:p>
            <a:pPr algn="ctr"/>
            <a:r>
              <a:rPr lang="en-US" smtClean="0">
                <a:solidFill>
                  <a:schemeClr val="bg1"/>
                </a:solidFill>
              </a:rPr>
              <a:t>Binary</a:t>
            </a: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smtClean="0">
              <a:solidFill>
                <a:schemeClr val="bg1"/>
              </a:solidFill>
            </a:endParaRPr>
          </a:p>
        </p:txBody>
      </p:sp>
      <p:sp>
        <p:nvSpPr>
          <p:cNvPr id="2" name="Title 1"/>
          <p:cNvSpPr>
            <a:spLocks noGrp="1"/>
          </p:cNvSpPr>
          <p:nvPr>
            <p:ph type="title"/>
          </p:nvPr>
        </p:nvSpPr>
        <p:spPr/>
        <p:txBody>
          <a:bodyPr>
            <a:normAutofit/>
          </a:bodyPr>
          <a:lstStyle/>
          <a:p>
            <a:r>
              <a:rPr lang="en-US" dirty="0" err="1" smtClean="0"/>
              <a:t>Angr's</a:t>
            </a:r>
            <a:r>
              <a:rPr lang="en-US" dirty="0" smtClean="0"/>
              <a:t> </a:t>
            </a:r>
            <a:r>
              <a:rPr lang="en-US" dirty="0" err="1" smtClean="0"/>
              <a:t>SimProcedures</a:t>
            </a:r>
            <a:endParaRPr lang="en-US" dirty="0"/>
          </a:p>
        </p:txBody>
      </p:sp>
      <p:sp>
        <p:nvSpPr>
          <p:cNvPr id="5" name="TextBox 4"/>
          <p:cNvSpPr txBox="1"/>
          <p:nvPr/>
        </p:nvSpPr>
        <p:spPr>
          <a:xfrm>
            <a:off x="3183037" y="3110153"/>
            <a:ext cx="1650901" cy="369332"/>
          </a:xfrm>
          <a:prstGeom prst="rect">
            <a:avLst/>
          </a:prstGeom>
          <a:solidFill>
            <a:srgbClr val="0070C0"/>
          </a:solidFill>
        </p:spPr>
        <p:txBody>
          <a:bodyPr wrap="none" rtlCol="0">
            <a:spAutoFit/>
          </a:bodyPr>
          <a:lstStyle/>
          <a:p>
            <a:r>
              <a:rPr lang="en-US" dirty="0" smtClean="0">
                <a:solidFill>
                  <a:schemeClr val="bg1"/>
                </a:solidFill>
              </a:rPr>
              <a:t>Dynamic library</a:t>
            </a:r>
            <a:endParaRPr lang="en-US" dirty="0">
              <a:solidFill>
                <a:schemeClr val="bg1"/>
              </a:solidFill>
            </a:endParaRPr>
          </a:p>
        </p:txBody>
      </p:sp>
      <p:sp>
        <p:nvSpPr>
          <p:cNvPr id="6" name="Rectangle 5"/>
          <p:cNvSpPr/>
          <p:nvPr/>
        </p:nvSpPr>
        <p:spPr>
          <a:xfrm>
            <a:off x="780325" y="2787659"/>
            <a:ext cx="1616597" cy="2585323"/>
          </a:xfrm>
          <a:prstGeom prst="rect">
            <a:avLst/>
          </a:prstGeom>
          <a:solidFill>
            <a:srgbClr val="0070C0"/>
          </a:solidFill>
        </p:spPr>
        <p:txBody>
          <a:bodyPr wrap="square">
            <a:spAutoFit/>
          </a:bodyPr>
          <a:lstStyle/>
          <a:p>
            <a:pPr algn="r"/>
            <a:r>
              <a:rPr lang="en-US" dirty="0" err="1">
                <a:solidFill>
                  <a:schemeClr val="bg1"/>
                </a:solidFill>
                <a:latin typeface="Consolas" charset="0"/>
                <a:ea typeface="Consolas" charset="0"/>
                <a:cs typeface="Consolas" charset="0"/>
              </a:rPr>
              <a:t>scanf@plt</a:t>
            </a:r>
            <a:endParaRPr lang="en-US" dirty="0">
              <a:solidFill>
                <a:schemeClr val="bg1"/>
              </a:solidFill>
              <a:latin typeface="Consolas" charset="0"/>
              <a:ea typeface="Consolas" charset="0"/>
              <a:cs typeface="Consolas" charset="0"/>
            </a:endParaRPr>
          </a:p>
          <a:p>
            <a:pPr algn="r"/>
            <a:endParaRPr lang="en-US" dirty="0">
              <a:solidFill>
                <a:schemeClr val="bg1"/>
              </a:solidFill>
              <a:latin typeface="Consolas" charset="0"/>
              <a:ea typeface="Consolas" charset="0"/>
              <a:cs typeface="Consolas" charset="0"/>
            </a:endParaRPr>
          </a:p>
          <a:p>
            <a:pPr algn="r"/>
            <a:r>
              <a:rPr lang="en-US" dirty="0" err="1">
                <a:solidFill>
                  <a:schemeClr val="bg1"/>
                </a:solidFill>
                <a:latin typeface="Consolas" charset="0"/>
                <a:ea typeface="Consolas" charset="0"/>
                <a:cs typeface="Consolas" charset="0"/>
              </a:rPr>
              <a:t>rand@plt</a:t>
            </a:r>
            <a:endParaRPr lang="en-US" dirty="0">
              <a:solidFill>
                <a:schemeClr val="bg1"/>
              </a:solidFill>
              <a:latin typeface="Consolas" charset="0"/>
              <a:ea typeface="Consolas" charset="0"/>
              <a:cs typeface="Consolas" charset="0"/>
            </a:endParaRPr>
          </a:p>
          <a:p>
            <a:pPr algn="r"/>
            <a:endParaRPr lang="en-US" dirty="0">
              <a:solidFill>
                <a:schemeClr val="bg1"/>
              </a:solidFill>
              <a:latin typeface="Consolas" charset="0"/>
              <a:ea typeface="Consolas" charset="0"/>
              <a:cs typeface="Consolas" charset="0"/>
            </a:endParaRPr>
          </a:p>
          <a:p>
            <a:pPr algn="r"/>
            <a:r>
              <a:rPr lang="en-US" dirty="0" err="1">
                <a:solidFill>
                  <a:schemeClr val="bg1"/>
                </a:solidFill>
                <a:latin typeface="Consolas" charset="0"/>
                <a:ea typeface="Consolas" charset="0"/>
                <a:cs typeface="Consolas" charset="0"/>
              </a:rPr>
              <a:t>my_function</a:t>
            </a:r>
            <a:endParaRPr lang="en-US" dirty="0">
              <a:solidFill>
                <a:schemeClr val="bg1"/>
              </a:solidFill>
              <a:latin typeface="Consolas" charset="0"/>
              <a:ea typeface="Consolas" charset="0"/>
              <a:cs typeface="Consolas" charset="0"/>
            </a:endParaRPr>
          </a:p>
          <a:p>
            <a:pPr algn="r"/>
            <a:r>
              <a:rPr lang="en-US" dirty="0">
                <a:solidFill>
                  <a:schemeClr val="bg1"/>
                </a:solidFill>
                <a:latin typeface="Consolas" charset="0"/>
                <a:ea typeface="Consolas" charset="0"/>
                <a:cs typeface="Consolas" charset="0"/>
              </a:rPr>
              <a:t>...</a:t>
            </a:r>
          </a:p>
          <a:p>
            <a:pPr algn="r"/>
            <a:endParaRPr lang="en-US" dirty="0">
              <a:solidFill>
                <a:schemeClr val="bg1"/>
              </a:solidFill>
              <a:latin typeface="Consolas" charset="0"/>
              <a:ea typeface="Consolas" charset="0"/>
              <a:cs typeface="Consolas" charset="0"/>
            </a:endParaRPr>
          </a:p>
          <a:p>
            <a:pPr algn="r"/>
            <a:r>
              <a:rPr lang="en-US" dirty="0">
                <a:solidFill>
                  <a:schemeClr val="bg1"/>
                </a:solidFill>
                <a:latin typeface="Consolas" charset="0"/>
                <a:ea typeface="Consolas" charset="0"/>
                <a:cs typeface="Consolas" charset="0"/>
              </a:rPr>
              <a:t>main</a:t>
            </a:r>
          </a:p>
          <a:p>
            <a:pPr algn="r"/>
            <a:r>
              <a:rPr lang="en-US" dirty="0">
                <a:solidFill>
                  <a:schemeClr val="bg1"/>
                </a:solidFill>
                <a:latin typeface="Consolas" charset="0"/>
                <a:ea typeface="Consolas" charset="0"/>
                <a:cs typeface="Consolas" charset="0"/>
              </a:rPr>
              <a:t>...</a:t>
            </a:r>
          </a:p>
        </p:txBody>
      </p:sp>
      <p:cxnSp>
        <p:nvCxnSpPr>
          <p:cNvPr id="8" name="Straight Arrow Connector 7"/>
          <p:cNvCxnSpPr>
            <a:endCxn id="5" idx="1"/>
          </p:cNvCxnSpPr>
          <p:nvPr/>
        </p:nvCxnSpPr>
        <p:spPr>
          <a:xfrm>
            <a:off x="2396922" y="2974695"/>
            <a:ext cx="786115" cy="320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5" idx="1"/>
          </p:cNvCxnSpPr>
          <p:nvPr/>
        </p:nvCxnSpPr>
        <p:spPr>
          <a:xfrm flipV="1">
            <a:off x="2396922" y="3294819"/>
            <a:ext cx="786115" cy="1846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05670" y="2847372"/>
            <a:ext cx="5922715" cy="2308324"/>
          </a:xfrm>
          <a:prstGeom prst="rect">
            <a:avLst/>
          </a:prstGeom>
          <a:noFill/>
        </p:spPr>
        <p:txBody>
          <a:bodyPr wrap="square" rtlCol="0">
            <a:spAutoFit/>
          </a:bodyPr>
          <a:lstStyle/>
          <a:p>
            <a:pPr algn="ctr"/>
            <a:r>
              <a:rPr lang="en-US" sz="2400" smtClean="0"/>
              <a:t>Angr automatically replaces </a:t>
            </a:r>
            <a:r>
              <a:rPr lang="en-US" sz="2400" dirty="0" err="1" smtClean="0"/>
              <a:t>libc</a:t>
            </a:r>
            <a:r>
              <a:rPr lang="en-US" sz="2400" dirty="0" smtClean="0"/>
              <a:t> functions with their </a:t>
            </a:r>
            <a:r>
              <a:rPr lang="en-US" sz="2400" dirty="0" smtClean="0">
                <a:solidFill>
                  <a:srgbClr val="FF0000"/>
                </a:solidFill>
              </a:rPr>
              <a:t>corresponding </a:t>
            </a:r>
            <a:r>
              <a:rPr lang="en-US" sz="2400" smtClean="0">
                <a:solidFill>
                  <a:srgbClr val="FF0000"/>
                </a:solidFill>
              </a:rPr>
              <a:t>already-implemented SimProcedures</a:t>
            </a:r>
            <a:r>
              <a:rPr lang="en-US" sz="2400" smtClean="0"/>
              <a:t/>
            </a:r>
            <a:br>
              <a:rPr lang="en-US" sz="2400" smtClean="0"/>
            </a:br>
            <a:r>
              <a:rPr lang="en-US" sz="2400" smtClean="0"/>
              <a:t/>
            </a:r>
            <a:br>
              <a:rPr lang="en-US" sz="2400" smtClean="0"/>
            </a:br>
            <a:r>
              <a:rPr lang="en-US" sz="2400" smtClean="0"/>
              <a:t>Example: Angr </a:t>
            </a:r>
            <a:r>
              <a:rPr lang="en-US" sz="2400" dirty="0" smtClean="0"/>
              <a:t>looks for the </a:t>
            </a:r>
            <a:r>
              <a:rPr lang="en-US" sz="2400" dirty="0" smtClean="0">
                <a:solidFill>
                  <a:srgbClr val="FF0000"/>
                </a:solidFill>
              </a:rPr>
              <a:t>symbols</a:t>
            </a:r>
            <a:r>
              <a:rPr lang="en-US" sz="2400" dirty="0" smtClean="0"/>
              <a:t> ‘</a:t>
            </a:r>
            <a:r>
              <a:rPr lang="en-US" sz="2000" dirty="0" err="1" smtClean="0">
                <a:solidFill>
                  <a:srgbClr val="FF0000"/>
                </a:solidFill>
                <a:latin typeface="Courier New" pitchFamily="49" charset="0"/>
                <a:cs typeface="Courier New" pitchFamily="49" charset="0"/>
              </a:rPr>
              <a:t>scanf@plt</a:t>
            </a:r>
            <a:r>
              <a:rPr lang="en-US" sz="2400" dirty="0" smtClean="0"/>
              <a:t>’ and ‘</a:t>
            </a:r>
            <a:r>
              <a:rPr lang="en-US" sz="2000" dirty="0" err="1" smtClean="0">
                <a:solidFill>
                  <a:srgbClr val="FF0000"/>
                </a:solidFill>
                <a:latin typeface="Courier New" pitchFamily="49" charset="0"/>
                <a:cs typeface="Courier New" pitchFamily="49" charset="0"/>
              </a:rPr>
              <a:t>rand@plt</a:t>
            </a:r>
            <a:r>
              <a:rPr lang="en-US" sz="2400" dirty="0" smtClean="0"/>
              <a:t>’.  Replaces calls automatically if possible</a:t>
            </a:r>
            <a:endParaRPr lang="en-US" sz="2400" dirty="0"/>
          </a:p>
        </p:txBody>
      </p:sp>
    </p:spTree>
    <p:extLst>
      <p:ext uri="{BB962C8B-B14F-4D97-AF65-F5344CB8AC3E}">
        <p14:creationId xmlns="" xmlns:p14="http://schemas.microsoft.com/office/powerpoint/2010/main" val="13976547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67640" y="2664190"/>
            <a:ext cx="2222339" cy="3139321"/>
          </a:xfrm>
          <a:prstGeom prst="rect">
            <a:avLst/>
          </a:prstGeom>
          <a:solidFill>
            <a:schemeClr val="tx1"/>
          </a:solidFill>
        </p:spPr>
        <p:txBody>
          <a:bodyPr wrap="square" rtlCol="0">
            <a:spAutoFit/>
          </a:bodyPr>
          <a:lstStyle/>
          <a:p>
            <a:pPr algn="ctr"/>
            <a:r>
              <a:rPr lang="en-US" smtClean="0">
                <a:solidFill>
                  <a:schemeClr val="bg1"/>
                </a:solidFill>
              </a:rPr>
              <a:t>Binary</a:t>
            </a: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smtClean="0">
              <a:solidFill>
                <a:schemeClr val="bg1"/>
              </a:solidFill>
            </a:endParaRPr>
          </a:p>
        </p:txBody>
      </p:sp>
      <p:sp>
        <p:nvSpPr>
          <p:cNvPr id="2" name="Title 1"/>
          <p:cNvSpPr>
            <a:spLocks noGrp="1"/>
          </p:cNvSpPr>
          <p:nvPr>
            <p:ph type="title"/>
          </p:nvPr>
        </p:nvSpPr>
        <p:spPr/>
        <p:txBody>
          <a:bodyPr>
            <a:normAutofit/>
          </a:bodyPr>
          <a:lstStyle/>
          <a:p>
            <a:r>
              <a:rPr lang="en-US" dirty="0" smtClean="0"/>
              <a:t>Statically-Linked Binaries</a:t>
            </a:r>
            <a:endParaRPr lang="en-US" dirty="0"/>
          </a:p>
        </p:txBody>
      </p:sp>
      <p:sp>
        <p:nvSpPr>
          <p:cNvPr id="4" name="TextBox 3"/>
          <p:cNvSpPr txBox="1"/>
          <p:nvPr/>
        </p:nvSpPr>
        <p:spPr>
          <a:xfrm>
            <a:off x="838200" y="2145171"/>
            <a:ext cx="4104190" cy="369332"/>
          </a:xfrm>
          <a:prstGeom prst="rect">
            <a:avLst/>
          </a:prstGeom>
          <a:noFill/>
        </p:spPr>
        <p:txBody>
          <a:bodyPr wrap="square" rtlCol="0">
            <a:spAutoFit/>
          </a:bodyPr>
          <a:lstStyle/>
          <a:p>
            <a:r>
              <a:rPr lang="en-US" dirty="0" smtClean="0"/>
              <a:t>Instead of...</a:t>
            </a:r>
          </a:p>
        </p:txBody>
      </p:sp>
      <p:sp>
        <p:nvSpPr>
          <p:cNvPr id="5" name="TextBox 4"/>
          <p:cNvSpPr txBox="1"/>
          <p:nvPr/>
        </p:nvSpPr>
        <p:spPr>
          <a:xfrm>
            <a:off x="3183037" y="3414949"/>
            <a:ext cx="1650901" cy="369332"/>
          </a:xfrm>
          <a:prstGeom prst="rect">
            <a:avLst/>
          </a:prstGeom>
          <a:solidFill>
            <a:srgbClr val="0070C0"/>
          </a:solidFill>
        </p:spPr>
        <p:txBody>
          <a:bodyPr wrap="none" rtlCol="0">
            <a:spAutoFit/>
          </a:bodyPr>
          <a:lstStyle/>
          <a:p>
            <a:r>
              <a:rPr lang="en-US" dirty="0" smtClean="0">
                <a:solidFill>
                  <a:schemeClr val="bg1"/>
                </a:solidFill>
              </a:rPr>
              <a:t>Dynamic library</a:t>
            </a:r>
            <a:endParaRPr lang="en-US" dirty="0">
              <a:solidFill>
                <a:schemeClr val="bg1"/>
              </a:solidFill>
            </a:endParaRPr>
          </a:p>
        </p:txBody>
      </p:sp>
      <p:sp>
        <p:nvSpPr>
          <p:cNvPr id="6" name="Rectangle 5"/>
          <p:cNvSpPr/>
          <p:nvPr/>
        </p:nvSpPr>
        <p:spPr>
          <a:xfrm>
            <a:off x="780325" y="3092455"/>
            <a:ext cx="1616597" cy="2585323"/>
          </a:xfrm>
          <a:prstGeom prst="rect">
            <a:avLst/>
          </a:prstGeom>
          <a:solidFill>
            <a:srgbClr val="0070C0"/>
          </a:solidFill>
        </p:spPr>
        <p:txBody>
          <a:bodyPr wrap="square">
            <a:spAutoFit/>
          </a:bodyPr>
          <a:lstStyle/>
          <a:p>
            <a:pPr algn="r"/>
            <a:r>
              <a:rPr lang="en-US" dirty="0" err="1">
                <a:solidFill>
                  <a:schemeClr val="bg1"/>
                </a:solidFill>
                <a:latin typeface="Consolas" charset="0"/>
                <a:ea typeface="Consolas" charset="0"/>
                <a:cs typeface="Consolas" charset="0"/>
              </a:rPr>
              <a:t>scanf@plt</a:t>
            </a:r>
            <a:endParaRPr lang="en-US" dirty="0">
              <a:solidFill>
                <a:schemeClr val="bg1"/>
              </a:solidFill>
              <a:latin typeface="Consolas" charset="0"/>
              <a:ea typeface="Consolas" charset="0"/>
              <a:cs typeface="Consolas" charset="0"/>
            </a:endParaRPr>
          </a:p>
          <a:p>
            <a:pPr algn="r"/>
            <a:endParaRPr lang="en-US" dirty="0">
              <a:solidFill>
                <a:schemeClr val="bg1"/>
              </a:solidFill>
              <a:latin typeface="Consolas" charset="0"/>
              <a:ea typeface="Consolas" charset="0"/>
              <a:cs typeface="Consolas" charset="0"/>
            </a:endParaRPr>
          </a:p>
          <a:p>
            <a:pPr algn="r"/>
            <a:r>
              <a:rPr lang="en-US" dirty="0" err="1">
                <a:solidFill>
                  <a:schemeClr val="bg1"/>
                </a:solidFill>
                <a:latin typeface="Consolas" charset="0"/>
                <a:ea typeface="Consolas" charset="0"/>
                <a:cs typeface="Consolas" charset="0"/>
              </a:rPr>
              <a:t>rand@plt</a:t>
            </a:r>
            <a:endParaRPr lang="en-US" dirty="0">
              <a:solidFill>
                <a:schemeClr val="bg1"/>
              </a:solidFill>
              <a:latin typeface="Consolas" charset="0"/>
              <a:ea typeface="Consolas" charset="0"/>
              <a:cs typeface="Consolas" charset="0"/>
            </a:endParaRPr>
          </a:p>
          <a:p>
            <a:pPr algn="r"/>
            <a:endParaRPr lang="en-US" dirty="0">
              <a:solidFill>
                <a:schemeClr val="bg1"/>
              </a:solidFill>
              <a:latin typeface="Consolas" charset="0"/>
              <a:ea typeface="Consolas" charset="0"/>
              <a:cs typeface="Consolas" charset="0"/>
            </a:endParaRPr>
          </a:p>
          <a:p>
            <a:pPr algn="r"/>
            <a:r>
              <a:rPr lang="en-US" dirty="0" err="1">
                <a:solidFill>
                  <a:schemeClr val="bg1"/>
                </a:solidFill>
                <a:latin typeface="Consolas" charset="0"/>
                <a:ea typeface="Consolas" charset="0"/>
                <a:cs typeface="Consolas" charset="0"/>
              </a:rPr>
              <a:t>my_function</a:t>
            </a:r>
            <a:endParaRPr lang="en-US" dirty="0">
              <a:solidFill>
                <a:schemeClr val="bg1"/>
              </a:solidFill>
              <a:latin typeface="Consolas" charset="0"/>
              <a:ea typeface="Consolas" charset="0"/>
              <a:cs typeface="Consolas" charset="0"/>
            </a:endParaRPr>
          </a:p>
          <a:p>
            <a:pPr algn="r"/>
            <a:r>
              <a:rPr lang="en-US" dirty="0">
                <a:solidFill>
                  <a:schemeClr val="bg1"/>
                </a:solidFill>
                <a:latin typeface="Consolas" charset="0"/>
                <a:ea typeface="Consolas" charset="0"/>
                <a:cs typeface="Consolas" charset="0"/>
              </a:rPr>
              <a:t>...</a:t>
            </a:r>
          </a:p>
          <a:p>
            <a:pPr algn="r"/>
            <a:endParaRPr lang="en-US" dirty="0">
              <a:solidFill>
                <a:schemeClr val="bg1"/>
              </a:solidFill>
              <a:latin typeface="Consolas" charset="0"/>
              <a:ea typeface="Consolas" charset="0"/>
              <a:cs typeface="Consolas" charset="0"/>
            </a:endParaRPr>
          </a:p>
          <a:p>
            <a:pPr algn="r"/>
            <a:r>
              <a:rPr lang="en-US" dirty="0">
                <a:solidFill>
                  <a:schemeClr val="bg1"/>
                </a:solidFill>
                <a:latin typeface="Consolas" charset="0"/>
                <a:ea typeface="Consolas" charset="0"/>
                <a:cs typeface="Consolas" charset="0"/>
              </a:rPr>
              <a:t>main</a:t>
            </a:r>
          </a:p>
          <a:p>
            <a:pPr algn="r"/>
            <a:r>
              <a:rPr lang="en-US" dirty="0">
                <a:solidFill>
                  <a:schemeClr val="bg1"/>
                </a:solidFill>
                <a:latin typeface="Consolas" charset="0"/>
                <a:ea typeface="Consolas" charset="0"/>
                <a:cs typeface="Consolas" charset="0"/>
              </a:rPr>
              <a:t>...</a:t>
            </a:r>
          </a:p>
        </p:txBody>
      </p:sp>
      <p:cxnSp>
        <p:nvCxnSpPr>
          <p:cNvPr id="8" name="Straight Arrow Connector 7"/>
          <p:cNvCxnSpPr>
            <a:endCxn id="5" idx="1"/>
          </p:cNvCxnSpPr>
          <p:nvPr/>
        </p:nvCxnSpPr>
        <p:spPr>
          <a:xfrm>
            <a:off x="2396922" y="3279491"/>
            <a:ext cx="786115" cy="320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5" idx="1"/>
          </p:cNvCxnSpPr>
          <p:nvPr/>
        </p:nvCxnSpPr>
        <p:spPr>
          <a:xfrm flipV="1">
            <a:off x="2396922" y="3599615"/>
            <a:ext cx="786115" cy="1846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67829" y="2145171"/>
            <a:ext cx="4353655" cy="369332"/>
          </a:xfrm>
          <a:prstGeom prst="rect">
            <a:avLst/>
          </a:prstGeom>
          <a:noFill/>
        </p:spPr>
        <p:txBody>
          <a:bodyPr wrap="square" rtlCol="0">
            <a:spAutoFit/>
          </a:bodyPr>
          <a:lstStyle/>
          <a:p>
            <a:r>
              <a:rPr lang="mr-IN" dirty="0" smtClean="0"/>
              <a:t>…</a:t>
            </a:r>
            <a:r>
              <a:rPr lang="en-US" dirty="0" smtClean="0"/>
              <a:t> Statically-linked binaries will look like this:</a:t>
            </a:r>
            <a:endParaRPr lang="en-US" dirty="0"/>
          </a:p>
        </p:txBody>
      </p:sp>
      <p:sp>
        <p:nvSpPr>
          <p:cNvPr id="13" name="TextBox 12"/>
          <p:cNvSpPr txBox="1"/>
          <p:nvPr/>
        </p:nvSpPr>
        <p:spPr>
          <a:xfrm>
            <a:off x="5403928" y="2733108"/>
            <a:ext cx="2222339" cy="3693319"/>
          </a:xfrm>
          <a:prstGeom prst="rect">
            <a:avLst/>
          </a:prstGeom>
          <a:solidFill>
            <a:schemeClr val="tx1"/>
          </a:solidFill>
        </p:spPr>
        <p:txBody>
          <a:bodyPr wrap="square" rtlCol="0">
            <a:spAutoFit/>
          </a:bodyPr>
          <a:lstStyle/>
          <a:p>
            <a:pPr algn="ctr"/>
            <a:r>
              <a:rPr lang="en-US" dirty="0" smtClean="0">
                <a:solidFill>
                  <a:schemeClr val="bg1"/>
                </a:solidFill>
              </a:rPr>
              <a:t>Binary</a:t>
            </a:r>
          </a:p>
          <a:p>
            <a:pPr algn="ctr"/>
            <a:endParaRPr lang="en-US" dirty="0">
              <a:solidFill>
                <a:schemeClr val="bg1"/>
              </a:solidFill>
            </a:endParaRPr>
          </a:p>
          <a:p>
            <a:pPr algn="ctr"/>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smtClean="0">
              <a:solidFill>
                <a:schemeClr val="bg1"/>
              </a:solidFill>
            </a:endParaRPr>
          </a:p>
        </p:txBody>
      </p:sp>
      <p:sp>
        <p:nvSpPr>
          <p:cNvPr id="15" name="Rectangle 14"/>
          <p:cNvSpPr/>
          <p:nvPr/>
        </p:nvSpPr>
        <p:spPr>
          <a:xfrm>
            <a:off x="5616613" y="3161373"/>
            <a:ext cx="1616597" cy="3139321"/>
          </a:xfrm>
          <a:prstGeom prst="rect">
            <a:avLst/>
          </a:prstGeom>
          <a:solidFill>
            <a:srgbClr val="0070C0"/>
          </a:solidFill>
        </p:spPr>
        <p:txBody>
          <a:bodyPr wrap="square">
            <a:spAutoFit/>
          </a:bodyPr>
          <a:lstStyle/>
          <a:p>
            <a:pPr algn="r"/>
            <a:r>
              <a:rPr lang="en-US" dirty="0" err="1" smtClean="0">
                <a:solidFill>
                  <a:schemeClr val="bg1"/>
                </a:solidFill>
                <a:latin typeface="Consolas" charset="0"/>
                <a:ea typeface="Consolas" charset="0"/>
                <a:cs typeface="Consolas" charset="0"/>
              </a:rPr>
              <a:t>scanf</a:t>
            </a:r>
            <a:endParaRPr lang="en-US" dirty="0">
              <a:solidFill>
                <a:schemeClr val="bg1"/>
              </a:solidFill>
              <a:latin typeface="Consolas" charset="0"/>
              <a:ea typeface="Consolas" charset="0"/>
              <a:cs typeface="Consolas" charset="0"/>
            </a:endParaRPr>
          </a:p>
          <a:p>
            <a:pPr algn="r"/>
            <a:r>
              <a:rPr lang="en-US" dirty="0" smtClean="0">
                <a:solidFill>
                  <a:schemeClr val="bg1"/>
                </a:solidFill>
                <a:latin typeface="Consolas" charset="0"/>
                <a:ea typeface="Consolas" charset="0"/>
                <a:cs typeface="Consolas" charset="0"/>
              </a:rPr>
              <a:t>...</a:t>
            </a:r>
          </a:p>
          <a:p>
            <a:pPr algn="r"/>
            <a:endParaRPr lang="en-US" dirty="0">
              <a:solidFill>
                <a:schemeClr val="bg1"/>
              </a:solidFill>
              <a:latin typeface="Consolas" charset="0"/>
              <a:ea typeface="Consolas" charset="0"/>
              <a:cs typeface="Consolas" charset="0"/>
            </a:endParaRPr>
          </a:p>
          <a:p>
            <a:pPr algn="r"/>
            <a:r>
              <a:rPr lang="en-US" dirty="0" smtClean="0">
                <a:solidFill>
                  <a:schemeClr val="bg1"/>
                </a:solidFill>
                <a:latin typeface="Consolas" charset="0"/>
                <a:ea typeface="Consolas" charset="0"/>
                <a:cs typeface="Consolas" charset="0"/>
              </a:rPr>
              <a:t>rand</a:t>
            </a:r>
            <a:endParaRPr lang="en-US" dirty="0">
              <a:solidFill>
                <a:schemeClr val="bg1"/>
              </a:solidFill>
              <a:latin typeface="Consolas" charset="0"/>
              <a:ea typeface="Consolas" charset="0"/>
              <a:cs typeface="Consolas" charset="0"/>
            </a:endParaRPr>
          </a:p>
          <a:p>
            <a:pPr algn="r"/>
            <a:r>
              <a:rPr lang="en-US" dirty="0" smtClean="0">
                <a:solidFill>
                  <a:schemeClr val="bg1"/>
                </a:solidFill>
                <a:latin typeface="Consolas" charset="0"/>
                <a:ea typeface="Consolas" charset="0"/>
                <a:cs typeface="Consolas" charset="0"/>
              </a:rPr>
              <a:t>...</a:t>
            </a:r>
          </a:p>
          <a:p>
            <a:pPr algn="r"/>
            <a:endParaRPr lang="en-US" dirty="0">
              <a:solidFill>
                <a:schemeClr val="bg1"/>
              </a:solidFill>
              <a:latin typeface="Consolas" charset="0"/>
              <a:ea typeface="Consolas" charset="0"/>
              <a:cs typeface="Consolas" charset="0"/>
            </a:endParaRPr>
          </a:p>
          <a:p>
            <a:pPr algn="r"/>
            <a:r>
              <a:rPr lang="en-US" dirty="0" err="1">
                <a:solidFill>
                  <a:schemeClr val="bg1"/>
                </a:solidFill>
                <a:latin typeface="Consolas" charset="0"/>
                <a:ea typeface="Consolas" charset="0"/>
                <a:cs typeface="Consolas" charset="0"/>
              </a:rPr>
              <a:t>my_function</a:t>
            </a:r>
            <a:endParaRPr lang="en-US" dirty="0">
              <a:solidFill>
                <a:schemeClr val="bg1"/>
              </a:solidFill>
              <a:latin typeface="Consolas" charset="0"/>
              <a:ea typeface="Consolas" charset="0"/>
              <a:cs typeface="Consolas" charset="0"/>
            </a:endParaRPr>
          </a:p>
          <a:p>
            <a:pPr algn="r"/>
            <a:r>
              <a:rPr lang="en-US" dirty="0">
                <a:solidFill>
                  <a:schemeClr val="bg1"/>
                </a:solidFill>
                <a:latin typeface="Consolas" charset="0"/>
                <a:ea typeface="Consolas" charset="0"/>
                <a:cs typeface="Consolas" charset="0"/>
              </a:rPr>
              <a:t>...</a:t>
            </a:r>
          </a:p>
          <a:p>
            <a:pPr algn="r"/>
            <a:endParaRPr lang="en-US" dirty="0">
              <a:solidFill>
                <a:schemeClr val="bg1"/>
              </a:solidFill>
              <a:latin typeface="Consolas" charset="0"/>
              <a:ea typeface="Consolas" charset="0"/>
              <a:cs typeface="Consolas" charset="0"/>
            </a:endParaRPr>
          </a:p>
          <a:p>
            <a:pPr algn="r"/>
            <a:r>
              <a:rPr lang="en-US" dirty="0">
                <a:solidFill>
                  <a:schemeClr val="bg1"/>
                </a:solidFill>
                <a:latin typeface="Consolas" charset="0"/>
                <a:ea typeface="Consolas" charset="0"/>
                <a:cs typeface="Consolas" charset="0"/>
              </a:rPr>
              <a:t>main</a:t>
            </a:r>
          </a:p>
          <a:p>
            <a:pPr algn="r"/>
            <a:r>
              <a:rPr lang="en-US" dirty="0">
                <a:solidFill>
                  <a:schemeClr val="bg1"/>
                </a:solidFill>
                <a:latin typeface="Consolas" charset="0"/>
                <a:ea typeface="Consolas" charset="0"/>
                <a:cs typeface="Consolas" charset="0"/>
              </a:rPr>
              <a:t>...</a:t>
            </a:r>
          </a:p>
        </p:txBody>
      </p:sp>
      <p:sp>
        <p:nvSpPr>
          <p:cNvPr id="18" name="TextBox 17"/>
          <p:cNvSpPr txBox="1"/>
          <p:nvPr/>
        </p:nvSpPr>
        <p:spPr>
          <a:xfrm>
            <a:off x="1033038" y="1242346"/>
            <a:ext cx="9727727" cy="830997"/>
          </a:xfrm>
          <a:prstGeom prst="rect">
            <a:avLst/>
          </a:prstGeom>
          <a:noFill/>
        </p:spPr>
        <p:txBody>
          <a:bodyPr wrap="square" rtlCol="0">
            <a:spAutoFit/>
          </a:bodyPr>
          <a:lstStyle/>
          <a:p>
            <a:pPr algn="ctr"/>
            <a:r>
              <a:rPr lang="en-US" sz="2400" smtClean="0"/>
              <a:t>But, does </a:t>
            </a:r>
            <a:r>
              <a:rPr lang="en-US" sz="2400" dirty="0" smtClean="0"/>
              <a:t>not handle statically-linked binaries</a:t>
            </a:r>
          </a:p>
          <a:p>
            <a:pPr algn="ctr"/>
            <a:r>
              <a:rPr lang="en-US" sz="2400" dirty="0" smtClean="0">
                <a:solidFill>
                  <a:srgbClr val="FF0000"/>
                </a:solidFill>
              </a:rPr>
              <a:t>Does not know </a:t>
            </a:r>
            <a:r>
              <a:rPr lang="en-US" sz="2400" dirty="0" smtClean="0"/>
              <a:t>what to replace with a </a:t>
            </a:r>
            <a:r>
              <a:rPr lang="en-US" sz="2400" dirty="0" err="1" smtClean="0"/>
              <a:t>SimProcedure</a:t>
            </a:r>
            <a:r>
              <a:rPr lang="en-US" sz="2400" dirty="0" smtClean="0"/>
              <a:t> (yet).</a:t>
            </a:r>
            <a:endParaRPr lang="en-US" sz="2400" dirty="0"/>
          </a:p>
        </p:txBody>
      </p:sp>
    </p:spTree>
    <p:extLst>
      <p:ext uri="{BB962C8B-B14F-4D97-AF65-F5344CB8AC3E}">
        <p14:creationId xmlns="" xmlns:p14="http://schemas.microsoft.com/office/powerpoint/2010/main" val="13976547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Statically-Linked Binaries</a:t>
            </a:r>
            <a:endParaRPr lang="en-US" dirty="0"/>
          </a:p>
        </p:txBody>
      </p:sp>
      <p:sp>
        <p:nvSpPr>
          <p:cNvPr id="13" name="TextBox 12"/>
          <p:cNvSpPr txBox="1"/>
          <p:nvPr/>
        </p:nvSpPr>
        <p:spPr>
          <a:xfrm>
            <a:off x="1329639" y="2000049"/>
            <a:ext cx="2222339" cy="3693319"/>
          </a:xfrm>
          <a:prstGeom prst="rect">
            <a:avLst/>
          </a:prstGeom>
          <a:solidFill>
            <a:schemeClr val="tx1"/>
          </a:solidFill>
        </p:spPr>
        <p:txBody>
          <a:bodyPr wrap="square" rtlCol="0">
            <a:spAutoFit/>
          </a:bodyPr>
          <a:lstStyle/>
          <a:p>
            <a:pPr algn="ctr"/>
            <a:r>
              <a:rPr lang="en-US" dirty="0" smtClean="0">
                <a:solidFill>
                  <a:schemeClr val="bg1"/>
                </a:solidFill>
              </a:rPr>
              <a:t>Binary</a:t>
            </a:r>
          </a:p>
          <a:p>
            <a:pPr algn="ctr"/>
            <a:endParaRPr lang="en-US" dirty="0">
              <a:solidFill>
                <a:schemeClr val="bg1"/>
              </a:solidFill>
            </a:endParaRPr>
          </a:p>
          <a:p>
            <a:pPr algn="ctr"/>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smtClean="0">
              <a:solidFill>
                <a:schemeClr val="bg1"/>
              </a:solidFill>
            </a:endParaRPr>
          </a:p>
        </p:txBody>
      </p:sp>
      <p:sp>
        <p:nvSpPr>
          <p:cNvPr id="15" name="Rectangle 14"/>
          <p:cNvSpPr/>
          <p:nvPr/>
        </p:nvSpPr>
        <p:spPr>
          <a:xfrm>
            <a:off x="1542324" y="2428314"/>
            <a:ext cx="1616597" cy="3139321"/>
          </a:xfrm>
          <a:prstGeom prst="rect">
            <a:avLst/>
          </a:prstGeom>
          <a:solidFill>
            <a:srgbClr val="0070C0"/>
          </a:solidFill>
        </p:spPr>
        <p:txBody>
          <a:bodyPr wrap="square">
            <a:spAutoFit/>
          </a:bodyPr>
          <a:lstStyle/>
          <a:p>
            <a:pPr algn="r"/>
            <a:r>
              <a:rPr lang="en-US" dirty="0" err="1" smtClean="0">
                <a:solidFill>
                  <a:schemeClr val="bg1"/>
                </a:solidFill>
                <a:latin typeface="Consolas" charset="0"/>
                <a:ea typeface="Consolas" charset="0"/>
                <a:cs typeface="Consolas" charset="0"/>
              </a:rPr>
              <a:t>scanf</a:t>
            </a:r>
            <a:endParaRPr lang="en-US" dirty="0">
              <a:solidFill>
                <a:schemeClr val="bg1"/>
              </a:solidFill>
              <a:latin typeface="Consolas" charset="0"/>
              <a:ea typeface="Consolas" charset="0"/>
              <a:cs typeface="Consolas" charset="0"/>
            </a:endParaRPr>
          </a:p>
          <a:p>
            <a:pPr algn="r"/>
            <a:r>
              <a:rPr lang="en-US" dirty="0" smtClean="0">
                <a:solidFill>
                  <a:schemeClr val="bg1"/>
                </a:solidFill>
                <a:latin typeface="Consolas" charset="0"/>
                <a:ea typeface="Consolas" charset="0"/>
                <a:cs typeface="Consolas" charset="0"/>
              </a:rPr>
              <a:t>...</a:t>
            </a:r>
          </a:p>
          <a:p>
            <a:pPr algn="r"/>
            <a:endParaRPr lang="en-US" dirty="0">
              <a:solidFill>
                <a:schemeClr val="bg1"/>
              </a:solidFill>
              <a:latin typeface="Consolas" charset="0"/>
              <a:ea typeface="Consolas" charset="0"/>
              <a:cs typeface="Consolas" charset="0"/>
            </a:endParaRPr>
          </a:p>
          <a:p>
            <a:pPr algn="r"/>
            <a:r>
              <a:rPr lang="en-US" dirty="0" smtClean="0">
                <a:solidFill>
                  <a:schemeClr val="bg1"/>
                </a:solidFill>
                <a:latin typeface="Consolas" charset="0"/>
                <a:ea typeface="Consolas" charset="0"/>
                <a:cs typeface="Consolas" charset="0"/>
              </a:rPr>
              <a:t>rand</a:t>
            </a:r>
            <a:endParaRPr lang="en-US" dirty="0">
              <a:solidFill>
                <a:schemeClr val="bg1"/>
              </a:solidFill>
              <a:latin typeface="Consolas" charset="0"/>
              <a:ea typeface="Consolas" charset="0"/>
              <a:cs typeface="Consolas" charset="0"/>
            </a:endParaRPr>
          </a:p>
          <a:p>
            <a:pPr algn="r"/>
            <a:r>
              <a:rPr lang="en-US" dirty="0" smtClean="0">
                <a:solidFill>
                  <a:schemeClr val="bg1"/>
                </a:solidFill>
                <a:latin typeface="Consolas" charset="0"/>
                <a:ea typeface="Consolas" charset="0"/>
                <a:cs typeface="Consolas" charset="0"/>
              </a:rPr>
              <a:t>...</a:t>
            </a:r>
          </a:p>
          <a:p>
            <a:pPr algn="r"/>
            <a:endParaRPr lang="en-US" dirty="0">
              <a:solidFill>
                <a:schemeClr val="bg1"/>
              </a:solidFill>
              <a:latin typeface="Consolas" charset="0"/>
              <a:ea typeface="Consolas" charset="0"/>
              <a:cs typeface="Consolas" charset="0"/>
            </a:endParaRPr>
          </a:p>
          <a:p>
            <a:pPr algn="r"/>
            <a:r>
              <a:rPr lang="en-US" dirty="0" err="1">
                <a:solidFill>
                  <a:schemeClr val="bg1"/>
                </a:solidFill>
                <a:latin typeface="Consolas" charset="0"/>
                <a:ea typeface="Consolas" charset="0"/>
                <a:cs typeface="Consolas" charset="0"/>
              </a:rPr>
              <a:t>my_function</a:t>
            </a:r>
            <a:endParaRPr lang="en-US" dirty="0">
              <a:solidFill>
                <a:schemeClr val="bg1"/>
              </a:solidFill>
              <a:latin typeface="Consolas" charset="0"/>
              <a:ea typeface="Consolas" charset="0"/>
              <a:cs typeface="Consolas" charset="0"/>
            </a:endParaRPr>
          </a:p>
          <a:p>
            <a:pPr algn="r"/>
            <a:r>
              <a:rPr lang="en-US" dirty="0">
                <a:solidFill>
                  <a:schemeClr val="bg1"/>
                </a:solidFill>
                <a:latin typeface="Consolas" charset="0"/>
                <a:ea typeface="Consolas" charset="0"/>
                <a:cs typeface="Consolas" charset="0"/>
              </a:rPr>
              <a:t>...</a:t>
            </a:r>
          </a:p>
          <a:p>
            <a:pPr algn="r"/>
            <a:endParaRPr lang="en-US" dirty="0">
              <a:solidFill>
                <a:schemeClr val="bg1"/>
              </a:solidFill>
              <a:latin typeface="Consolas" charset="0"/>
              <a:ea typeface="Consolas" charset="0"/>
              <a:cs typeface="Consolas" charset="0"/>
            </a:endParaRPr>
          </a:p>
          <a:p>
            <a:pPr algn="r"/>
            <a:r>
              <a:rPr lang="en-US" dirty="0">
                <a:solidFill>
                  <a:schemeClr val="bg1"/>
                </a:solidFill>
                <a:latin typeface="Consolas" charset="0"/>
                <a:ea typeface="Consolas" charset="0"/>
                <a:cs typeface="Consolas" charset="0"/>
              </a:rPr>
              <a:t>main</a:t>
            </a:r>
          </a:p>
          <a:p>
            <a:pPr algn="r"/>
            <a:r>
              <a:rPr lang="en-US" dirty="0">
                <a:solidFill>
                  <a:schemeClr val="bg1"/>
                </a:solidFill>
                <a:latin typeface="Consolas" charset="0"/>
                <a:ea typeface="Consolas" charset="0"/>
                <a:cs typeface="Consolas" charset="0"/>
              </a:rPr>
              <a:t>...</a:t>
            </a:r>
          </a:p>
        </p:txBody>
      </p:sp>
      <p:sp>
        <p:nvSpPr>
          <p:cNvPr id="3" name="TextBox 2"/>
          <p:cNvSpPr txBox="1"/>
          <p:nvPr/>
        </p:nvSpPr>
        <p:spPr>
          <a:xfrm>
            <a:off x="838201" y="1166191"/>
            <a:ext cx="10643886" cy="523220"/>
          </a:xfrm>
          <a:prstGeom prst="rect">
            <a:avLst/>
          </a:prstGeom>
          <a:noFill/>
        </p:spPr>
        <p:txBody>
          <a:bodyPr wrap="square" rtlCol="0">
            <a:spAutoFit/>
          </a:bodyPr>
          <a:lstStyle/>
          <a:p>
            <a:pPr algn="ctr"/>
            <a:r>
              <a:rPr lang="en-US" sz="2800" dirty="0" smtClean="0"/>
              <a:t>Solution: </a:t>
            </a:r>
            <a:r>
              <a:rPr lang="en-US" sz="2800" dirty="0" smtClean="0">
                <a:solidFill>
                  <a:srgbClr val="FF0000"/>
                </a:solidFill>
              </a:rPr>
              <a:t>Manually</a:t>
            </a:r>
            <a:r>
              <a:rPr lang="en-US" sz="2800" dirty="0" smtClean="0"/>
              <a:t> hook them.</a:t>
            </a:r>
            <a:endParaRPr lang="en-US" sz="2800" dirty="0"/>
          </a:p>
        </p:txBody>
      </p:sp>
      <p:sp>
        <p:nvSpPr>
          <p:cNvPr id="7" name="TextBox 6"/>
          <p:cNvSpPr txBox="1"/>
          <p:nvPr/>
        </p:nvSpPr>
        <p:spPr>
          <a:xfrm>
            <a:off x="3985297" y="2428314"/>
            <a:ext cx="3292055" cy="369332"/>
          </a:xfrm>
          <a:prstGeom prst="rect">
            <a:avLst/>
          </a:prstGeom>
          <a:noFill/>
        </p:spPr>
        <p:txBody>
          <a:bodyPr wrap="none" rtlCol="0">
            <a:spAutoFit/>
          </a:bodyPr>
          <a:lstStyle/>
          <a:p>
            <a:r>
              <a:rPr lang="en-US" dirty="0" smtClean="0"/>
              <a:t>Replace with </a:t>
            </a:r>
            <a:r>
              <a:rPr lang="en-US" dirty="0" err="1" smtClean="0"/>
              <a:t>SimProcedure</a:t>
            </a:r>
            <a:r>
              <a:rPr lang="en-US" dirty="0" smtClean="0"/>
              <a:t> </a:t>
            </a:r>
            <a:r>
              <a:rPr lang="en-US" dirty="0" err="1" smtClean="0"/>
              <a:t>scanf</a:t>
            </a:r>
            <a:endParaRPr lang="en-US" dirty="0"/>
          </a:p>
        </p:txBody>
      </p:sp>
      <p:sp>
        <p:nvSpPr>
          <p:cNvPr id="16" name="TextBox 15"/>
          <p:cNvSpPr txBox="1"/>
          <p:nvPr/>
        </p:nvSpPr>
        <p:spPr>
          <a:xfrm>
            <a:off x="3996872" y="3267356"/>
            <a:ext cx="3234347" cy="369332"/>
          </a:xfrm>
          <a:prstGeom prst="rect">
            <a:avLst/>
          </a:prstGeom>
          <a:noFill/>
        </p:spPr>
        <p:txBody>
          <a:bodyPr wrap="none" rtlCol="0">
            <a:spAutoFit/>
          </a:bodyPr>
          <a:lstStyle/>
          <a:p>
            <a:r>
              <a:rPr lang="en-US" dirty="0" smtClean="0"/>
              <a:t>Replace with </a:t>
            </a:r>
            <a:r>
              <a:rPr lang="en-US" dirty="0" err="1" smtClean="0"/>
              <a:t>SimProcedure</a:t>
            </a:r>
            <a:r>
              <a:rPr lang="en-US" dirty="0" smtClean="0"/>
              <a:t> rand</a:t>
            </a:r>
            <a:endParaRPr lang="en-US" dirty="0"/>
          </a:p>
        </p:txBody>
      </p:sp>
      <p:cxnSp>
        <p:nvCxnSpPr>
          <p:cNvPr id="14" name="Straight Arrow Connector 13"/>
          <p:cNvCxnSpPr>
            <a:endCxn id="7" idx="1"/>
          </p:cNvCxnSpPr>
          <p:nvPr/>
        </p:nvCxnSpPr>
        <p:spPr>
          <a:xfrm>
            <a:off x="3158921" y="2612980"/>
            <a:ext cx="8263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138790" y="3452022"/>
            <a:ext cx="8263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81667727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Analyzing Code in Dynamic Libraries</a:t>
            </a:r>
            <a:endParaRPr lang="en-US" dirty="0"/>
          </a:p>
        </p:txBody>
      </p:sp>
      <p:sp>
        <p:nvSpPr>
          <p:cNvPr id="4" name="TextBox 3"/>
          <p:cNvSpPr txBox="1"/>
          <p:nvPr/>
        </p:nvSpPr>
        <p:spPr>
          <a:xfrm>
            <a:off x="1734753" y="2497763"/>
            <a:ext cx="2222339" cy="2862322"/>
          </a:xfrm>
          <a:prstGeom prst="rect">
            <a:avLst/>
          </a:prstGeom>
          <a:solidFill>
            <a:schemeClr val="tx1"/>
          </a:solidFill>
        </p:spPr>
        <p:txBody>
          <a:bodyPr wrap="square" rtlCol="0">
            <a:spAutoFit/>
          </a:bodyPr>
          <a:lstStyle/>
          <a:p>
            <a:pPr algn="ctr"/>
            <a:r>
              <a:rPr lang="en-US" dirty="0" smtClean="0">
                <a:solidFill>
                  <a:schemeClr val="bg1"/>
                </a:solidFill>
              </a:rPr>
              <a:t>Dynamic Library</a:t>
            </a:r>
          </a:p>
          <a:p>
            <a:pPr algn="ctr"/>
            <a:endParaRPr lang="en-US" dirty="0">
              <a:solidFill>
                <a:schemeClr val="bg1"/>
              </a:solidFill>
            </a:endParaRPr>
          </a:p>
          <a:p>
            <a:pPr algn="ctr"/>
            <a:endParaRPr lang="en-US" dirty="0" smtClean="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p:txBody>
      </p:sp>
      <p:sp>
        <p:nvSpPr>
          <p:cNvPr id="5" name="Rectangle 4"/>
          <p:cNvSpPr/>
          <p:nvPr/>
        </p:nvSpPr>
        <p:spPr>
          <a:xfrm>
            <a:off x="1947438" y="2926028"/>
            <a:ext cx="1744886" cy="2308324"/>
          </a:xfrm>
          <a:prstGeom prst="rect">
            <a:avLst/>
          </a:prstGeom>
          <a:solidFill>
            <a:srgbClr val="0070C0"/>
          </a:solidFill>
        </p:spPr>
        <p:txBody>
          <a:bodyPr wrap="square">
            <a:spAutoFit/>
          </a:bodyPr>
          <a:lstStyle/>
          <a:p>
            <a:pPr algn="r"/>
            <a:r>
              <a:rPr lang="en-US" dirty="0" smtClean="0">
                <a:solidFill>
                  <a:schemeClr val="bg1"/>
                </a:solidFill>
                <a:latin typeface="Consolas" charset="0"/>
                <a:ea typeface="Consolas" charset="0"/>
                <a:cs typeface="Consolas" charset="0"/>
              </a:rPr>
              <a:t>my_function0</a:t>
            </a:r>
            <a:endParaRPr lang="en-US" dirty="0">
              <a:solidFill>
                <a:schemeClr val="bg1"/>
              </a:solidFill>
              <a:latin typeface="Consolas" charset="0"/>
              <a:ea typeface="Consolas" charset="0"/>
              <a:cs typeface="Consolas" charset="0"/>
            </a:endParaRPr>
          </a:p>
          <a:p>
            <a:pPr algn="r"/>
            <a:r>
              <a:rPr lang="en-US" dirty="0" smtClean="0">
                <a:solidFill>
                  <a:schemeClr val="bg1"/>
                </a:solidFill>
                <a:latin typeface="Consolas" charset="0"/>
                <a:ea typeface="Consolas" charset="0"/>
                <a:cs typeface="Consolas" charset="0"/>
              </a:rPr>
              <a:t>...</a:t>
            </a:r>
          </a:p>
          <a:p>
            <a:pPr algn="r"/>
            <a:endParaRPr lang="en-US" dirty="0">
              <a:solidFill>
                <a:schemeClr val="bg1"/>
              </a:solidFill>
              <a:latin typeface="Consolas" charset="0"/>
              <a:ea typeface="Consolas" charset="0"/>
              <a:cs typeface="Consolas" charset="0"/>
            </a:endParaRPr>
          </a:p>
          <a:p>
            <a:pPr algn="r"/>
            <a:r>
              <a:rPr lang="en-US" dirty="0" smtClean="0">
                <a:solidFill>
                  <a:schemeClr val="bg1"/>
                </a:solidFill>
                <a:latin typeface="Consolas" charset="0"/>
                <a:ea typeface="Consolas" charset="0"/>
                <a:cs typeface="Consolas" charset="0"/>
              </a:rPr>
              <a:t>my_function1</a:t>
            </a:r>
            <a:endParaRPr lang="en-US" dirty="0">
              <a:solidFill>
                <a:schemeClr val="bg1"/>
              </a:solidFill>
              <a:latin typeface="Consolas" charset="0"/>
              <a:ea typeface="Consolas" charset="0"/>
              <a:cs typeface="Consolas" charset="0"/>
            </a:endParaRPr>
          </a:p>
          <a:p>
            <a:pPr algn="r"/>
            <a:r>
              <a:rPr lang="en-US" dirty="0" smtClean="0">
                <a:solidFill>
                  <a:schemeClr val="bg1"/>
                </a:solidFill>
                <a:latin typeface="Consolas" charset="0"/>
                <a:ea typeface="Consolas" charset="0"/>
                <a:cs typeface="Consolas" charset="0"/>
              </a:rPr>
              <a:t>...</a:t>
            </a:r>
          </a:p>
          <a:p>
            <a:pPr algn="r"/>
            <a:endParaRPr lang="en-US" dirty="0" smtClean="0">
              <a:solidFill>
                <a:schemeClr val="bg1"/>
              </a:solidFill>
              <a:latin typeface="Consolas" charset="0"/>
              <a:ea typeface="Consolas" charset="0"/>
              <a:cs typeface="Consolas" charset="0"/>
            </a:endParaRPr>
          </a:p>
          <a:p>
            <a:pPr algn="r"/>
            <a:r>
              <a:rPr lang="en-US" dirty="0" smtClean="0">
                <a:solidFill>
                  <a:schemeClr val="bg1"/>
                </a:solidFill>
                <a:latin typeface="Consolas" charset="0"/>
                <a:ea typeface="Consolas" charset="0"/>
                <a:cs typeface="Consolas" charset="0"/>
              </a:rPr>
              <a:t>my_function2</a:t>
            </a:r>
            <a:endParaRPr lang="en-US" dirty="0">
              <a:solidFill>
                <a:schemeClr val="bg1"/>
              </a:solidFill>
              <a:latin typeface="Consolas" charset="0"/>
              <a:ea typeface="Consolas" charset="0"/>
              <a:cs typeface="Consolas" charset="0"/>
            </a:endParaRPr>
          </a:p>
          <a:p>
            <a:pPr algn="r"/>
            <a:r>
              <a:rPr lang="en-US" dirty="0" smtClean="0">
                <a:solidFill>
                  <a:schemeClr val="bg1"/>
                </a:solidFill>
                <a:latin typeface="Consolas" charset="0"/>
                <a:ea typeface="Consolas" charset="0"/>
                <a:cs typeface="Consolas" charset="0"/>
              </a:rPr>
              <a:t>...</a:t>
            </a:r>
          </a:p>
        </p:txBody>
      </p:sp>
      <p:sp>
        <p:nvSpPr>
          <p:cNvPr id="7" name="TextBox 6"/>
          <p:cNvSpPr txBox="1"/>
          <p:nvPr/>
        </p:nvSpPr>
        <p:spPr>
          <a:xfrm>
            <a:off x="5382228" y="1990846"/>
            <a:ext cx="5335929" cy="1569660"/>
          </a:xfrm>
          <a:prstGeom prst="rect">
            <a:avLst/>
          </a:prstGeom>
          <a:noFill/>
        </p:spPr>
        <p:txBody>
          <a:bodyPr wrap="square" rtlCol="0">
            <a:spAutoFit/>
          </a:bodyPr>
          <a:lstStyle/>
          <a:p>
            <a:pPr algn="ctr"/>
            <a:r>
              <a:rPr lang="en-US" sz="2400" dirty="0" smtClean="0"/>
              <a:t>We can </a:t>
            </a:r>
            <a:r>
              <a:rPr lang="en-US" sz="2400" dirty="0" smtClean="0">
                <a:solidFill>
                  <a:srgbClr val="FF0000"/>
                </a:solidFill>
              </a:rPr>
              <a:t>begin wherever we want </a:t>
            </a:r>
            <a:r>
              <a:rPr lang="en-US" sz="2400" dirty="0" smtClean="0"/>
              <a:t>in the executable, in the same way as we have been doing in the CTF, using </a:t>
            </a:r>
            <a:r>
              <a:rPr lang="en-US" sz="2400" dirty="0" err="1" smtClean="0">
                <a:latin typeface="Consolas" charset="0"/>
                <a:ea typeface="Consolas" charset="0"/>
                <a:cs typeface="Consolas" charset="0"/>
              </a:rPr>
              <a:t>blank_state</a:t>
            </a:r>
            <a:r>
              <a:rPr lang="en-US" sz="2400" dirty="0" smtClean="0"/>
              <a:t>.</a:t>
            </a:r>
            <a:endParaRPr lang="en-US" sz="2400" dirty="0"/>
          </a:p>
        </p:txBody>
      </p:sp>
      <p:sp>
        <p:nvSpPr>
          <p:cNvPr id="8" name="TextBox 7"/>
          <p:cNvSpPr txBox="1"/>
          <p:nvPr/>
        </p:nvSpPr>
        <p:spPr>
          <a:xfrm>
            <a:off x="5382228" y="3951808"/>
            <a:ext cx="5335929" cy="1200329"/>
          </a:xfrm>
          <a:prstGeom prst="rect">
            <a:avLst/>
          </a:prstGeom>
          <a:noFill/>
        </p:spPr>
        <p:txBody>
          <a:bodyPr wrap="square" rtlCol="0">
            <a:spAutoFit/>
          </a:bodyPr>
          <a:lstStyle/>
          <a:p>
            <a:pPr algn="ctr"/>
            <a:r>
              <a:rPr lang="en-US" sz="2400" dirty="0" smtClean="0"/>
              <a:t>For </a:t>
            </a:r>
            <a:r>
              <a:rPr lang="en-US" sz="2400" dirty="0" smtClean="0">
                <a:solidFill>
                  <a:srgbClr val="FF0000"/>
                </a:solidFill>
              </a:rPr>
              <a:t>position-independent code</a:t>
            </a:r>
            <a:r>
              <a:rPr lang="en-US" sz="2400" dirty="0" smtClean="0"/>
              <a:t>, we may need to specify a </a:t>
            </a:r>
            <a:r>
              <a:rPr lang="en-US" sz="2400" dirty="0" smtClean="0">
                <a:solidFill>
                  <a:srgbClr val="FF0000"/>
                </a:solidFill>
              </a:rPr>
              <a:t>base address</a:t>
            </a:r>
            <a:r>
              <a:rPr lang="en-US" sz="2400" dirty="0" smtClean="0"/>
              <a:t> for the address space.</a:t>
            </a:r>
            <a:endParaRPr lang="en-US" sz="2400" dirty="0"/>
          </a:p>
        </p:txBody>
      </p:sp>
      <p:sp>
        <p:nvSpPr>
          <p:cNvPr id="9" name="TextBox 8"/>
          <p:cNvSpPr txBox="1"/>
          <p:nvPr/>
        </p:nvSpPr>
        <p:spPr>
          <a:xfrm>
            <a:off x="5382228" y="5543439"/>
            <a:ext cx="5335929" cy="461665"/>
          </a:xfrm>
          <a:prstGeom prst="rect">
            <a:avLst/>
          </a:prstGeom>
          <a:noFill/>
        </p:spPr>
        <p:txBody>
          <a:bodyPr wrap="square" rtlCol="0">
            <a:spAutoFit/>
          </a:bodyPr>
          <a:lstStyle/>
          <a:p>
            <a:pPr algn="ctr"/>
            <a:r>
              <a:rPr lang="en-US" sz="2400" dirty="0" smtClean="0"/>
              <a:t>Implementation details are in the CTF.</a:t>
            </a:r>
            <a:endParaRPr lang="en-US" sz="2400" dirty="0"/>
          </a:p>
        </p:txBody>
      </p:sp>
    </p:spTree>
    <p:extLst>
      <p:ext uri="{BB962C8B-B14F-4D97-AF65-F5344CB8AC3E}">
        <p14:creationId xmlns="" xmlns:p14="http://schemas.microsoft.com/office/powerpoint/2010/main" val="296963251"/>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err="1" smtClean="0"/>
              <a:t>Angr</a:t>
            </a:r>
            <a:r>
              <a:rPr lang="en-US" dirty="0" smtClean="0"/>
              <a:t>-y CTF levels of Previous Examples</a:t>
            </a:r>
            <a:endParaRPr lang="en-US" dirty="0"/>
          </a:p>
        </p:txBody>
      </p:sp>
      <p:sp>
        <p:nvSpPr>
          <p:cNvPr id="3" name="Content Placeholder 2"/>
          <p:cNvSpPr>
            <a:spLocks noGrp="1"/>
          </p:cNvSpPr>
          <p:nvPr>
            <p:ph sz="quarter" idx="1"/>
          </p:nvPr>
        </p:nvSpPr>
        <p:spPr/>
        <p:txBody>
          <a:bodyPr/>
          <a:lstStyle/>
          <a:p>
            <a:endParaRPr 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08_angr_constraints</a:t>
            </a:r>
            <a:endParaRPr lang="en-US" dirty="0"/>
          </a:p>
        </p:txBody>
      </p:sp>
      <p:sp>
        <p:nvSpPr>
          <p:cNvPr id="3" name="Content Placeholder 2"/>
          <p:cNvSpPr>
            <a:spLocks noGrp="1"/>
          </p:cNvSpPr>
          <p:nvPr>
            <p:ph sz="quarter" idx="1"/>
          </p:nvPr>
        </p:nvSpPr>
        <p:spPr/>
        <p:txBody>
          <a:bodyPr/>
          <a:lstStyle/>
          <a:p>
            <a:r>
              <a:rPr lang="en-US" dirty="0" smtClean="0"/>
              <a:t>After input is sent to </a:t>
            </a:r>
            <a:r>
              <a:rPr lang="en-US" sz="2400" dirty="0" err="1" smtClean="0">
                <a:latin typeface="Courier New" pitchFamily="49" charset="0"/>
                <a:cs typeface="Courier New" pitchFamily="49" charset="0"/>
              </a:rPr>
              <a:t>complex_function</a:t>
            </a:r>
            <a:r>
              <a:rPr lang="en-US" dirty="0" smtClean="0"/>
              <a:t>, it is checked against a static string, one character at a time</a:t>
            </a:r>
          </a:p>
          <a:p>
            <a:pPr lvl="1"/>
            <a:r>
              <a:rPr lang="en-US" sz="2000" dirty="0" err="1" smtClean="0">
                <a:latin typeface="Courier New" pitchFamily="49" charset="0"/>
                <a:cs typeface="Courier New" pitchFamily="49" charset="0"/>
              </a:rPr>
              <a:t>complex_function</a:t>
            </a:r>
            <a:r>
              <a:rPr lang="en-US" sz="2000" dirty="0" smtClean="0"/>
              <a:t> </a:t>
            </a:r>
            <a:r>
              <a:rPr lang="en-US" dirty="0" smtClean="0"/>
              <a:t>makes reverse-engineering hard</a:t>
            </a:r>
          </a:p>
          <a:p>
            <a:pPr lvl="1"/>
            <a:r>
              <a:rPr lang="en-US" dirty="0" smtClean="0"/>
              <a:t>Branching in </a:t>
            </a:r>
            <a:r>
              <a:rPr lang="en-US" sz="2000" dirty="0" err="1" smtClean="0">
                <a:latin typeface="Courier New" pitchFamily="49" charset="0"/>
                <a:cs typeface="Courier New" pitchFamily="49" charset="0"/>
              </a:rPr>
              <a:t>check_equals</a:t>
            </a:r>
            <a:r>
              <a:rPr lang="en-US" sz="2000" dirty="0" smtClean="0">
                <a:latin typeface="Courier New" pitchFamily="49" charset="0"/>
                <a:cs typeface="Courier New" pitchFamily="49" charset="0"/>
              </a:rPr>
              <a:t>_</a:t>
            </a:r>
            <a:r>
              <a:rPr lang="en-US" dirty="0" smtClean="0">
                <a:latin typeface="Courier New" pitchFamily="49" charset="0"/>
                <a:cs typeface="Courier New" pitchFamily="49" charset="0"/>
              </a:rPr>
              <a:t> </a:t>
            </a:r>
            <a:r>
              <a:rPr lang="en-US" dirty="0" smtClean="0"/>
              <a:t>makes symbolic execution hard</a:t>
            </a:r>
          </a:p>
          <a:p>
            <a:endParaRPr lang="en-US" dirty="0"/>
          </a:p>
        </p:txBody>
      </p:sp>
      <p:pic>
        <p:nvPicPr>
          <p:cNvPr id="8194" name="Picture 2"/>
          <p:cNvPicPr>
            <a:picLocks noChangeAspect="1" noChangeArrowheads="1"/>
          </p:cNvPicPr>
          <p:nvPr/>
        </p:nvPicPr>
        <p:blipFill>
          <a:blip r:embed="rId2"/>
          <a:srcRect/>
          <a:stretch>
            <a:fillRect/>
          </a:stretch>
        </p:blipFill>
        <p:spPr bwMode="auto">
          <a:xfrm>
            <a:off x="2132817" y="2923835"/>
            <a:ext cx="7161654" cy="38598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Microsoft's SAGE (2008)</a:t>
            </a:r>
            <a:endParaRPr lang="en-US" dirty="0"/>
          </a:p>
        </p:txBody>
      </p:sp>
      <p:sp>
        <p:nvSpPr>
          <p:cNvPr id="3" name="Content Placeholder 2"/>
          <p:cNvSpPr>
            <a:spLocks noGrp="1"/>
          </p:cNvSpPr>
          <p:nvPr>
            <p:ph sz="quarter" idx="1"/>
          </p:nvPr>
        </p:nvSpPr>
        <p:spPr>
          <a:xfrm>
            <a:off x="1219200" y="1447799"/>
            <a:ext cx="10363200" cy="5032513"/>
          </a:xfrm>
        </p:spPr>
        <p:txBody>
          <a:bodyPr>
            <a:normAutofit/>
          </a:bodyPr>
          <a:lstStyle/>
          <a:p>
            <a:r>
              <a:rPr lang="en-US" dirty="0" smtClean="0"/>
              <a:t>White-box </a:t>
            </a:r>
            <a:r>
              <a:rPr lang="en-US" dirty="0" err="1" smtClean="0"/>
              <a:t>fuzzer</a:t>
            </a:r>
            <a:r>
              <a:rPr lang="en-US" dirty="0" smtClean="0"/>
              <a:t> used internally at Microsoft to test all Office products and all operating systems (Windows 7 and beyond)</a:t>
            </a:r>
          </a:p>
          <a:p>
            <a:r>
              <a:rPr lang="en-US" dirty="0" smtClean="0"/>
              <a:t>Released recently as Project Springfield (</a:t>
            </a:r>
            <a:r>
              <a:rPr lang="en-US" dirty="0" smtClean="0">
                <a:hlinkClick r:id="rId2"/>
              </a:rPr>
              <a:t>https://www.microsoft.com/en-us/security-risk-detection/</a:t>
            </a:r>
            <a:r>
              <a:rPr lang="en-US" dirty="0" smtClean="0"/>
              <a:t>)</a:t>
            </a:r>
          </a:p>
          <a:p>
            <a:endParaRPr lang="en-US" dirty="0" smtClean="0"/>
          </a:p>
          <a:p>
            <a:endParaRPr lang="en-US" dirty="0" smtClean="0"/>
          </a:p>
          <a:p>
            <a:endParaRPr lang="en-US" dirty="0" smtClean="0"/>
          </a:p>
          <a:p>
            <a:endParaRPr lang="en-US" dirty="0" smtClean="0"/>
          </a:p>
          <a:p>
            <a:pPr>
              <a:buNone/>
            </a:pPr>
            <a:endParaRPr lang="en-US" dirty="0" smtClean="0"/>
          </a:p>
        </p:txBody>
      </p:sp>
      <p:grpSp>
        <p:nvGrpSpPr>
          <p:cNvPr id="8" name="Group 7"/>
          <p:cNvGrpSpPr/>
          <p:nvPr/>
        </p:nvGrpSpPr>
        <p:grpSpPr>
          <a:xfrm>
            <a:off x="3048828" y="3550546"/>
            <a:ext cx="6438900" cy="2047875"/>
            <a:chOff x="3048828" y="3317184"/>
            <a:chExt cx="6438900" cy="2047875"/>
          </a:xfrm>
        </p:grpSpPr>
        <p:pic>
          <p:nvPicPr>
            <p:cNvPr id="1026" name="Picture 2"/>
            <p:cNvPicPr>
              <a:picLocks noChangeAspect="1" noChangeArrowheads="1"/>
            </p:cNvPicPr>
            <p:nvPr/>
          </p:nvPicPr>
          <p:blipFill>
            <a:blip r:embed="rId3"/>
            <a:srcRect/>
            <a:stretch>
              <a:fillRect/>
            </a:stretch>
          </p:blipFill>
          <p:spPr bwMode="auto">
            <a:xfrm>
              <a:off x="3048828" y="3317184"/>
              <a:ext cx="6438900" cy="1257300"/>
            </a:xfrm>
            <a:prstGeom prst="rect">
              <a:avLst/>
            </a:prstGeom>
            <a:noFill/>
            <a:ln w="9525">
              <a:noFill/>
              <a:miter lim="800000"/>
              <a:headEnd/>
              <a:tailEnd/>
            </a:ln>
          </p:spPr>
        </p:pic>
        <p:pic>
          <p:nvPicPr>
            <p:cNvPr id="1028" name="Picture 4"/>
            <p:cNvPicPr>
              <a:picLocks noChangeAspect="1" noChangeArrowheads="1"/>
            </p:cNvPicPr>
            <p:nvPr/>
          </p:nvPicPr>
          <p:blipFill>
            <a:blip r:embed="rId4"/>
            <a:srcRect/>
            <a:stretch>
              <a:fillRect/>
            </a:stretch>
          </p:blipFill>
          <p:spPr bwMode="auto">
            <a:xfrm>
              <a:off x="3205785" y="4574484"/>
              <a:ext cx="6162675" cy="79057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08_angr_constraints</a:t>
            </a:r>
            <a:endParaRPr lang="en-US" dirty="0"/>
          </a:p>
        </p:txBody>
      </p:sp>
      <p:sp>
        <p:nvSpPr>
          <p:cNvPr id="3" name="Content Placeholder 2"/>
          <p:cNvSpPr>
            <a:spLocks noGrp="1"/>
          </p:cNvSpPr>
          <p:nvPr>
            <p:ph sz="quarter" idx="1"/>
          </p:nvPr>
        </p:nvSpPr>
        <p:spPr>
          <a:xfrm>
            <a:off x="1219200" y="1232452"/>
            <a:ext cx="10363200" cy="1744391"/>
          </a:xfrm>
        </p:spPr>
        <p:txBody>
          <a:bodyPr>
            <a:normAutofit fontScale="92500" lnSpcReduction="20000"/>
          </a:bodyPr>
          <a:lstStyle/>
          <a:p>
            <a:r>
              <a:rPr lang="en-US" sz="2400" dirty="0" err="1" smtClean="0">
                <a:latin typeface="Courier New" pitchFamily="49" charset="0"/>
                <a:cs typeface="Courier New" pitchFamily="49" charset="0"/>
              </a:rPr>
              <a:t>check_equals</a:t>
            </a:r>
            <a:r>
              <a:rPr lang="en-US" sz="2400" dirty="0" smtClean="0">
                <a:latin typeface="Courier New" pitchFamily="49" charset="0"/>
                <a:cs typeface="Courier New" pitchFamily="49" charset="0"/>
              </a:rPr>
              <a:t>… </a:t>
            </a:r>
            <a:r>
              <a:rPr lang="en-US" dirty="0" smtClean="0"/>
              <a:t>function equivalent to</a:t>
            </a:r>
            <a:br>
              <a:rPr lang="en-US" dirty="0" smtClean="0"/>
            </a:br>
            <a:r>
              <a:rPr lang="en-US" dirty="0" smtClean="0"/>
              <a:t> </a:t>
            </a:r>
            <a:r>
              <a:rPr lang="en-US" sz="2000" dirty="0" smtClean="0">
                <a:latin typeface="Courier New" pitchFamily="49" charset="0"/>
                <a:cs typeface="Courier New" pitchFamily="49" charset="0"/>
              </a:rPr>
              <a:t>if *</a:t>
            </a:r>
            <a:r>
              <a:rPr lang="en-US" sz="2000" dirty="0" err="1" smtClean="0">
                <a:latin typeface="Courier New" pitchFamily="49" charset="0"/>
                <a:cs typeface="Courier New" pitchFamily="49" charset="0"/>
              </a:rPr>
              <a:t>to_check</a:t>
            </a:r>
            <a:r>
              <a:rPr lang="en-US" sz="2000" dirty="0" smtClean="0">
                <a:latin typeface="Courier New" pitchFamily="49" charset="0"/>
                <a:cs typeface="Courier New" pitchFamily="49" charset="0"/>
              </a:rPr>
              <a:t> == “AABBCCDDEEFFGGHH”</a:t>
            </a:r>
            <a:r>
              <a:rPr lang="en-US" dirty="0" smtClean="0"/>
              <a:t>, but causes 2^16 branches</a:t>
            </a:r>
          </a:p>
          <a:p>
            <a:pPr lvl="1"/>
            <a:r>
              <a:rPr lang="en-US" dirty="0" smtClean="0"/>
              <a:t>Need input that generates “AABBCCDDEEFFGGHH” from </a:t>
            </a:r>
            <a:r>
              <a:rPr lang="en-US" sz="2000" dirty="0" err="1" smtClean="0">
                <a:latin typeface="Courier New" pitchFamily="49" charset="0"/>
                <a:cs typeface="Courier New" pitchFamily="49" charset="0"/>
              </a:rPr>
              <a:t>complex_function</a:t>
            </a:r>
            <a:endParaRPr lang="en-US" dirty="0" smtClean="0">
              <a:latin typeface="Courier New" pitchFamily="49" charset="0"/>
              <a:cs typeface="Courier New" pitchFamily="49" charset="0"/>
            </a:endParaRPr>
          </a:p>
          <a:p>
            <a:pPr lvl="1"/>
            <a:r>
              <a:rPr lang="en-US" dirty="0" smtClean="0"/>
              <a:t>Use </a:t>
            </a:r>
            <a:r>
              <a:rPr lang="en-US" dirty="0" err="1" smtClean="0"/>
              <a:t>angr</a:t>
            </a:r>
            <a:r>
              <a:rPr lang="en-US" dirty="0" smtClean="0"/>
              <a:t> to stop before check, then constrain </a:t>
            </a:r>
            <a:r>
              <a:rPr lang="en-US" sz="2000" dirty="0" err="1" smtClean="0">
                <a:latin typeface="Courier New" pitchFamily="49" charset="0"/>
                <a:cs typeface="Courier New" pitchFamily="49" charset="0"/>
              </a:rPr>
              <a:t>to_check</a:t>
            </a:r>
            <a:r>
              <a:rPr lang="en-US" dirty="0" smtClean="0"/>
              <a:t> variable to be equal to “AABBCCDDEEFFGGHH”</a:t>
            </a:r>
          </a:p>
          <a:p>
            <a:pPr lvl="1"/>
            <a:endParaRPr lang="en-US" dirty="0" smtClean="0"/>
          </a:p>
          <a:p>
            <a:endParaRPr lang="en-US" dirty="0"/>
          </a:p>
        </p:txBody>
      </p:sp>
      <p:pic>
        <p:nvPicPr>
          <p:cNvPr id="6" name="Picture 2"/>
          <p:cNvPicPr>
            <a:picLocks noChangeAspect="1" noChangeArrowheads="1"/>
          </p:cNvPicPr>
          <p:nvPr/>
        </p:nvPicPr>
        <p:blipFill>
          <a:blip r:embed="rId2"/>
          <a:srcRect/>
          <a:stretch>
            <a:fillRect/>
          </a:stretch>
        </p:blipFill>
        <p:spPr bwMode="auto">
          <a:xfrm>
            <a:off x="2132817" y="2923835"/>
            <a:ext cx="7161654" cy="38598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08_angr_constraints</a:t>
            </a:r>
            <a:endParaRPr lang="en-US" dirty="0"/>
          </a:p>
        </p:txBody>
      </p:sp>
      <p:sp>
        <p:nvSpPr>
          <p:cNvPr id="3" name="Content Placeholder 2"/>
          <p:cNvSpPr>
            <a:spLocks noGrp="1"/>
          </p:cNvSpPr>
          <p:nvPr>
            <p:ph sz="quarter" idx="1"/>
          </p:nvPr>
        </p:nvSpPr>
        <p:spPr>
          <a:xfrm>
            <a:off x="1219200" y="1232452"/>
            <a:ext cx="10363200" cy="5588426"/>
          </a:xfrm>
        </p:spPr>
        <p:txBody>
          <a:bodyPr/>
          <a:lstStyle/>
          <a:p>
            <a:r>
              <a:rPr lang="en-US" dirty="0" smtClean="0"/>
              <a:t>Password buffer 16 bytes stored at </a:t>
            </a:r>
            <a:r>
              <a:rPr lang="en-US" sz="2400" dirty="0" smtClean="0">
                <a:latin typeface="Courier New" pitchFamily="49" charset="0"/>
                <a:cs typeface="Courier New" pitchFamily="49" charset="0"/>
              </a:rPr>
              <a:t>0x804a050</a:t>
            </a:r>
            <a:endParaRPr lang="en-US" dirty="0" smtClean="0">
              <a:latin typeface="Courier New" pitchFamily="49" charset="0"/>
              <a:cs typeface="Courier New" pitchFamily="49" charset="0"/>
            </a:endParaRPr>
          </a:p>
          <a:p>
            <a:r>
              <a:rPr lang="en-US" dirty="0" smtClean="0"/>
              <a:t>Can skip </a:t>
            </a:r>
            <a:r>
              <a:rPr lang="en-US" sz="2400" dirty="0" err="1" smtClean="0">
                <a:latin typeface="Courier New" pitchFamily="49" charset="0"/>
                <a:cs typeface="Courier New" pitchFamily="49" charset="0"/>
              </a:rPr>
              <a:t>scanf</a:t>
            </a:r>
            <a:r>
              <a:rPr lang="en-US" sz="2400" dirty="0" smtClean="0"/>
              <a:t> </a:t>
            </a:r>
            <a:r>
              <a:rPr lang="en-US" dirty="0" smtClean="0"/>
              <a:t>by making buffer symbolic and starting just after </a:t>
            </a:r>
            <a:r>
              <a:rPr lang="en-US" sz="2400" dirty="0" err="1" smtClean="0">
                <a:latin typeface="Courier New" pitchFamily="49" charset="0"/>
                <a:cs typeface="Courier New" pitchFamily="49" charset="0"/>
              </a:rPr>
              <a:t>scanf</a:t>
            </a:r>
            <a:r>
              <a:rPr lang="en-US" sz="2400" dirty="0" smtClean="0"/>
              <a:t> </a:t>
            </a:r>
            <a:r>
              <a:rPr lang="en-US" dirty="0" smtClean="0"/>
              <a:t>returns</a:t>
            </a:r>
          </a:p>
          <a:p>
            <a:endParaRPr lang="en-US" dirty="0" smtClean="0"/>
          </a:p>
          <a:p>
            <a:endParaRPr lang="en-US" dirty="0" smtClean="0"/>
          </a:p>
          <a:p>
            <a:pPr>
              <a:buNone/>
            </a:pPr>
            <a:r>
              <a:rPr lang="en-US" sz="2000" dirty="0" smtClean="0"/>
              <a:t> </a:t>
            </a:r>
            <a:r>
              <a:rPr lang="en-US" dirty="0" smtClean="0"/>
              <a:t/>
            </a:r>
            <a:br>
              <a:rPr lang="en-US" dirty="0" smtClean="0"/>
            </a:br>
            <a:endParaRPr lang="en-US" dirty="0" smtClean="0"/>
          </a:p>
          <a:p>
            <a:r>
              <a:rPr lang="en-US" dirty="0" smtClean="0"/>
              <a:t>Want to constrain symbolic buffer at </a:t>
            </a:r>
            <a:r>
              <a:rPr lang="en-US" sz="2400" dirty="0" smtClean="0">
                <a:latin typeface="Courier New" pitchFamily="49" charset="0"/>
                <a:cs typeface="Courier New" pitchFamily="49" charset="0"/>
              </a:rPr>
              <a:t>0x804a050</a:t>
            </a:r>
            <a:r>
              <a:rPr lang="en-US" dirty="0" smtClean="0"/>
              <a:t>  to be </a:t>
            </a:r>
            <a:r>
              <a:rPr lang="en-US" sz="2400" dirty="0" smtClean="0">
                <a:latin typeface="Courier New" pitchFamily="49" charset="0"/>
                <a:cs typeface="Courier New" pitchFamily="49" charset="0"/>
              </a:rPr>
              <a:t>"BWYRUBQCMVSBRGFU" </a:t>
            </a:r>
            <a:r>
              <a:rPr lang="en-US" dirty="0" smtClean="0"/>
              <a:t>at </a:t>
            </a:r>
            <a:r>
              <a:rPr lang="en-US" sz="2400" dirty="0" smtClean="0">
                <a:latin typeface="Courier New" pitchFamily="49" charset="0"/>
                <a:cs typeface="Courier New" pitchFamily="49" charset="0"/>
              </a:rPr>
              <a:t>0x8048671</a:t>
            </a:r>
            <a:endParaRPr lang="en-US" dirty="0" smtClean="0">
              <a:latin typeface="Courier New" pitchFamily="49" charset="0"/>
              <a:cs typeface="Courier New" pitchFamily="49" charset="0"/>
            </a:endParaRPr>
          </a:p>
          <a:p>
            <a:pPr lvl="1"/>
            <a:endParaRPr lang="en-US" dirty="0" smtClean="0"/>
          </a:p>
          <a:p>
            <a:endParaRPr lang="en-US" dirty="0"/>
          </a:p>
        </p:txBody>
      </p:sp>
      <p:pic>
        <p:nvPicPr>
          <p:cNvPr id="10242" name="Picture 2"/>
          <p:cNvPicPr>
            <a:picLocks noChangeAspect="1" noChangeArrowheads="1"/>
          </p:cNvPicPr>
          <p:nvPr/>
        </p:nvPicPr>
        <p:blipFill>
          <a:blip r:embed="rId2"/>
          <a:srcRect/>
          <a:stretch>
            <a:fillRect/>
          </a:stretch>
        </p:blipFill>
        <p:spPr bwMode="auto">
          <a:xfrm>
            <a:off x="3702946" y="2141562"/>
            <a:ext cx="6674431" cy="1810411"/>
          </a:xfrm>
          <a:prstGeom prst="rect">
            <a:avLst/>
          </a:prstGeom>
          <a:noFill/>
          <a:ln w="9525">
            <a:noFill/>
            <a:miter lim="800000"/>
            <a:headEnd/>
            <a:tailEnd/>
          </a:ln>
        </p:spPr>
      </p:pic>
      <p:pic>
        <p:nvPicPr>
          <p:cNvPr id="10243" name="Picture 3"/>
          <p:cNvPicPr>
            <a:picLocks noChangeAspect="1" noChangeArrowheads="1"/>
          </p:cNvPicPr>
          <p:nvPr/>
        </p:nvPicPr>
        <p:blipFill>
          <a:blip r:embed="rId3"/>
          <a:srcRect/>
          <a:stretch>
            <a:fillRect/>
          </a:stretch>
        </p:blipFill>
        <p:spPr bwMode="auto">
          <a:xfrm>
            <a:off x="4267200" y="4876449"/>
            <a:ext cx="7315200" cy="1657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08_angr_constraints</a:t>
            </a:r>
            <a:endParaRPr lang="en-US" dirty="0"/>
          </a:p>
        </p:txBody>
      </p:sp>
      <p:pic>
        <p:nvPicPr>
          <p:cNvPr id="9220" name="Picture 4"/>
          <p:cNvPicPr>
            <a:picLocks noChangeAspect="1" noChangeArrowheads="1"/>
          </p:cNvPicPr>
          <p:nvPr/>
        </p:nvPicPr>
        <p:blipFill>
          <a:blip r:embed="rId2"/>
          <a:srcRect/>
          <a:stretch>
            <a:fillRect/>
          </a:stretch>
        </p:blipFill>
        <p:spPr bwMode="auto">
          <a:xfrm>
            <a:off x="391551" y="1061516"/>
            <a:ext cx="6159721" cy="5602862"/>
          </a:xfrm>
          <a:prstGeom prst="rect">
            <a:avLst/>
          </a:prstGeom>
          <a:noFill/>
          <a:ln w="9525">
            <a:noFill/>
            <a:miter lim="800000"/>
            <a:headEnd/>
            <a:tailEnd/>
          </a:ln>
        </p:spPr>
      </p:pic>
      <p:grpSp>
        <p:nvGrpSpPr>
          <p:cNvPr id="7" name="Group 6"/>
          <p:cNvGrpSpPr/>
          <p:nvPr/>
        </p:nvGrpSpPr>
        <p:grpSpPr>
          <a:xfrm>
            <a:off x="6717380" y="1076445"/>
            <a:ext cx="4517327" cy="523220"/>
            <a:chOff x="8032830" y="3244959"/>
            <a:chExt cx="4517327" cy="523220"/>
          </a:xfrm>
        </p:grpSpPr>
        <p:sp>
          <p:nvSpPr>
            <p:cNvPr id="8" name="TextBox 7"/>
            <p:cNvSpPr txBox="1"/>
            <p:nvPr/>
          </p:nvSpPr>
          <p:spPr>
            <a:xfrm>
              <a:off x="8391646" y="3244959"/>
              <a:ext cx="4158511" cy="523220"/>
            </a:xfrm>
            <a:prstGeom prst="rect">
              <a:avLst/>
            </a:prstGeom>
            <a:noFill/>
          </p:spPr>
          <p:txBody>
            <a:bodyPr wrap="none" rtlCol="0">
              <a:spAutoFit/>
            </a:bodyPr>
            <a:lstStyle/>
            <a:p>
              <a:r>
                <a:rPr lang="en-US" sz="1400" dirty="0" smtClean="0">
                  <a:latin typeface="Courier New" pitchFamily="49" charset="0"/>
                  <a:cs typeface="Courier New" pitchFamily="49" charset="0"/>
                </a:rPr>
                <a:t>Start at address when symbolic value</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is needed after </a:t>
              </a:r>
              <a:r>
                <a:rPr lang="en-US" sz="1400" dirty="0" err="1" smtClean="0">
                  <a:latin typeface="Courier New" pitchFamily="49" charset="0"/>
                  <a:cs typeface="Courier New" pitchFamily="49" charset="0"/>
                </a:rPr>
                <a:t>scanf</a:t>
              </a:r>
              <a:endParaRPr lang="en-US" sz="1400" dirty="0">
                <a:latin typeface="Courier New" pitchFamily="49" charset="0"/>
                <a:cs typeface="Courier New" pitchFamily="49" charset="0"/>
              </a:endParaRPr>
            </a:p>
          </p:txBody>
        </p:sp>
        <p:cxnSp>
          <p:nvCxnSpPr>
            <p:cNvPr id="9" name="Straight Arrow Connector 8"/>
            <p:cNvCxnSpPr/>
            <p:nvPr/>
          </p:nvCxnSpPr>
          <p:spPr>
            <a:xfrm flipH="1">
              <a:off x="8032830" y="362762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731878" y="1573916"/>
            <a:ext cx="4302524" cy="523220"/>
            <a:chOff x="8032830" y="3244959"/>
            <a:chExt cx="4302524" cy="523220"/>
          </a:xfrm>
        </p:grpSpPr>
        <p:sp>
          <p:nvSpPr>
            <p:cNvPr id="11" name="TextBox 10"/>
            <p:cNvSpPr txBox="1"/>
            <p:nvPr/>
          </p:nvSpPr>
          <p:spPr>
            <a:xfrm>
              <a:off x="8391646" y="3244959"/>
              <a:ext cx="3943708" cy="523220"/>
            </a:xfrm>
            <a:prstGeom prst="rect">
              <a:avLst/>
            </a:prstGeom>
            <a:noFill/>
          </p:spPr>
          <p:txBody>
            <a:bodyPr wrap="none" rtlCol="0">
              <a:spAutoFit/>
            </a:bodyPr>
            <a:lstStyle/>
            <a:p>
              <a:r>
                <a:rPr lang="en-US" sz="1400" dirty="0" smtClean="0">
                  <a:latin typeface="Courier New" pitchFamily="49" charset="0"/>
                  <a:cs typeface="Courier New" pitchFamily="49" charset="0"/>
                </a:rPr>
                <a:t>Tell </a:t>
              </a:r>
              <a:r>
                <a:rPr lang="en-US" sz="1400" dirty="0" err="1" smtClean="0">
                  <a:latin typeface="Courier New" pitchFamily="49" charset="0"/>
                  <a:cs typeface="Courier New" pitchFamily="49" charset="0"/>
                </a:rPr>
                <a:t>claripy</a:t>
              </a:r>
              <a:r>
                <a:rPr lang="en-US" sz="1400" dirty="0" smtClean="0">
                  <a:latin typeface="Courier New" pitchFamily="49" charset="0"/>
                  <a:cs typeface="Courier New" pitchFamily="49" charset="0"/>
                </a:rPr>
                <a:t> how large the symbolic</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value is in bits</a:t>
              </a:r>
              <a:endParaRPr lang="en-US" sz="1400" dirty="0">
                <a:latin typeface="Courier New" pitchFamily="49" charset="0"/>
                <a:cs typeface="Courier New" pitchFamily="49" charset="0"/>
              </a:endParaRPr>
            </a:p>
          </p:txBody>
        </p:sp>
        <p:cxnSp>
          <p:nvCxnSpPr>
            <p:cNvPr id="12" name="Straight Arrow Connector 11"/>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717380" y="3004282"/>
            <a:ext cx="4409925" cy="738664"/>
            <a:chOff x="8032830" y="3244959"/>
            <a:chExt cx="4409925" cy="738664"/>
          </a:xfrm>
        </p:grpSpPr>
        <p:sp>
          <p:nvSpPr>
            <p:cNvPr id="14" name="TextBox 13"/>
            <p:cNvSpPr txBox="1"/>
            <p:nvPr/>
          </p:nvSpPr>
          <p:spPr>
            <a:xfrm>
              <a:off x="8391646" y="3244959"/>
              <a:ext cx="4051109" cy="738664"/>
            </a:xfrm>
            <a:prstGeom prst="rect">
              <a:avLst/>
            </a:prstGeom>
            <a:noFill/>
          </p:spPr>
          <p:txBody>
            <a:bodyPr wrap="none" rtlCol="0">
              <a:spAutoFit/>
            </a:bodyPr>
            <a:lstStyle/>
            <a:p>
              <a:r>
                <a:rPr lang="en-US" sz="1400" dirty="0" smtClean="0">
                  <a:latin typeface="Courier New" pitchFamily="49" charset="0"/>
                  <a:cs typeface="Courier New" pitchFamily="49" charset="0"/>
                </a:rPr>
                <a:t>Stop exploration just before “check”</a:t>
              </a:r>
            </a:p>
            <a:p>
              <a:r>
                <a:rPr lang="en-US" sz="1400" dirty="0" smtClean="0">
                  <a:latin typeface="Courier New" pitchFamily="49" charset="0"/>
                  <a:cs typeface="Courier New" pitchFamily="49" charset="0"/>
                </a:rPr>
                <a:t>function that blows up symbolic</a:t>
              </a:r>
            </a:p>
            <a:p>
              <a:r>
                <a:rPr lang="en-US" sz="1400" dirty="0" smtClean="0">
                  <a:latin typeface="Courier New" pitchFamily="49" charset="0"/>
                  <a:cs typeface="Courier New" pitchFamily="49" charset="0"/>
                </a:rPr>
                <a:t>execution</a:t>
              </a:r>
              <a:endParaRPr lang="en-US" sz="1400" dirty="0">
                <a:latin typeface="Courier New" pitchFamily="49" charset="0"/>
                <a:cs typeface="Courier New" pitchFamily="49" charset="0"/>
              </a:endParaRPr>
            </a:p>
          </p:txBody>
        </p:sp>
        <p:cxnSp>
          <p:nvCxnSpPr>
            <p:cNvPr id="15" name="Straight Arrow Connector 14"/>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733803" y="5372940"/>
            <a:ext cx="4732129" cy="523220"/>
            <a:chOff x="8032830" y="3244959"/>
            <a:chExt cx="4732129" cy="523220"/>
          </a:xfrm>
        </p:grpSpPr>
        <p:sp>
          <p:nvSpPr>
            <p:cNvPr id="17" name="TextBox 16"/>
            <p:cNvSpPr txBox="1"/>
            <p:nvPr/>
          </p:nvSpPr>
          <p:spPr>
            <a:xfrm>
              <a:off x="8391646" y="3244959"/>
              <a:ext cx="4373313" cy="523220"/>
            </a:xfrm>
            <a:prstGeom prst="rect">
              <a:avLst/>
            </a:prstGeom>
            <a:noFill/>
          </p:spPr>
          <p:txBody>
            <a:bodyPr wrap="none" rtlCol="0">
              <a:spAutoFit/>
            </a:bodyPr>
            <a:lstStyle/>
            <a:p>
              <a:r>
                <a:rPr lang="en-US" sz="1400" dirty="0" smtClean="0">
                  <a:latin typeface="Courier New" pitchFamily="49" charset="0"/>
                  <a:cs typeface="Courier New" pitchFamily="49" charset="0"/>
                </a:rPr>
                <a:t>Set the </a:t>
              </a:r>
              <a:r>
                <a:rPr lang="en-US" sz="1400" dirty="0" err="1" smtClean="0">
                  <a:latin typeface="Courier New" pitchFamily="49" charset="0"/>
                  <a:cs typeface="Courier New" pitchFamily="49" charset="0"/>
                </a:rPr>
                <a:t>contraint</a:t>
              </a:r>
              <a:r>
                <a:rPr lang="en-US" sz="1400" dirty="0" smtClean="0">
                  <a:latin typeface="Courier New" pitchFamily="49" charset="0"/>
                  <a:cs typeface="Courier New" pitchFamily="49" charset="0"/>
                </a:rPr>
                <a:t> value and apply it to</a:t>
              </a:r>
            </a:p>
            <a:p>
              <a:r>
                <a:rPr lang="en-US" sz="1400" dirty="0" err="1" smtClean="0">
                  <a:latin typeface="Courier New" pitchFamily="49" charset="0"/>
                  <a:cs typeface="Courier New" pitchFamily="49" charset="0"/>
                </a:rPr>
                <a:t>solution_state</a:t>
              </a:r>
              <a:endParaRPr lang="en-US" sz="1400" dirty="0">
                <a:latin typeface="Courier New" pitchFamily="49" charset="0"/>
                <a:cs typeface="Courier New" pitchFamily="49" charset="0"/>
              </a:endParaRPr>
            </a:p>
          </p:txBody>
        </p:sp>
        <p:cxnSp>
          <p:nvCxnSpPr>
            <p:cNvPr id="18" name="Straight Arrow Connector 17"/>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733803" y="2029865"/>
            <a:ext cx="4302524" cy="523220"/>
            <a:chOff x="8032830" y="3244959"/>
            <a:chExt cx="4302524" cy="523220"/>
          </a:xfrm>
        </p:grpSpPr>
        <p:sp>
          <p:nvSpPr>
            <p:cNvPr id="20" name="TextBox 19"/>
            <p:cNvSpPr txBox="1"/>
            <p:nvPr/>
          </p:nvSpPr>
          <p:spPr>
            <a:xfrm>
              <a:off x="8391646" y="3244959"/>
              <a:ext cx="3943708" cy="523220"/>
            </a:xfrm>
            <a:prstGeom prst="rect">
              <a:avLst/>
            </a:prstGeom>
            <a:noFill/>
          </p:spPr>
          <p:txBody>
            <a:bodyPr wrap="none" rtlCol="0">
              <a:spAutoFit/>
            </a:bodyPr>
            <a:lstStyle/>
            <a:p>
              <a:r>
                <a:rPr lang="en-US" sz="1400" dirty="0" smtClean="0">
                  <a:latin typeface="Courier New" pitchFamily="49" charset="0"/>
                  <a:cs typeface="Courier New" pitchFamily="49" charset="0"/>
                </a:rPr>
                <a:t>Get address of password and make it</a:t>
              </a:r>
            </a:p>
            <a:p>
              <a:r>
                <a:rPr lang="en-US" sz="1400" dirty="0" smtClean="0">
                  <a:latin typeface="Courier New" pitchFamily="49" charset="0"/>
                  <a:cs typeface="Courier New" pitchFamily="49" charset="0"/>
                </a:rPr>
                <a:t>symbolic</a:t>
              </a:r>
              <a:endParaRPr lang="en-US" sz="1400" dirty="0">
                <a:latin typeface="Courier New" pitchFamily="49" charset="0"/>
                <a:cs typeface="Courier New" pitchFamily="49" charset="0"/>
              </a:endParaRPr>
            </a:p>
          </p:txBody>
        </p:sp>
        <p:cxnSp>
          <p:nvCxnSpPr>
            <p:cNvPr id="21" name="Straight Arrow Connector 20"/>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6733803" y="4005596"/>
            <a:ext cx="4732129" cy="523220"/>
            <a:chOff x="8032830" y="3244959"/>
            <a:chExt cx="4732129" cy="523220"/>
          </a:xfrm>
        </p:grpSpPr>
        <p:sp>
          <p:nvSpPr>
            <p:cNvPr id="23" name="TextBox 22"/>
            <p:cNvSpPr txBox="1"/>
            <p:nvPr/>
          </p:nvSpPr>
          <p:spPr>
            <a:xfrm>
              <a:off x="8391646" y="3244959"/>
              <a:ext cx="4373313" cy="523220"/>
            </a:xfrm>
            <a:prstGeom prst="rect">
              <a:avLst/>
            </a:prstGeom>
            <a:noFill/>
          </p:spPr>
          <p:txBody>
            <a:bodyPr wrap="none" rtlCol="0">
              <a:spAutoFit/>
            </a:bodyPr>
            <a:lstStyle/>
            <a:p>
              <a:r>
                <a:rPr lang="en-US" sz="1400" dirty="0" smtClean="0">
                  <a:latin typeface="Courier New" pitchFamily="49" charset="0"/>
                  <a:cs typeface="Courier New" pitchFamily="49" charset="0"/>
                </a:rPr>
                <a:t>Find address of value to constrain and</a:t>
              </a:r>
            </a:p>
            <a:p>
              <a:r>
                <a:rPr lang="en-US" sz="1400" dirty="0" smtClean="0">
                  <a:latin typeface="Courier New" pitchFamily="49" charset="0"/>
                  <a:cs typeface="Courier New" pitchFamily="49" charset="0"/>
                </a:rPr>
                <a:t>its size in bytes (e.g. password above)</a:t>
              </a:r>
              <a:endParaRPr lang="en-US" sz="1400" dirty="0">
                <a:latin typeface="Courier New" pitchFamily="49" charset="0"/>
                <a:cs typeface="Courier New" pitchFamily="49" charset="0"/>
              </a:endParaRPr>
            </a:p>
          </p:txBody>
        </p:sp>
        <p:cxnSp>
          <p:nvCxnSpPr>
            <p:cNvPr id="24" name="Straight Arrow Connector 23"/>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733803" y="4501092"/>
            <a:ext cx="4195123" cy="307777"/>
            <a:chOff x="8032830" y="3244959"/>
            <a:chExt cx="4195123" cy="307777"/>
          </a:xfrm>
        </p:grpSpPr>
        <p:sp>
          <p:nvSpPr>
            <p:cNvPr id="26" name="TextBox 25"/>
            <p:cNvSpPr txBox="1"/>
            <p:nvPr/>
          </p:nvSpPr>
          <p:spPr>
            <a:xfrm>
              <a:off x="8391646" y="3244959"/>
              <a:ext cx="3836307" cy="307777"/>
            </a:xfrm>
            <a:prstGeom prst="rect">
              <a:avLst/>
            </a:prstGeom>
            <a:noFill/>
          </p:spPr>
          <p:txBody>
            <a:bodyPr wrap="none" rtlCol="0">
              <a:spAutoFit/>
            </a:bodyPr>
            <a:lstStyle/>
            <a:p>
              <a:r>
                <a:rPr lang="en-US" sz="1400" dirty="0" smtClean="0">
                  <a:latin typeface="Courier New" pitchFamily="49" charset="0"/>
                  <a:cs typeface="Courier New" pitchFamily="49" charset="0"/>
                </a:rPr>
                <a:t>Read symbolic value into </a:t>
              </a:r>
              <a:r>
                <a:rPr lang="en-US" sz="1400" dirty="0" err="1" smtClean="0">
                  <a:latin typeface="Courier New" pitchFamily="49" charset="0"/>
                  <a:cs typeface="Courier New" pitchFamily="49" charset="0"/>
                </a:rPr>
                <a:t>bitvector</a:t>
              </a:r>
              <a:endParaRPr lang="en-US" sz="1400" dirty="0" smtClean="0">
                <a:latin typeface="Courier New" pitchFamily="49" charset="0"/>
                <a:cs typeface="Courier New" pitchFamily="49" charset="0"/>
              </a:endParaRPr>
            </a:p>
          </p:txBody>
        </p:sp>
        <p:cxnSp>
          <p:nvCxnSpPr>
            <p:cNvPr id="27" name="Straight Arrow Connector 26"/>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733803" y="6233922"/>
            <a:ext cx="4409925" cy="307777"/>
            <a:chOff x="8032830" y="3244959"/>
            <a:chExt cx="4409925" cy="307777"/>
          </a:xfrm>
        </p:grpSpPr>
        <p:sp>
          <p:nvSpPr>
            <p:cNvPr id="29" name="TextBox 28"/>
            <p:cNvSpPr txBox="1"/>
            <p:nvPr/>
          </p:nvSpPr>
          <p:spPr>
            <a:xfrm>
              <a:off x="8391646" y="3244959"/>
              <a:ext cx="4051109" cy="307777"/>
            </a:xfrm>
            <a:prstGeom prst="rect">
              <a:avLst/>
            </a:prstGeom>
            <a:noFill/>
          </p:spPr>
          <p:txBody>
            <a:bodyPr wrap="none" rtlCol="0">
              <a:spAutoFit/>
            </a:bodyPr>
            <a:lstStyle/>
            <a:p>
              <a:r>
                <a:rPr lang="en-US" sz="1400" dirty="0" smtClean="0">
                  <a:latin typeface="Courier New" pitchFamily="49" charset="0"/>
                  <a:cs typeface="Courier New" pitchFamily="49" charset="0"/>
                </a:rPr>
                <a:t>Concretize symbol to obtain solution</a:t>
              </a:r>
              <a:endParaRPr lang="en-US" sz="1400" dirty="0">
                <a:latin typeface="Courier New" pitchFamily="49" charset="0"/>
                <a:cs typeface="Courier New" pitchFamily="49" charset="0"/>
              </a:endParaRPr>
            </a:p>
          </p:txBody>
        </p:sp>
        <p:cxnSp>
          <p:nvCxnSpPr>
            <p:cNvPr id="30" name="Straight Arrow Connector 29"/>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4076080" y="1088020"/>
            <a:ext cx="5066057" cy="362444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10_angr_simprocedures</a:t>
            </a:r>
            <a:endParaRPr lang="en-US" dirty="0"/>
          </a:p>
        </p:txBody>
      </p:sp>
      <p:sp>
        <p:nvSpPr>
          <p:cNvPr id="3" name="Content Placeholder 2"/>
          <p:cNvSpPr>
            <a:spLocks noGrp="1"/>
          </p:cNvSpPr>
          <p:nvPr>
            <p:ph sz="quarter" idx="1"/>
          </p:nvPr>
        </p:nvSpPr>
        <p:spPr>
          <a:xfrm>
            <a:off x="838200" y="1088020"/>
            <a:ext cx="10836966" cy="5511563"/>
          </a:xfrm>
        </p:spPr>
        <p:txBody>
          <a:bodyPr>
            <a:normAutofit lnSpcReduction="10000"/>
          </a:bodyPr>
          <a:lstStyle/>
          <a:p>
            <a:r>
              <a:rPr lang="en-US" dirty="0" smtClean="0"/>
              <a:t>Trolling constraints</a:t>
            </a: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r>
              <a:rPr lang="en-US" sz="2400" dirty="0" err="1" smtClean="0">
                <a:latin typeface="Courier New" pitchFamily="49" charset="0"/>
                <a:cs typeface="Courier New" pitchFamily="49" charset="0"/>
              </a:rPr>
              <a:t>check_equals</a:t>
            </a:r>
            <a:r>
              <a:rPr lang="en-US" sz="2400" dirty="0" smtClean="0">
                <a:latin typeface="Courier New" pitchFamily="49" charset="0"/>
                <a:cs typeface="Courier New" pitchFamily="49" charset="0"/>
              </a:rPr>
              <a:t>… </a:t>
            </a:r>
            <a:r>
              <a:rPr lang="en-US" dirty="0" smtClean="0"/>
              <a:t>function now called 256 times</a:t>
            </a:r>
          </a:p>
          <a:p>
            <a:pPr lvl="1"/>
            <a:r>
              <a:rPr lang="en-US" dirty="0" smtClean="0"/>
              <a:t>Manually adding constraints will be painful</a:t>
            </a:r>
          </a:p>
          <a:p>
            <a:r>
              <a:rPr lang="en-US" dirty="0" smtClean="0"/>
              <a:t>Instead, hook function using a </a:t>
            </a:r>
            <a:r>
              <a:rPr lang="en-US" dirty="0" err="1" smtClean="0"/>
              <a:t>SimProcedure</a:t>
            </a:r>
            <a:endParaRPr lang="en-US" dirty="0" smtClean="0"/>
          </a:p>
        </p:txBody>
      </p:sp>
      <p:sp>
        <p:nvSpPr>
          <p:cNvPr id="4" name="TextBox 3"/>
          <p:cNvSpPr txBox="1"/>
          <p:nvPr/>
        </p:nvSpPr>
        <p:spPr>
          <a:xfrm>
            <a:off x="1249017" y="2027583"/>
            <a:ext cx="9528571" cy="1815882"/>
          </a:xfrm>
          <a:prstGeom prst="rect">
            <a:avLst/>
          </a:prstGeom>
          <a:solidFill>
            <a:schemeClr val="bg1"/>
          </a:solidFill>
          <a:ln>
            <a:solidFill>
              <a:srgbClr val="C00000"/>
            </a:solidFill>
          </a:ln>
        </p:spPr>
        <p:txBody>
          <a:bodyPr wrap="none" rtlCol="0">
            <a:spAutoFit/>
          </a:bodyPr>
          <a:lstStyle/>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objdump</a:t>
            </a:r>
            <a:r>
              <a:rPr lang="en-US" sz="1400" dirty="0" smtClean="0">
                <a:latin typeface="Courier New" pitchFamily="49" charset="0"/>
                <a:cs typeface="Courier New" pitchFamily="49" charset="0"/>
              </a:rPr>
              <a:t> -d 10_angr_simprocedures | </a:t>
            </a:r>
            <a:r>
              <a:rPr lang="en-US" sz="1400" dirty="0" err="1" smtClean="0">
                <a:latin typeface="Courier New" pitchFamily="49" charset="0"/>
                <a:cs typeface="Courier New" pitchFamily="49" charset="0"/>
              </a:rPr>
              <a:t>egrep</a:t>
            </a:r>
            <a:r>
              <a:rPr lang="en-US" sz="1400" dirty="0" smtClean="0">
                <a:latin typeface="Courier New" pitchFamily="49" charset="0"/>
                <a:cs typeface="Courier New" pitchFamily="49" charset="0"/>
              </a:rPr>
              <a:t> check_ | </a:t>
            </a:r>
            <a:r>
              <a:rPr lang="en-US" sz="1400" dirty="0" err="1" smtClean="0">
                <a:latin typeface="Courier New" pitchFamily="49" charset="0"/>
                <a:cs typeface="Courier New" pitchFamily="49" charset="0"/>
              </a:rPr>
              <a:t>egrep</a:t>
            </a:r>
            <a:r>
              <a:rPr lang="en-US" sz="1400" dirty="0" smtClean="0">
                <a:latin typeface="Courier New" pitchFamily="49" charset="0"/>
                <a:cs typeface="Courier New" pitchFamily="49" charset="0"/>
              </a:rPr>
              <a:t> call | head -5</a:t>
            </a:r>
          </a:p>
          <a:p>
            <a:r>
              <a:rPr lang="en-US" sz="1400" dirty="0" smtClean="0">
                <a:latin typeface="Courier New" pitchFamily="49" charset="0"/>
                <a:cs typeface="Courier New" pitchFamily="49" charset="0"/>
              </a:rPr>
              <a:t> 8048771:	call   80485f5 &lt;</a:t>
            </a:r>
            <a:r>
              <a:rPr lang="en-US" sz="1400" dirty="0" err="1" smtClean="0">
                <a:latin typeface="Courier New" pitchFamily="49" charset="0"/>
                <a:cs typeface="Courier New" pitchFamily="49" charset="0"/>
              </a:rPr>
              <a:t>check_equals_WQNDNKKWAWOLXBAC</a:t>
            </a:r>
            <a:r>
              <a:rPr lang="en-US" sz="1400" dirty="0" smtClean="0">
                <a:latin typeface="Courier New" pitchFamily="49" charset="0"/>
                <a:cs typeface="Courier New" pitchFamily="49" charset="0"/>
              </a:rPr>
              <a:t>&gt;</a:t>
            </a:r>
          </a:p>
          <a:p>
            <a:r>
              <a:rPr lang="en-US" sz="1400" dirty="0" smtClean="0">
                <a:latin typeface="Courier New" pitchFamily="49" charset="0"/>
                <a:cs typeface="Courier New" pitchFamily="49" charset="0"/>
              </a:rPr>
              <a:t> 804878a:	call   80485f5 &lt;</a:t>
            </a:r>
            <a:r>
              <a:rPr lang="en-US" sz="1400" dirty="0" err="1" smtClean="0">
                <a:latin typeface="Courier New" pitchFamily="49" charset="0"/>
                <a:cs typeface="Courier New" pitchFamily="49" charset="0"/>
              </a:rPr>
              <a:t>check_equals_WQNDNKKWAWOLXBAC</a:t>
            </a:r>
            <a:r>
              <a:rPr lang="en-US" sz="1400" dirty="0" smtClean="0">
                <a:latin typeface="Courier New" pitchFamily="49" charset="0"/>
                <a:cs typeface="Courier New" pitchFamily="49" charset="0"/>
              </a:rPr>
              <a:t>&gt;</a:t>
            </a:r>
          </a:p>
          <a:p>
            <a:r>
              <a:rPr lang="en-US" sz="1400" dirty="0" smtClean="0">
                <a:latin typeface="Courier New" pitchFamily="49" charset="0"/>
                <a:cs typeface="Courier New" pitchFamily="49" charset="0"/>
              </a:rPr>
              <a:t> 80487ac:	call   80485f5 &lt;</a:t>
            </a:r>
            <a:r>
              <a:rPr lang="en-US" sz="1400" dirty="0" err="1" smtClean="0">
                <a:latin typeface="Courier New" pitchFamily="49" charset="0"/>
                <a:cs typeface="Courier New" pitchFamily="49" charset="0"/>
              </a:rPr>
              <a:t>check_equals_WQNDNKKWAWOLXBAC</a:t>
            </a:r>
            <a:r>
              <a:rPr lang="en-US" sz="1400" dirty="0" smtClean="0">
                <a:latin typeface="Courier New" pitchFamily="49" charset="0"/>
                <a:cs typeface="Courier New" pitchFamily="49" charset="0"/>
              </a:rPr>
              <a:t>&gt;</a:t>
            </a:r>
          </a:p>
          <a:p>
            <a:r>
              <a:rPr lang="en-US" sz="1400" dirty="0" smtClean="0">
                <a:latin typeface="Courier New" pitchFamily="49" charset="0"/>
                <a:cs typeface="Courier New" pitchFamily="49" charset="0"/>
              </a:rPr>
              <a:t> 80487c5:	call   80485f5 &lt;</a:t>
            </a:r>
            <a:r>
              <a:rPr lang="en-US" sz="1400" dirty="0" err="1" smtClean="0">
                <a:latin typeface="Courier New" pitchFamily="49" charset="0"/>
                <a:cs typeface="Courier New" pitchFamily="49" charset="0"/>
              </a:rPr>
              <a:t>check_equals_WQNDNKKWAWOLXBAC</a:t>
            </a:r>
            <a:r>
              <a:rPr lang="en-US" sz="1400" dirty="0" smtClean="0">
                <a:latin typeface="Courier New" pitchFamily="49" charset="0"/>
                <a:cs typeface="Courier New" pitchFamily="49" charset="0"/>
              </a:rPr>
              <a:t>&gt;</a:t>
            </a:r>
          </a:p>
          <a:p>
            <a:r>
              <a:rPr lang="en-US" sz="1400" dirty="0" smtClean="0">
                <a:latin typeface="Courier New" pitchFamily="49" charset="0"/>
                <a:cs typeface="Courier New" pitchFamily="49" charset="0"/>
              </a:rPr>
              <a:t> 80487f0:	call   80485f5 &lt;</a:t>
            </a:r>
            <a:r>
              <a:rPr lang="en-US" sz="1400" dirty="0" err="1" smtClean="0">
                <a:latin typeface="Courier New" pitchFamily="49" charset="0"/>
                <a:cs typeface="Courier New" pitchFamily="49" charset="0"/>
              </a:rPr>
              <a:t>check_equals_WQNDNKKWAWOLXBAC</a:t>
            </a:r>
            <a:r>
              <a:rPr lang="en-US" sz="1400" dirty="0" smtClean="0">
                <a:latin typeface="Courier New" pitchFamily="49" charset="0"/>
                <a:cs typeface="Courier New" pitchFamily="49" charset="0"/>
              </a:rPr>
              <a:t>&gt; </a:t>
            </a: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objdump</a:t>
            </a:r>
            <a:r>
              <a:rPr lang="en-US" sz="1400" dirty="0" smtClean="0">
                <a:latin typeface="Courier New" pitchFamily="49" charset="0"/>
                <a:cs typeface="Courier New" pitchFamily="49" charset="0"/>
              </a:rPr>
              <a:t> -d 10_angr_simprocedures | </a:t>
            </a:r>
            <a:r>
              <a:rPr lang="en-US" sz="1400" dirty="0" err="1" smtClean="0">
                <a:latin typeface="Courier New" pitchFamily="49" charset="0"/>
                <a:cs typeface="Courier New" pitchFamily="49" charset="0"/>
              </a:rPr>
              <a:t>egrep</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check_equals_WQNDNKKWAW</a:t>
            </a:r>
            <a:r>
              <a:rPr lang="en-US" sz="1400" dirty="0" smtClean="0">
                <a:latin typeface="Courier New" pitchFamily="49" charset="0"/>
                <a:cs typeface="Courier New" pitchFamily="49" charset="0"/>
              </a:rPr>
              <a:t> | </a:t>
            </a:r>
            <a:r>
              <a:rPr lang="en-US" sz="1400" dirty="0" err="1" smtClean="0">
                <a:latin typeface="Courier New" pitchFamily="49" charset="0"/>
                <a:cs typeface="Courier New" pitchFamily="49" charset="0"/>
              </a:rPr>
              <a:t>egrep</a:t>
            </a:r>
            <a:r>
              <a:rPr lang="en-US" sz="1400" dirty="0" smtClean="0">
                <a:latin typeface="Courier New" pitchFamily="49" charset="0"/>
                <a:cs typeface="Courier New" pitchFamily="49" charset="0"/>
              </a:rPr>
              <a:t> call | </a:t>
            </a:r>
            <a:r>
              <a:rPr lang="en-US" sz="1400" dirty="0" err="1" smtClean="0">
                <a:latin typeface="Courier New" pitchFamily="49" charset="0"/>
                <a:cs typeface="Courier New" pitchFamily="49" charset="0"/>
              </a:rPr>
              <a:t>wc</a:t>
            </a:r>
            <a:r>
              <a:rPr lang="en-US" sz="1400" dirty="0" smtClean="0">
                <a:latin typeface="Courier New" pitchFamily="49" charset="0"/>
                <a:cs typeface="Courier New" pitchFamily="49" charset="0"/>
              </a:rPr>
              <a:t> -l</a:t>
            </a:r>
          </a:p>
          <a:p>
            <a:r>
              <a:rPr lang="en-US" sz="1400" dirty="0" smtClean="0">
                <a:latin typeface="Courier New" pitchFamily="49" charset="0"/>
                <a:cs typeface="Courier New" pitchFamily="49" charset="0"/>
              </a:rPr>
              <a:t>256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10_angr_simprocedures</a:t>
            </a:r>
            <a:endParaRPr lang="en-US" dirty="0"/>
          </a:p>
        </p:txBody>
      </p:sp>
      <p:sp>
        <p:nvSpPr>
          <p:cNvPr id="3" name="Content Placeholder 2"/>
          <p:cNvSpPr>
            <a:spLocks noGrp="1"/>
          </p:cNvSpPr>
          <p:nvPr>
            <p:ph sz="quarter" idx="1"/>
          </p:nvPr>
        </p:nvSpPr>
        <p:spPr/>
        <p:txBody>
          <a:bodyPr/>
          <a:lstStyle/>
          <a:p>
            <a:r>
              <a:rPr lang="en-US" dirty="0" smtClean="0"/>
              <a:t>How? Via subclass of </a:t>
            </a:r>
            <a:r>
              <a:rPr lang="en-US" dirty="0" err="1" smtClean="0"/>
              <a:t>angr.SimProcedure</a:t>
            </a:r>
            <a:endParaRPr lang="en-US" dirty="0" smtClean="0"/>
          </a:p>
          <a:p>
            <a:endParaRPr lang="en-US" dirty="0" smtClean="0"/>
          </a:p>
          <a:p>
            <a:endParaRPr lang="en-US" dirty="0" smtClean="0"/>
          </a:p>
          <a:p>
            <a:endParaRPr lang="en-US" dirty="0" smtClean="0"/>
          </a:p>
          <a:p>
            <a:pPr lvl="1"/>
            <a:r>
              <a:rPr lang="en-US" dirty="0" smtClean="0"/>
              <a:t>But, needs to handle symbolic values, not concrete ones</a:t>
            </a:r>
          </a:p>
        </p:txBody>
      </p:sp>
      <p:pic>
        <p:nvPicPr>
          <p:cNvPr id="12290" name="Picture 2"/>
          <p:cNvPicPr>
            <a:picLocks noChangeAspect="1" noChangeArrowheads="1"/>
          </p:cNvPicPr>
          <p:nvPr/>
        </p:nvPicPr>
        <p:blipFill>
          <a:blip r:embed="rId2"/>
          <a:srcRect/>
          <a:stretch>
            <a:fillRect/>
          </a:stretch>
        </p:blipFill>
        <p:spPr bwMode="auto">
          <a:xfrm>
            <a:off x="838200" y="1679389"/>
            <a:ext cx="4076700" cy="904875"/>
          </a:xfrm>
          <a:prstGeom prst="rect">
            <a:avLst/>
          </a:prstGeom>
          <a:noFill/>
          <a:ln w="9525">
            <a:noFill/>
            <a:miter lim="800000"/>
            <a:headEnd/>
            <a:tailEnd/>
          </a:ln>
        </p:spPr>
      </p:pic>
      <p:pic>
        <p:nvPicPr>
          <p:cNvPr id="12291" name="Picture 3"/>
          <p:cNvPicPr>
            <a:picLocks noChangeAspect="1" noChangeArrowheads="1"/>
          </p:cNvPicPr>
          <p:nvPr/>
        </p:nvPicPr>
        <p:blipFill>
          <a:blip r:embed="rId3"/>
          <a:srcRect/>
          <a:stretch>
            <a:fillRect/>
          </a:stretch>
        </p:blipFill>
        <p:spPr bwMode="auto">
          <a:xfrm>
            <a:off x="6029325" y="1679389"/>
            <a:ext cx="5324475" cy="1333500"/>
          </a:xfrm>
          <a:prstGeom prst="rect">
            <a:avLst/>
          </a:prstGeom>
          <a:noFill/>
          <a:ln w="9525">
            <a:noFill/>
            <a:miter lim="800000"/>
            <a:headEnd/>
            <a:tailEnd/>
          </a:ln>
        </p:spPr>
      </p:pic>
      <p:cxnSp>
        <p:nvCxnSpPr>
          <p:cNvPr id="9" name="Straight Arrow Connector 8"/>
          <p:cNvCxnSpPr/>
          <p:nvPr/>
        </p:nvCxnSpPr>
        <p:spPr>
          <a:xfrm>
            <a:off x="5194004" y="2190307"/>
            <a:ext cx="71238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10_angr_simprocedures</a:t>
            </a:r>
            <a:endParaRPr lang="en-US" dirty="0"/>
          </a:p>
        </p:txBody>
      </p:sp>
      <p:pic>
        <p:nvPicPr>
          <p:cNvPr id="12292" name="Picture 4"/>
          <p:cNvPicPr>
            <a:picLocks noChangeAspect="1" noChangeArrowheads="1"/>
          </p:cNvPicPr>
          <p:nvPr/>
        </p:nvPicPr>
        <p:blipFill>
          <a:blip r:embed="rId2"/>
          <a:srcRect/>
          <a:stretch>
            <a:fillRect/>
          </a:stretch>
        </p:blipFill>
        <p:spPr bwMode="auto">
          <a:xfrm>
            <a:off x="210034" y="1376916"/>
            <a:ext cx="6594804" cy="4256727"/>
          </a:xfrm>
          <a:prstGeom prst="rect">
            <a:avLst/>
          </a:prstGeom>
          <a:noFill/>
          <a:ln w="9525">
            <a:noFill/>
            <a:miter lim="800000"/>
            <a:headEnd/>
            <a:tailEnd/>
          </a:ln>
        </p:spPr>
      </p:pic>
      <p:grpSp>
        <p:nvGrpSpPr>
          <p:cNvPr id="12" name="Group 11"/>
          <p:cNvGrpSpPr/>
          <p:nvPr/>
        </p:nvGrpSpPr>
        <p:grpSpPr>
          <a:xfrm>
            <a:off x="7249008" y="1376916"/>
            <a:ext cx="2584105" cy="307777"/>
            <a:chOff x="8032830" y="3244959"/>
            <a:chExt cx="2584105" cy="307777"/>
          </a:xfrm>
        </p:grpSpPr>
        <p:sp>
          <p:nvSpPr>
            <p:cNvPr id="13" name="TextBox 12"/>
            <p:cNvSpPr txBox="1"/>
            <p:nvPr/>
          </p:nvSpPr>
          <p:spPr>
            <a:xfrm>
              <a:off x="8391646" y="3244959"/>
              <a:ext cx="2225289" cy="307777"/>
            </a:xfrm>
            <a:prstGeom prst="rect">
              <a:avLst/>
            </a:prstGeom>
            <a:noFill/>
          </p:spPr>
          <p:txBody>
            <a:bodyPr wrap="none" rtlCol="0">
              <a:spAutoFit/>
            </a:bodyPr>
            <a:lstStyle/>
            <a:p>
              <a:r>
                <a:rPr lang="en-US" sz="1400" dirty="0" smtClean="0">
                  <a:latin typeface="Courier New" pitchFamily="49" charset="0"/>
                  <a:cs typeface="Courier New" pitchFamily="49" charset="0"/>
                </a:rPr>
                <a:t>Create </a:t>
              </a:r>
              <a:r>
                <a:rPr lang="en-US" sz="1400" dirty="0" err="1" smtClean="0">
                  <a:latin typeface="Courier New" pitchFamily="49" charset="0"/>
                  <a:cs typeface="Courier New" pitchFamily="49" charset="0"/>
                </a:rPr>
                <a:t>SimProcedure</a:t>
              </a:r>
              <a:endParaRPr lang="en-US" sz="1400" dirty="0">
                <a:latin typeface="Courier New" pitchFamily="49" charset="0"/>
                <a:cs typeface="Courier New" pitchFamily="49" charset="0"/>
              </a:endParaRPr>
            </a:p>
          </p:txBody>
        </p:sp>
        <p:cxnSp>
          <p:nvCxnSpPr>
            <p:cNvPr id="14" name="Straight Arrow Connector 13"/>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752753" y="2073349"/>
            <a:ext cx="6476575" cy="486155"/>
            <a:chOff x="5536575" y="3066581"/>
            <a:chExt cx="6476575" cy="486155"/>
          </a:xfrm>
        </p:grpSpPr>
        <p:sp>
          <p:nvSpPr>
            <p:cNvPr id="16" name="TextBox 15"/>
            <p:cNvSpPr txBox="1"/>
            <p:nvPr/>
          </p:nvSpPr>
          <p:spPr>
            <a:xfrm>
              <a:off x="8391646" y="3244959"/>
              <a:ext cx="3621504" cy="307777"/>
            </a:xfrm>
            <a:prstGeom prst="rect">
              <a:avLst/>
            </a:prstGeom>
            <a:noFill/>
          </p:spPr>
          <p:txBody>
            <a:bodyPr wrap="none" rtlCol="0">
              <a:spAutoFit/>
            </a:bodyPr>
            <a:lstStyle/>
            <a:p>
              <a:r>
                <a:rPr lang="en-US" sz="1400" dirty="0" smtClean="0">
                  <a:latin typeface="Courier New" pitchFamily="49" charset="0"/>
                  <a:cs typeface="Courier New" pitchFamily="49" charset="0"/>
                </a:rPr>
                <a:t>Grab function parameters for use</a:t>
              </a:r>
              <a:endParaRPr lang="en-US" sz="1400" dirty="0">
                <a:latin typeface="Courier New" pitchFamily="49" charset="0"/>
                <a:cs typeface="Courier New" pitchFamily="49" charset="0"/>
              </a:endParaRPr>
            </a:p>
          </p:txBody>
        </p:sp>
        <p:cxnSp>
          <p:nvCxnSpPr>
            <p:cNvPr id="17" name="Straight Arrow Connector 16"/>
            <p:cNvCxnSpPr/>
            <p:nvPr/>
          </p:nvCxnSpPr>
          <p:spPr>
            <a:xfrm flipH="1" flipV="1">
              <a:off x="5536575" y="3066581"/>
              <a:ext cx="2855071" cy="35269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7244165" y="3987209"/>
            <a:ext cx="4839530" cy="738664"/>
            <a:chOff x="8032830" y="3244959"/>
            <a:chExt cx="4839530" cy="738664"/>
          </a:xfrm>
        </p:grpSpPr>
        <p:sp>
          <p:nvSpPr>
            <p:cNvPr id="19" name="TextBox 18"/>
            <p:cNvSpPr txBox="1"/>
            <p:nvPr/>
          </p:nvSpPr>
          <p:spPr>
            <a:xfrm>
              <a:off x="8391646" y="3244959"/>
              <a:ext cx="4480714" cy="738664"/>
            </a:xfrm>
            <a:prstGeom prst="rect">
              <a:avLst/>
            </a:prstGeom>
            <a:noFill/>
          </p:spPr>
          <p:txBody>
            <a:bodyPr wrap="none" rtlCol="0">
              <a:spAutoFit/>
            </a:bodyPr>
            <a:lstStyle/>
            <a:p>
              <a:r>
                <a:rPr lang="en-US" sz="1400" dirty="0" smtClean="0">
                  <a:latin typeface="Courier New" pitchFamily="49" charset="0"/>
                  <a:cs typeface="Courier New" pitchFamily="49" charset="0"/>
                </a:rPr>
                <a:t>Perform the comparison in Python and</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return 0 or 1 back to symbolic execution</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engine (assumes 32-bit binary)</a:t>
              </a:r>
              <a:endParaRPr lang="en-US" sz="1400" dirty="0">
                <a:latin typeface="Courier New" pitchFamily="49" charset="0"/>
                <a:cs typeface="Courier New" pitchFamily="49" charset="0"/>
              </a:endParaRPr>
            </a:p>
          </p:txBody>
        </p:sp>
        <p:cxnSp>
          <p:nvCxnSpPr>
            <p:cNvPr id="20" name="Straight Arrow Connector 19"/>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254798" y="1587494"/>
            <a:ext cx="4302524" cy="738664"/>
            <a:chOff x="8032830" y="3244959"/>
            <a:chExt cx="4302524" cy="738664"/>
          </a:xfrm>
        </p:grpSpPr>
        <p:sp>
          <p:nvSpPr>
            <p:cNvPr id="22" name="TextBox 21"/>
            <p:cNvSpPr txBox="1"/>
            <p:nvPr/>
          </p:nvSpPr>
          <p:spPr>
            <a:xfrm>
              <a:off x="8391646" y="3244959"/>
              <a:ext cx="3943708" cy="738664"/>
            </a:xfrm>
            <a:prstGeom prst="rect">
              <a:avLst/>
            </a:prstGeom>
            <a:noFill/>
          </p:spPr>
          <p:txBody>
            <a:bodyPr wrap="none" rtlCol="0">
              <a:spAutoFit/>
            </a:bodyPr>
            <a:lstStyle/>
            <a:p>
              <a:r>
                <a:rPr lang="en-US" sz="1400" dirty="0" smtClean="0">
                  <a:latin typeface="Courier New" pitchFamily="49" charset="0"/>
                  <a:cs typeface="Courier New" pitchFamily="49" charset="0"/>
                </a:rPr>
                <a:t>Define run method that has the same</a:t>
              </a:r>
            </a:p>
            <a:p>
              <a:r>
                <a:rPr lang="en-US" sz="1400" dirty="0" smtClean="0">
                  <a:latin typeface="Courier New" pitchFamily="49" charset="0"/>
                  <a:cs typeface="Courier New" pitchFamily="49" charset="0"/>
                </a:rPr>
                <a:t>function prototype as </a:t>
              </a:r>
              <a:r>
                <a:rPr lang="en-US" sz="1400" dirty="0" err="1" smtClean="0">
                  <a:latin typeface="Courier New" pitchFamily="49" charset="0"/>
                  <a:cs typeface="Courier New" pitchFamily="49" charset="0"/>
                </a:rPr>
                <a:t>check_equals</a:t>
              </a:r>
              <a:r>
                <a:rPr lang="en-US" sz="1400" dirty="0" smtClean="0">
                  <a:latin typeface="Courier New" pitchFamily="49" charset="0"/>
                  <a:cs typeface="Courier New" pitchFamily="49" charset="0"/>
                </a:rPr>
                <a:t>…</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(aside from initial self)</a:t>
              </a:r>
              <a:endParaRPr lang="en-US" sz="1400" dirty="0">
                <a:latin typeface="Courier New" pitchFamily="49" charset="0"/>
                <a:cs typeface="Courier New" pitchFamily="49" charset="0"/>
              </a:endParaRPr>
            </a:p>
          </p:txBody>
        </p:sp>
        <p:cxnSp>
          <p:nvCxnSpPr>
            <p:cNvPr id="23" name="Straight Arrow Connector 22"/>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244165" y="2559504"/>
            <a:ext cx="4195123" cy="523220"/>
            <a:chOff x="8032830" y="3244959"/>
            <a:chExt cx="4195123" cy="523220"/>
          </a:xfrm>
        </p:grpSpPr>
        <p:sp>
          <p:nvSpPr>
            <p:cNvPr id="25" name="TextBox 24"/>
            <p:cNvSpPr txBox="1"/>
            <p:nvPr/>
          </p:nvSpPr>
          <p:spPr>
            <a:xfrm>
              <a:off x="8391646" y="3244959"/>
              <a:ext cx="3836307" cy="523220"/>
            </a:xfrm>
            <a:prstGeom prst="rect">
              <a:avLst/>
            </a:prstGeom>
            <a:noFill/>
          </p:spPr>
          <p:txBody>
            <a:bodyPr wrap="none" rtlCol="0">
              <a:spAutoFit/>
            </a:bodyPr>
            <a:lstStyle/>
            <a:p>
              <a:r>
                <a:rPr lang="en-US" sz="1400" dirty="0" smtClean="0">
                  <a:latin typeface="Courier New" pitchFamily="49" charset="0"/>
                  <a:cs typeface="Courier New" pitchFamily="49" charset="0"/>
                </a:rPr>
                <a:t>Load symbolic value that is at the</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location </a:t>
              </a:r>
              <a:r>
                <a:rPr lang="en-US" sz="1400" dirty="0" err="1" smtClean="0">
                  <a:latin typeface="Courier New" pitchFamily="49" charset="0"/>
                  <a:cs typeface="Courier New" pitchFamily="49" charset="0"/>
                </a:rPr>
                <a:t>to_check</a:t>
              </a:r>
              <a:endParaRPr lang="en-US" sz="1400" dirty="0">
                <a:latin typeface="Courier New" pitchFamily="49" charset="0"/>
                <a:cs typeface="Courier New" pitchFamily="49" charset="0"/>
              </a:endParaRPr>
            </a:p>
          </p:txBody>
        </p:sp>
        <p:cxnSp>
          <p:nvCxnSpPr>
            <p:cNvPr id="26" name="Straight Arrow Connector 25"/>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244165" y="3455586"/>
            <a:ext cx="3872920" cy="307777"/>
            <a:chOff x="8032830" y="3244959"/>
            <a:chExt cx="3872920" cy="307777"/>
          </a:xfrm>
        </p:grpSpPr>
        <p:sp>
          <p:nvSpPr>
            <p:cNvPr id="28" name="TextBox 27"/>
            <p:cNvSpPr txBox="1"/>
            <p:nvPr/>
          </p:nvSpPr>
          <p:spPr>
            <a:xfrm>
              <a:off x="8391646" y="3244959"/>
              <a:ext cx="3514104" cy="307777"/>
            </a:xfrm>
            <a:prstGeom prst="rect">
              <a:avLst/>
            </a:prstGeom>
            <a:noFill/>
          </p:spPr>
          <p:txBody>
            <a:bodyPr wrap="none" rtlCol="0">
              <a:spAutoFit/>
            </a:bodyPr>
            <a:lstStyle/>
            <a:p>
              <a:r>
                <a:rPr lang="en-US" sz="1400" dirty="0" smtClean="0">
                  <a:latin typeface="Courier New" pitchFamily="49" charset="0"/>
                  <a:cs typeface="Courier New" pitchFamily="49" charset="0"/>
                </a:rPr>
                <a:t>String checked by </a:t>
              </a:r>
              <a:r>
                <a:rPr lang="en-US" sz="1400" dirty="0" err="1" smtClean="0">
                  <a:latin typeface="Courier New" pitchFamily="49" charset="0"/>
                  <a:cs typeface="Courier New" pitchFamily="49" charset="0"/>
                </a:rPr>
                <a:t>check_equals</a:t>
              </a:r>
              <a:r>
                <a:rPr lang="en-US" sz="1400" dirty="0" smtClean="0">
                  <a:latin typeface="Courier New" pitchFamily="49" charset="0"/>
                  <a:cs typeface="Courier New" pitchFamily="49" charset="0"/>
                </a:rPr>
                <a:t>…</a:t>
              </a:r>
            </a:p>
          </p:txBody>
        </p:sp>
        <p:cxnSp>
          <p:nvCxnSpPr>
            <p:cNvPr id="29" name="Straight Arrow Connector 28"/>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244165" y="5078524"/>
            <a:ext cx="4409925" cy="523220"/>
            <a:chOff x="8032830" y="3244959"/>
            <a:chExt cx="4409925" cy="523220"/>
          </a:xfrm>
        </p:grpSpPr>
        <p:sp>
          <p:nvSpPr>
            <p:cNvPr id="31" name="TextBox 30"/>
            <p:cNvSpPr txBox="1"/>
            <p:nvPr/>
          </p:nvSpPr>
          <p:spPr>
            <a:xfrm>
              <a:off x="8391646" y="3244959"/>
              <a:ext cx="4051109" cy="523220"/>
            </a:xfrm>
            <a:prstGeom prst="rect">
              <a:avLst/>
            </a:prstGeom>
            <a:noFill/>
          </p:spPr>
          <p:txBody>
            <a:bodyPr wrap="none" rtlCol="0">
              <a:spAutoFit/>
            </a:bodyPr>
            <a:lstStyle/>
            <a:p>
              <a:r>
                <a:rPr lang="en-US" sz="1400" dirty="0" smtClean="0">
                  <a:latin typeface="Courier New" pitchFamily="49" charset="0"/>
                  <a:cs typeface="Courier New" pitchFamily="49" charset="0"/>
                </a:rPr>
                <a:t>Identify function to hook, then hook</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it with created </a:t>
              </a:r>
              <a:r>
                <a:rPr lang="en-US" sz="1400" dirty="0" err="1" smtClean="0">
                  <a:latin typeface="Courier New" pitchFamily="49" charset="0"/>
                  <a:cs typeface="Courier New" pitchFamily="49" charset="0"/>
                </a:rPr>
                <a:t>SimProcedure</a:t>
              </a:r>
              <a:endParaRPr lang="en-US" sz="1400" dirty="0">
                <a:latin typeface="Courier New" pitchFamily="49" charset="0"/>
                <a:cs typeface="Courier New" pitchFamily="49" charset="0"/>
              </a:endParaRPr>
            </a:p>
          </p:txBody>
        </p:sp>
        <p:cxnSp>
          <p:nvCxnSpPr>
            <p:cNvPr id="32" name="Straight Arrow Connector 31"/>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13_angr_static_binary</a:t>
            </a:r>
            <a:endParaRPr lang="en-US" dirty="0"/>
          </a:p>
        </p:txBody>
      </p:sp>
      <p:sp>
        <p:nvSpPr>
          <p:cNvPr id="3" name="Content Placeholder 2"/>
          <p:cNvSpPr>
            <a:spLocks noGrp="1"/>
          </p:cNvSpPr>
          <p:nvPr>
            <p:ph sz="quarter" idx="1"/>
          </p:nvPr>
        </p:nvSpPr>
        <p:spPr>
          <a:xfrm>
            <a:off x="838200" y="1088020"/>
            <a:ext cx="10357884" cy="5769980"/>
          </a:xfrm>
        </p:spPr>
        <p:txBody>
          <a:bodyPr/>
          <a:lstStyle/>
          <a:p>
            <a:r>
              <a:rPr lang="en-US" dirty="0" err="1" smtClean="0"/>
              <a:t>angr</a:t>
            </a:r>
            <a:r>
              <a:rPr lang="en-US" dirty="0" smtClean="0"/>
              <a:t> automatically hooks some dynamic library calls in </a:t>
            </a:r>
            <a:r>
              <a:rPr lang="en-US" sz="2400" dirty="0" err="1" smtClean="0">
                <a:latin typeface="Courier New" pitchFamily="49" charset="0"/>
                <a:cs typeface="Courier New" pitchFamily="49" charset="0"/>
              </a:rPr>
              <a:t>libc</a:t>
            </a:r>
            <a:r>
              <a:rPr lang="en-US" sz="2400" dirty="0" smtClean="0"/>
              <a:t> </a:t>
            </a:r>
            <a:r>
              <a:rPr lang="en-US" dirty="0" smtClean="0"/>
              <a:t>with pre-written </a:t>
            </a:r>
            <a:r>
              <a:rPr lang="en-US" dirty="0" err="1" smtClean="0"/>
              <a:t>SimProcedures</a:t>
            </a:r>
            <a:r>
              <a:rPr lang="en-US" dirty="0" smtClean="0"/>
              <a:t> to avoid symbolically executing them (i.e. </a:t>
            </a:r>
            <a:r>
              <a:rPr lang="en-US" sz="2400" dirty="0" err="1" smtClean="0">
                <a:latin typeface="Courier New" pitchFamily="49" charset="0"/>
                <a:cs typeface="Courier New" pitchFamily="49" charset="0"/>
              </a:rPr>
              <a:t>scanf@plt</a:t>
            </a:r>
            <a:r>
              <a:rPr lang="en-US" sz="240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puts@plt</a:t>
            </a:r>
            <a:r>
              <a:rPr lang="en-US" dirty="0" smtClean="0"/>
              <a:t>)</a:t>
            </a:r>
          </a:p>
          <a:p>
            <a:r>
              <a:rPr lang="en-US" dirty="0" smtClean="0"/>
              <a:t>But, if </a:t>
            </a:r>
            <a:r>
              <a:rPr lang="en-US" dirty="0" err="1" smtClean="0"/>
              <a:t>libc</a:t>
            </a:r>
            <a:r>
              <a:rPr lang="en-US" dirty="0" smtClean="0"/>
              <a:t> is statically linked, the same calls must be manually hooked</a:t>
            </a:r>
          </a:p>
          <a:p>
            <a:endParaRPr lang="en-US" dirty="0" smtClean="0"/>
          </a:p>
          <a:p>
            <a:endParaRPr lang="en-US" dirty="0" smtClean="0"/>
          </a:p>
          <a:p>
            <a:endParaRPr lang="en-US" dirty="0" smtClean="0"/>
          </a:p>
          <a:p>
            <a:r>
              <a:rPr lang="en-US" dirty="0" smtClean="0"/>
              <a:t>List of implemented </a:t>
            </a:r>
            <a:r>
              <a:rPr lang="en-US" dirty="0" err="1" smtClean="0"/>
              <a:t>SimProcedures</a:t>
            </a:r>
            <a:r>
              <a:rPr lang="en-US" dirty="0" smtClean="0"/>
              <a:t> in </a:t>
            </a:r>
            <a:r>
              <a:rPr lang="en-US" sz="2400" dirty="0" err="1" smtClean="0">
                <a:latin typeface="Courier New" pitchFamily="49" charset="0"/>
                <a:cs typeface="Courier New" pitchFamily="49" charset="0"/>
              </a:rPr>
              <a:t>libc</a:t>
            </a:r>
            <a:endParaRPr lang="en-US" dirty="0" smtClean="0">
              <a:latin typeface="Courier New" pitchFamily="49" charset="0"/>
              <a:cs typeface="Courier New" pitchFamily="49" charset="0"/>
            </a:endParaRPr>
          </a:p>
          <a:p>
            <a:pPr>
              <a:buNone/>
            </a:pPr>
            <a:endParaRPr lang="en-US" dirty="0" smtClean="0"/>
          </a:p>
          <a:p>
            <a:r>
              <a:rPr lang="en-US" dirty="0" smtClean="0"/>
              <a:t>Level copied from </a:t>
            </a:r>
            <a:r>
              <a:rPr lang="en-US" sz="2400" dirty="0" smtClean="0">
                <a:latin typeface="Courier New" pitchFamily="49" charset="0"/>
                <a:cs typeface="Courier New" pitchFamily="49" charset="0"/>
              </a:rPr>
              <a:t>00_angr_find</a:t>
            </a:r>
            <a:r>
              <a:rPr lang="en-US" dirty="0" smtClean="0"/>
              <a:t>.  Adapt the solution to hook statically linked </a:t>
            </a:r>
            <a:r>
              <a:rPr lang="en-US" sz="2400" dirty="0" err="1" smtClean="0">
                <a:latin typeface="Courier New" pitchFamily="49" charset="0"/>
                <a:cs typeface="Courier New" pitchFamily="49" charset="0"/>
              </a:rPr>
              <a:t>libc</a:t>
            </a:r>
            <a:r>
              <a:rPr lang="en-US" sz="2400" dirty="0" smtClean="0"/>
              <a:t> </a:t>
            </a:r>
            <a:r>
              <a:rPr lang="en-US" dirty="0" smtClean="0"/>
              <a:t>calls used..</a:t>
            </a:r>
          </a:p>
        </p:txBody>
      </p:sp>
      <p:pic>
        <p:nvPicPr>
          <p:cNvPr id="13314" name="Picture 2"/>
          <p:cNvPicPr>
            <a:picLocks noChangeAspect="1" noChangeArrowheads="1"/>
          </p:cNvPicPr>
          <p:nvPr/>
        </p:nvPicPr>
        <p:blipFill>
          <a:blip r:embed="rId2"/>
          <a:srcRect/>
          <a:stretch>
            <a:fillRect/>
          </a:stretch>
        </p:blipFill>
        <p:spPr bwMode="auto">
          <a:xfrm>
            <a:off x="2997052" y="2803674"/>
            <a:ext cx="5594055" cy="1408722"/>
          </a:xfrm>
          <a:prstGeom prst="rect">
            <a:avLst/>
          </a:prstGeom>
          <a:noFill/>
          <a:ln w="9525">
            <a:noFill/>
            <a:miter lim="800000"/>
            <a:headEnd/>
            <a:tailEnd/>
          </a:ln>
        </p:spPr>
      </p:pic>
      <p:sp>
        <p:nvSpPr>
          <p:cNvPr id="7" name="Rectangle 6"/>
          <p:cNvSpPr/>
          <p:nvPr/>
        </p:nvSpPr>
        <p:spPr>
          <a:xfrm>
            <a:off x="1646716" y="4731488"/>
            <a:ext cx="9549368" cy="400110"/>
          </a:xfrm>
          <a:prstGeom prst="rect">
            <a:avLst/>
          </a:prstGeom>
        </p:spPr>
        <p:txBody>
          <a:bodyPr wrap="square">
            <a:spAutoFit/>
          </a:bodyPr>
          <a:lstStyle/>
          <a:p>
            <a:r>
              <a:rPr lang="en-US" sz="2000" dirty="0" smtClean="0">
                <a:latin typeface="Courier New" pitchFamily="49" charset="0"/>
                <a:cs typeface="Courier New" pitchFamily="49" charset="0"/>
                <a:hlinkClick r:id="rId3"/>
              </a:rPr>
              <a:t>https://github.com/angr/angr/tree/master/angr/procedures/libc</a:t>
            </a:r>
            <a:endParaRPr lang="en-US" sz="2000" dirty="0" smtClean="0">
              <a:latin typeface="Courier New" pitchFamily="49" charset="0"/>
              <a:cs typeface="Courier New" pitchFamily="49" charset="0"/>
            </a:endParaRPr>
          </a:p>
        </p:txBody>
      </p:sp>
      <p:pic>
        <p:nvPicPr>
          <p:cNvPr id="13315" name="Picture 3"/>
          <p:cNvPicPr>
            <a:picLocks noChangeAspect="1" noChangeArrowheads="1"/>
          </p:cNvPicPr>
          <p:nvPr/>
        </p:nvPicPr>
        <p:blipFill>
          <a:blip r:embed="rId4"/>
          <a:srcRect/>
          <a:stretch>
            <a:fillRect/>
          </a:stretch>
        </p:blipFill>
        <p:spPr bwMode="auto">
          <a:xfrm>
            <a:off x="2014538" y="6176963"/>
            <a:ext cx="8162925" cy="542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Lab</a:t>
            </a:r>
            <a:endParaRPr lang="en-US"/>
          </a:p>
        </p:txBody>
      </p:sp>
      <p:sp>
        <p:nvSpPr>
          <p:cNvPr id="3" name="Content Placeholder 2"/>
          <p:cNvSpPr>
            <a:spLocks noGrp="1"/>
          </p:cNvSpPr>
          <p:nvPr>
            <p:ph sz="quarter" idx="1"/>
          </p:nvPr>
        </p:nvSpPr>
        <p:spPr/>
        <p:txBody>
          <a:bodyPr>
            <a:normAutofit/>
          </a:bodyPr>
          <a:lstStyle/>
          <a:p>
            <a:r>
              <a:rPr lang="en-US" smtClean="0"/>
              <a:t>Feel free to work with others, but you must run on your own to solve your own levels</a:t>
            </a:r>
          </a:p>
          <a:p>
            <a:pPr lvl="1"/>
            <a:r>
              <a:rPr lang="en-US" smtClean="0">
                <a:latin typeface="Courier New" pitchFamily="49" charset="0"/>
                <a:cs typeface="Courier New" pitchFamily="49" charset="0"/>
              </a:rPr>
              <a:t>08_angr_constraints</a:t>
            </a:r>
          </a:p>
          <a:p>
            <a:pPr lvl="1"/>
            <a:r>
              <a:rPr lang="en-US" smtClean="0">
                <a:latin typeface="Courier New" pitchFamily="49" charset="0"/>
                <a:cs typeface="Courier New" pitchFamily="49" charset="0"/>
              </a:rPr>
              <a:t>10_angr_simprocedures</a:t>
            </a:r>
          </a:p>
          <a:p>
            <a:pPr lvl="1"/>
            <a:r>
              <a:rPr lang="en-US" smtClean="0">
                <a:latin typeface="Courier New" pitchFamily="49" charset="0"/>
                <a:cs typeface="Courier New" pitchFamily="49" charset="0"/>
              </a:rPr>
              <a:t>11_angr_sim_scanf</a:t>
            </a:r>
          </a:p>
          <a:p>
            <a:pPr lvl="1"/>
            <a:r>
              <a:rPr lang="en-US" smtClean="0">
                <a:latin typeface="Courier New" pitchFamily="49" charset="0"/>
                <a:cs typeface="Courier New" pitchFamily="49" charset="0"/>
              </a:rPr>
              <a:t>13_angr_static_binary</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Symbolic Execution CTF: Part 4</a:t>
            </a:r>
            <a:endParaRPr lang="en-US" sz="5400" dirty="0"/>
          </a:p>
        </p:txBody>
      </p:sp>
      <p:sp>
        <p:nvSpPr>
          <p:cNvPr id="3" name="Subtitle 2"/>
          <p:cNvSpPr>
            <a:spLocks noGrp="1"/>
          </p:cNvSpPr>
          <p:nvPr>
            <p:ph type="body" idx="1"/>
          </p:nvPr>
        </p:nvSpPr>
        <p:spPr/>
        <p:txBody>
          <a:bodyPr/>
          <a:lstStyle/>
          <a:p>
            <a:r>
              <a:rPr lang="en-US" dirty="0" smtClean="0"/>
              <a:t>(An Intro to) Automatic Exploit Generation</a:t>
            </a:r>
            <a:endParaRPr lang="en-US" dirty="0"/>
          </a:p>
        </p:txBody>
      </p:sp>
    </p:spTree>
    <p:extLst>
      <p:ext uri="{BB962C8B-B14F-4D97-AF65-F5344CB8AC3E}">
        <p14:creationId xmlns="" xmlns:p14="http://schemas.microsoft.com/office/powerpoint/2010/main" val="205954809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Really </a:t>
            </a:r>
            <a:r>
              <a:rPr lang="en-US" dirty="0"/>
              <a:t>R</a:t>
            </a:r>
            <a:r>
              <a:rPr lang="en-US" dirty="0" smtClean="0"/>
              <a:t>eally High-level Strategy</a:t>
            </a:r>
            <a:endParaRPr lang="en-US" dirty="0"/>
          </a:p>
        </p:txBody>
      </p:sp>
      <p:sp>
        <p:nvSpPr>
          <p:cNvPr id="4" name="TextBox 3"/>
          <p:cNvSpPr txBox="1"/>
          <p:nvPr/>
        </p:nvSpPr>
        <p:spPr>
          <a:xfrm>
            <a:off x="838200" y="1909823"/>
            <a:ext cx="10515600" cy="3539430"/>
          </a:xfrm>
          <a:prstGeom prst="rect">
            <a:avLst/>
          </a:prstGeom>
          <a:noFill/>
        </p:spPr>
        <p:txBody>
          <a:bodyPr wrap="square" rtlCol="0">
            <a:spAutoFit/>
          </a:bodyPr>
          <a:lstStyle/>
          <a:p>
            <a:r>
              <a:rPr lang="en-US" sz="2800" dirty="0" smtClean="0"/>
              <a:t>1. Determine the </a:t>
            </a:r>
            <a:r>
              <a:rPr lang="en-US" sz="2800" dirty="0" smtClean="0">
                <a:solidFill>
                  <a:srgbClr val="FF0000"/>
                </a:solidFill>
              </a:rPr>
              <a:t>type of exploit </a:t>
            </a:r>
            <a:r>
              <a:rPr lang="en-US" sz="2800" dirty="0" smtClean="0"/>
              <a:t>you want to search for, for example:</a:t>
            </a:r>
          </a:p>
          <a:p>
            <a:pPr marL="457200" indent="-457200">
              <a:buFont typeface="Arial" charset="0"/>
              <a:buChar char="•"/>
            </a:pPr>
            <a:r>
              <a:rPr lang="en-US" sz="2800" dirty="0" smtClean="0">
                <a:solidFill>
                  <a:srgbClr val="FF0000"/>
                </a:solidFill>
              </a:rPr>
              <a:t>Arbitrary read </a:t>
            </a:r>
            <a:r>
              <a:rPr lang="en-US" sz="2800" dirty="0" smtClean="0"/>
              <a:t>(crash the program, read a password, </a:t>
            </a:r>
            <a:r>
              <a:rPr lang="en-US" sz="2800" dirty="0" err="1" smtClean="0"/>
              <a:t>etc</a:t>
            </a:r>
            <a:r>
              <a:rPr lang="en-US" sz="2800" dirty="0" smtClean="0"/>
              <a:t>)</a:t>
            </a:r>
          </a:p>
          <a:p>
            <a:pPr marL="457200" indent="-457200">
              <a:buFont typeface="Arial" charset="0"/>
              <a:buChar char="•"/>
            </a:pPr>
            <a:r>
              <a:rPr lang="en-US" sz="2800" dirty="0" smtClean="0">
                <a:solidFill>
                  <a:srgbClr val="FF0000"/>
                </a:solidFill>
              </a:rPr>
              <a:t>Arbitrary write </a:t>
            </a:r>
            <a:r>
              <a:rPr lang="en-US" sz="2800" dirty="0" smtClean="0"/>
              <a:t>(inject shellcode, overwrite return address, </a:t>
            </a:r>
            <a:r>
              <a:rPr lang="en-US" sz="2800" dirty="0" err="1" smtClean="0"/>
              <a:t>etc</a:t>
            </a:r>
            <a:r>
              <a:rPr lang="en-US" sz="2800" dirty="0" smtClean="0"/>
              <a:t>)</a:t>
            </a:r>
          </a:p>
          <a:p>
            <a:pPr marL="457200" indent="-457200">
              <a:buFont typeface="Arial" charset="0"/>
              <a:buChar char="•"/>
            </a:pPr>
            <a:r>
              <a:rPr lang="en-US" sz="2800" dirty="0" smtClean="0">
                <a:solidFill>
                  <a:srgbClr val="FF0000"/>
                </a:solidFill>
              </a:rPr>
              <a:t>Arbitrary jump </a:t>
            </a:r>
            <a:r>
              <a:rPr lang="en-US" sz="2800" dirty="0" smtClean="0"/>
              <a:t>(jump to your shellcode, return oriented programming, </a:t>
            </a:r>
            <a:r>
              <a:rPr lang="en-US" sz="2800" dirty="0" err="1" smtClean="0"/>
              <a:t>etc</a:t>
            </a:r>
            <a:r>
              <a:rPr lang="en-US" sz="2800" dirty="0" smtClean="0"/>
              <a:t>)</a:t>
            </a:r>
          </a:p>
          <a:p>
            <a:r>
              <a:rPr lang="en-US" sz="2800" dirty="0" smtClean="0"/>
              <a:t>2. Write a Python function using </a:t>
            </a:r>
            <a:r>
              <a:rPr lang="en-US" sz="2800" dirty="0" err="1" smtClean="0"/>
              <a:t>Angr</a:t>
            </a:r>
            <a:r>
              <a:rPr lang="en-US" sz="2800" dirty="0" smtClean="0"/>
              <a:t> to determine if we have</a:t>
            </a:r>
            <a:r>
              <a:rPr lang="en-US" sz="2800" dirty="0" smtClean="0">
                <a:solidFill>
                  <a:srgbClr val="FF0000"/>
                </a:solidFill>
              </a:rPr>
              <a:t> reached the condition</a:t>
            </a:r>
            <a:r>
              <a:rPr lang="en-US" sz="2800" dirty="0" smtClean="0"/>
              <a:t> necessary for the exploit.</a:t>
            </a:r>
          </a:p>
          <a:p>
            <a:r>
              <a:rPr lang="en-US" sz="2800" dirty="0" smtClean="0"/>
              <a:t>3. </a:t>
            </a:r>
            <a:r>
              <a:rPr lang="en-US" sz="2800" dirty="0" smtClean="0">
                <a:solidFill>
                  <a:srgbClr val="FF0000"/>
                </a:solidFill>
              </a:rPr>
              <a:t>Constrain</a:t>
            </a:r>
            <a:r>
              <a:rPr lang="en-US" sz="2800" dirty="0" smtClean="0"/>
              <a:t> the system in a way that would </a:t>
            </a:r>
            <a:r>
              <a:rPr lang="en-US" sz="2800" dirty="0" smtClean="0">
                <a:solidFill>
                  <a:srgbClr val="FF0000"/>
                </a:solidFill>
              </a:rPr>
              <a:t>cause</a:t>
            </a:r>
            <a:r>
              <a:rPr lang="en-US" sz="2800" dirty="0" smtClean="0">
                <a:solidFill>
                  <a:srgbClr val="FF0000"/>
                </a:solidFill>
              </a:rPr>
              <a:t> </a:t>
            </a:r>
            <a:r>
              <a:rPr lang="en-US" sz="2800" dirty="0" smtClean="0"/>
              <a:t>the </a:t>
            </a:r>
            <a:r>
              <a:rPr lang="en-US" sz="2800" dirty="0" smtClean="0"/>
              <a:t>attack to happen.</a:t>
            </a:r>
            <a:endParaRPr lang="en-US" sz="2800" dirty="0" smtClean="0"/>
          </a:p>
          <a:p>
            <a:r>
              <a:rPr lang="en-US" sz="2800" dirty="0" smtClean="0"/>
              <a:t>4. Allow </a:t>
            </a:r>
            <a:r>
              <a:rPr lang="en-US" sz="2800" dirty="0" err="1" smtClean="0"/>
              <a:t>Angr</a:t>
            </a:r>
            <a:r>
              <a:rPr lang="en-US" sz="2800" dirty="0" smtClean="0"/>
              <a:t> to </a:t>
            </a:r>
            <a:r>
              <a:rPr lang="en-US" sz="2800" dirty="0" smtClean="0">
                <a:solidFill>
                  <a:srgbClr val="FF0000"/>
                </a:solidFill>
              </a:rPr>
              <a:t>solve for the input </a:t>
            </a:r>
            <a:r>
              <a:rPr lang="en-US" sz="2800" dirty="0" smtClean="0"/>
              <a:t>that meets the constraints.</a:t>
            </a:r>
          </a:p>
        </p:txBody>
      </p:sp>
    </p:spTree>
    <p:extLst>
      <p:ext uri="{BB962C8B-B14F-4D97-AF65-F5344CB8AC3E}">
        <p14:creationId xmlns="" xmlns:p14="http://schemas.microsoft.com/office/powerpoint/2010/main" val="1708224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American Fuzzy Lop (AFL)  (2013)</a:t>
            </a:r>
            <a:endParaRPr lang="en-US" dirty="0"/>
          </a:p>
        </p:txBody>
      </p:sp>
      <p:sp>
        <p:nvSpPr>
          <p:cNvPr id="3" name="Content Placeholder 2"/>
          <p:cNvSpPr>
            <a:spLocks noGrp="1"/>
          </p:cNvSpPr>
          <p:nvPr>
            <p:ph sz="quarter" idx="1"/>
          </p:nvPr>
        </p:nvSpPr>
        <p:spPr/>
        <p:txBody>
          <a:bodyPr/>
          <a:lstStyle/>
          <a:p>
            <a:r>
              <a:rPr lang="en-US" dirty="0" smtClean="0"/>
              <a:t>Coverage-based, white-box </a:t>
            </a:r>
            <a:r>
              <a:rPr lang="en-US" dirty="0" err="1" smtClean="0"/>
              <a:t>fuzzer</a:t>
            </a:r>
            <a:r>
              <a:rPr lang="en-US" dirty="0" smtClean="0"/>
              <a:t> using mutation and evolution</a:t>
            </a:r>
          </a:p>
          <a:p>
            <a:r>
              <a:rPr lang="en-US" dirty="0" smtClean="0"/>
              <a:t>Used by most teams and all three winners of DARPA Cyber Grand Challenge</a:t>
            </a:r>
          </a:p>
          <a:p>
            <a:r>
              <a:rPr lang="en-US" dirty="0" smtClean="0"/>
              <a:t>Used to identify bugs in…</a:t>
            </a:r>
          </a:p>
          <a:p>
            <a:pPr lvl="1"/>
            <a:r>
              <a:rPr lang="en-US" dirty="0" err="1" smtClean="0"/>
              <a:t>libtiff</a:t>
            </a:r>
            <a:r>
              <a:rPr lang="en-US" dirty="0" smtClean="0"/>
              <a:t>, </a:t>
            </a:r>
            <a:r>
              <a:rPr lang="en-US" dirty="0" err="1" smtClean="0"/>
              <a:t>libjpeg</a:t>
            </a:r>
            <a:r>
              <a:rPr lang="en-US" dirty="0" smtClean="0"/>
              <a:t>, </a:t>
            </a:r>
            <a:r>
              <a:rPr lang="en-US" dirty="0" err="1" smtClean="0"/>
              <a:t>libpng</a:t>
            </a:r>
            <a:r>
              <a:rPr lang="en-US" dirty="0" smtClean="0"/>
              <a:t>, </a:t>
            </a:r>
            <a:r>
              <a:rPr lang="en-US" dirty="0" err="1" smtClean="0"/>
              <a:t>openssl</a:t>
            </a:r>
            <a:r>
              <a:rPr lang="en-US" dirty="0" smtClean="0"/>
              <a:t>, GNU TLS, </a:t>
            </a:r>
            <a:r>
              <a:rPr lang="en-US" dirty="0" err="1" smtClean="0"/>
              <a:t>sqlite</a:t>
            </a:r>
            <a:endParaRPr lang="en-US" dirty="0" smtClean="0"/>
          </a:p>
          <a:p>
            <a:pPr lvl="1"/>
            <a:r>
              <a:rPr lang="en-US" dirty="0" smtClean="0"/>
              <a:t>Apple Safari, Internet Explorer,  Mozilla Firefox, Adobe Flash, </a:t>
            </a:r>
            <a:r>
              <a:rPr lang="en-US" dirty="0" err="1" smtClean="0"/>
              <a:t>LibreOffice</a:t>
            </a:r>
            <a:r>
              <a:rPr lang="en-US" dirty="0" smtClean="0"/>
              <a:t>, Putty</a:t>
            </a:r>
          </a:p>
          <a:p>
            <a:pPr lvl="1"/>
            <a:r>
              <a:rPr lang="en-US" dirty="0" err="1" smtClean="0"/>
              <a:t>nptd</a:t>
            </a:r>
            <a:r>
              <a:rPr lang="en-US" dirty="0" smtClean="0"/>
              <a:t>, </a:t>
            </a:r>
            <a:r>
              <a:rPr lang="en-US" dirty="0" err="1" smtClean="0"/>
              <a:t>nginx</a:t>
            </a:r>
            <a:r>
              <a:rPr lang="en-US" dirty="0" smtClean="0"/>
              <a:t>, </a:t>
            </a:r>
            <a:r>
              <a:rPr lang="en-US" dirty="0" err="1" smtClean="0"/>
              <a:t>tcpdump</a:t>
            </a:r>
            <a:r>
              <a:rPr lang="en-US" dirty="0" smtClean="0"/>
              <a:t>, bash</a:t>
            </a:r>
          </a:p>
          <a:p>
            <a:pPr lvl="1"/>
            <a:r>
              <a:rPr lang="en-US" dirty="0" smtClean="0"/>
              <a:t>PHP</a:t>
            </a:r>
          </a:p>
          <a:p>
            <a:r>
              <a:rPr lang="en-US" dirty="0" smtClean="0"/>
              <a:t>Used to find </a:t>
            </a:r>
            <a:r>
              <a:rPr lang="en-US" dirty="0" err="1" smtClean="0"/>
              <a:t>Heartbleed</a:t>
            </a:r>
            <a:r>
              <a:rPr lang="en-US" dirty="0" smtClean="0"/>
              <a:t> bug in 6 hours (4/2015) via out-of-process </a:t>
            </a:r>
            <a:r>
              <a:rPr lang="en-US" dirty="0" err="1" smtClean="0"/>
              <a:t>fuzzing</a:t>
            </a:r>
            <a:endParaRPr lang="en-US" dirty="0" smtClean="0"/>
          </a:p>
          <a:p>
            <a:pPr lvl="1"/>
            <a:r>
              <a:rPr lang="en-US" dirty="0" smtClean="0"/>
              <a:t>You will find it in your lab in under 6 minutes</a:t>
            </a:r>
          </a:p>
        </p:txBody>
      </p:sp>
      <p:pic>
        <p:nvPicPr>
          <p:cNvPr id="1026" name="Picture 2" descr="Image result for fuzzy lop bunny"/>
          <p:cNvPicPr>
            <a:picLocks noChangeAspect="1" noChangeArrowheads="1"/>
          </p:cNvPicPr>
          <p:nvPr/>
        </p:nvPicPr>
        <p:blipFill>
          <a:blip r:embed="rId2"/>
          <a:srcRect/>
          <a:stretch>
            <a:fillRect/>
          </a:stretch>
        </p:blipFill>
        <p:spPr bwMode="auto">
          <a:xfrm>
            <a:off x="9165673" y="4826794"/>
            <a:ext cx="2416727" cy="1812545"/>
          </a:xfrm>
          <a:prstGeom prst="rect">
            <a:avLst/>
          </a:prstGeom>
          <a:noFill/>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036" y="3427775"/>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67036" y="3625142"/>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67036" y="3812497"/>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67036" y="45866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67036" y="477396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67036" y="497132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67036" y="516869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467036" y="53610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67036" y="5558373"/>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5467036" y="5745728"/>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p:cNvSpPr/>
          <p:nvPr/>
        </p:nvSpPr>
        <p:spPr>
          <a:xfrm>
            <a:off x="5467036" y="5943095"/>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14"/>
          <p:cNvSpPr/>
          <p:nvPr/>
        </p:nvSpPr>
        <p:spPr>
          <a:xfrm>
            <a:off x="5467036" y="6140462"/>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Rectangle 15"/>
          <p:cNvSpPr/>
          <p:nvPr/>
        </p:nvSpPr>
        <p:spPr>
          <a:xfrm>
            <a:off x="5467036" y="6331189"/>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p:cNvSpPr/>
          <p:nvPr/>
        </p:nvSpPr>
        <p:spPr>
          <a:xfrm>
            <a:off x="5467036" y="652855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67036" y="671591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67036" y="2454646"/>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67036" y="265253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67036" y="283988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467036" y="303725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467036" y="323462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67036" y="148063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467036" y="167799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467036" y="1865354"/>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67036" y="2062721"/>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467036" y="2262803"/>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467036" y="50933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467036" y="70618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67036" y="89353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467036" y="109090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467036" y="128827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467036" y="10959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467036" y="30696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urved Connector 35"/>
          <p:cNvCxnSpPr/>
          <p:nvPr/>
        </p:nvCxnSpPr>
        <p:spPr>
          <a:xfrm flipV="1">
            <a:off x="6996578" y="3921814"/>
            <a:ext cx="12700" cy="1745876"/>
          </a:xfrm>
          <a:prstGeom prst="curvedConnector3">
            <a:avLst>
              <a:gd name="adj1" fmla="val 4721740"/>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983982" y="3820473"/>
            <a:ext cx="495649" cy="769441"/>
          </a:xfrm>
          <a:prstGeom prst="rect">
            <a:avLst/>
          </a:prstGeom>
          <a:noFill/>
        </p:spPr>
        <p:txBody>
          <a:bodyPr wrap="none" rtlCol="0">
            <a:spAutoFit/>
          </a:bodyPr>
          <a:lstStyle/>
          <a:p>
            <a:r>
              <a:rPr lang="mr-IN"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
        <p:nvSpPr>
          <p:cNvPr id="39" name="Title 1"/>
          <p:cNvSpPr txBox="1">
            <a:spLocks/>
          </p:cNvSpPr>
          <p:nvPr/>
        </p:nvSpPr>
        <p:spPr>
          <a:xfrm>
            <a:off x="838200" y="364607"/>
            <a:ext cx="10515600" cy="1325563"/>
          </a:xfrm>
          <a:prstGeom prst="rect">
            <a:avLst/>
          </a:prstGeom>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Simple Example: Arbitrary Read</a:t>
            </a:r>
            <a:endParaRPr lang="en-US" dirty="0"/>
          </a:p>
        </p:txBody>
      </p:sp>
      <p:sp>
        <p:nvSpPr>
          <p:cNvPr id="40" name="Rectangle 39"/>
          <p:cNvSpPr/>
          <p:nvPr/>
        </p:nvSpPr>
        <p:spPr>
          <a:xfrm>
            <a:off x="5467036" y="-67409"/>
            <a:ext cx="1528990" cy="180013"/>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871792" y="6239145"/>
            <a:ext cx="3060453" cy="369332"/>
          </a:xfrm>
          <a:prstGeom prst="rect">
            <a:avLst/>
          </a:prstGeom>
          <a:noFill/>
        </p:spPr>
        <p:txBody>
          <a:bodyPr wrap="none" rtlCol="0">
            <a:spAutoFit/>
          </a:bodyPr>
          <a:lstStyle/>
          <a:p>
            <a:r>
              <a:rPr lang="en-US" dirty="0" smtClean="0"/>
              <a:t>Buffer; stores input from </a:t>
            </a:r>
            <a:r>
              <a:rPr lang="en-US" dirty="0" err="1" smtClean="0"/>
              <a:t>stdin</a:t>
            </a:r>
            <a:endParaRPr lang="en-US" dirty="0"/>
          </a:p>
        </p:txBody>
      </p:sp>
      <p:sp>
        <p:nvSpPr>
          <p:cNvPr id="51" name="TextBox 50"/>
          <p:cNvSpPr txBox="1"/>
          <p:nvPr/>
        </p:nvSpPr>
        <p:spPr>
          <a:xfrm>
            <a:off x="463826" y="5475079"/>
            <a:ext cx="4440085" cy="369332"/>
          </a:xfrm>
          <a:prstGeom prst="rect">
            <a:avLst/>
          </a:prstGeom>
          <a:noFill/>
        </p:spPr>
        <p:txBody>
          <a:bodyPr wrap="square" rtlCol="0">
            <a:spAutoFit/>
          </a:bodyPr>
          <a:lstStyle/>
          <a:p>
            <a:pPr algn="r"/>
            <a:r>
              <a:rPr lang="en-US" dirty="0" smtClean="0"/>
              <a:t>‘puts’ prints the string this pointer points at</a:t>
            </a:r>
            <a:endParaRPr lang="en-US" dirty="0"/>
          </a:p>
        </p:txBody>
      </p:sp>
      <p:sp>
        <p:nvSpPr>
          <p:cNvPr id="52" name="TextBox 51"/>
          <p:cNvSpPr txBox="1"/>
          <p:nvPr/>
        </p:nvSpPr>
        <p:spPr>
          <a:xfrm>
            <a:off x="2859119" y="3726514"/>
            <a:ext cx="2044792" cy="369332"/>
          </a:xfrm>
          <a:prstGeom prst="rect">
            <a:avLst/>
          </a:prstGeom>
          <a:noFill/>
        </p:spPr>
        <p:txBody>
          <a:bodyPr wrap="none" rtlCol="0">
            <a:spAutoFit/>
          </a:bodyPr>
          <a:lstStyle/>
          <a:p>
            <a:pPr algn="r"/>
            <a:r>
              <a:rPr lang="en-US" smtClean="0"/>
              <a:t>An innocuous string</a:t>
            </a:r>
            <a:endParaRPr lang="en-US" dirty="0"/>
          </a:p>
        </p:txBody>
      </p:sp>
      <p:sp>
        <p:nvSpPr>
          <p:cNvPr id="53" name="TextBox 52"/>
          <p:cNvSpPr txBox="1"/>
          <p:nvPr/>
        </p:nvSpPr>
        <p:spPr>
          <a:xfrm>
            <a:off x="7871792" y="2374306"/>
            <a:ext cx="2126351" cy="369332"/>
          </a:xfrm>
          <a:prstGeom prst="rect">
            <a:avLst/>
          </a:prstGeom>
          <a:noFill/>
        </p:spPr>
        <p:txBody>
          <a:bodyPr wrap="none" rtlCol="0">
            <a:spAutoFit/>
          </a:bodyPr>
          <a:lstStyle/>
          <a:p>
            <a:r>
              <a:rPr lang="en-US" dirty="0" smtClean="0"/>
              <a:t>The admin password</a:t>
            </a:r>
            <a:endParaRPr lang="en-US" dirty="0"/>
          </a:p>
        </p:txBody>
      </p:sp>
      <p:cxnSp>
        <p:nvCxnSpPr>
          <p:cNvPr id="55" name="Straight Arrow Connector 54"/>
          <p:cNvCxnSpPr>
            <a:stCxn id="53" idx="1"/>
            <a:endCxn id="19" idx="3"/>
          </p:cNvCxnSpPr>
          <p:nvPr/>
        </p:nvCxnSpPr>
        <p:spPr>
          <a:xfrm flipH="1" flipV="1">
            <a:off x="6996578" y="2553330"/>
            <a:ext cx="875214" cy="56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6" idx="1"/>
          </p:cNvCxnSpPr>
          <p:nvPr/>
        </p:nvCxnSpPr>
        <p:spPr>
          <a:xfrm>
            <a:off x="4903911" y="3911180"/>
            <a:ext cx="563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1" idx="3"/>
            <a:endCxn id="12" idx="1"/>
          </p:cNvCxnSpPr>
          <p:nvPr/>
        </p:nvCxnSpPr>
        <p:spPr>
          <a:xfrm flipV="1">
            <a:off x="4903911" y="5657057"/>
            <a:ext cx="563125" cy="2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1"/>
            <a:endCxn id="16" idx="3"/>
          </p:cNvCxnSpPr>
          <p:nvPr/>
        </p:nvCxnSpPr>
        <p:spPr>
          <a:xfrm flipH="1">
            <a:off x="6996578" y="6423811"/>
            <a:ext cx="875214" cy="60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653670" y="4545399"/>
            <a:ext cx="2955235" cy="1200329"/>
          </a:xfrm>
          <a:prstGeom prst="rect">
            <a:avLst/>
          </a:prstGeom>
          <a:noFill/>
          <a:ln>
            <a:solidFill>
              <a:schemeClr val="tx1"/>
            </a:solidFill>
          </a:ln>
        </p:spPr>
        <p:txBody>
          <a:bodyPr wrap="square" rtlCol="0">
            <a:spAutoFit/>
          </a:bodyPr>
          <a:lstStyle/>
          <a:p>
            <a:r>
              <a:rPr lang="en-US" dirty="0" smtClean="0"/>
              <a:t>If we can find a buffer overflow that overwrites this pointer, we can print out the admin password</a:t>
            </a:r>
            <a:endParaRPr lang="en-US" dirty="0"/>
          </a:p>
        </p:txBody>
      </p:sp>
      <p:cxnSp>
        <p:nvCxnSpPr>
          <p:cNvPr id="66" name="Straight Arrow Connector 65"/>
          <p:cNvCxnSpPr>
            <a:stCxn id="64" idx="1"/>
          </p:cNvCxnSpPr>
          <p:nvPr/>
        </p:nvCxnSpPr>
        <p:spPr>
          <a:xfrm flipH="1">
            <a:off x="7434185" y="5145564"/>
            <a:ext cx="1219485" cy="4254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4894796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467036" y="5558373"/>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5467036" y="3427775"/>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67036" y="3625142"/>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67036" y="3812497"/>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67036" y="45866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67036" y="477396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67036" y="497132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67036" y="516869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467036" y="53610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467036" y="5745728"/>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p:cNvSpPr/>
          <p:nvPr/>
        </p:nvSpPr>
        <p:spPr>
          <a:xfrm>
            <a:off x="5467036" y="5943095"/>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5467036" y="6140462"/>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5467036" y="6331189"/>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5467036" y="652855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67036" y="671591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67036" y="2454646"/>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67036" y="265253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67036" y="283988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467036" y="303725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467036" y="323462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67036" y="148063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467036" y="167799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467036" y="1865354"/>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67036" y="2062721"/>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467036" y="2262803"/>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467036" y="50933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467036" y="70618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67036" y="89353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467036" y="109090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467036" y="128827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467036" y="10959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467036" y="30696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983982" y="3820473"/>
            <a:ext cx="495649" cy="769441"/>
          </a:xfrm>
          <a:prstGeom prst="rect">
            <a:avLst/>
          </a:prstGeom>
          <a:noFill/>
        </p:spPr>
        <p:txBody>
          <a:bodyPr wrap="none" rtlCol="0">
            <a:spAutoFit/>
          </a:bodyPr>
          <a:lstStyle/>
          <a:p>
            <a:r>
              <a:rPr lang="mr-IN"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
        <p:nvSpPr>
          <p:cNvPr id="39" name="Title 1"/>
          <p:cNvSpPr txBox="1">
            <a:spLocks/>
          </p:cNvSpPr>
          <p:nvPr/>
        </p:nvSpPr>
        <p:spPr>
          <a:xfrm>
            <a:off x="838200" y="364607"/>
            <a:ext cx="10515600" cy="1325563"/>
          </a:xfrm>
          <a:prstGeom prst="rect">
            <a:avLst/>
          </a:prstGeom>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Simple Example: Arbitrary Read</a:t>
            </a:r>
            <a:endParaRPr lang="en-US" dirty="0"/>
          </a:p>
        </p:txBody>
      </p:sp>
      <p:sp>
        <p:nvSpPr>
          <p:cNvPr id="40" name="Rectangle 39"/>
          <p:cNvSpPr/>
          <p:nvPr/>
        </p:nvSpPr>
        <p:spPr>
          <a:xfrm>
            <a:off x="5467036" y="-67409"/>
            <a:ext cx="1528990" cy="180013"/>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871792" y="6239145"/>
            <a:ext cx="3060453" cy="369332"/>
          </a:xfrm>
          <a:prstGeom prst="rect">
            <a:avLst/>
          </a:prstGeom>
          <a:noFill/>
        </p:spPr>
        <p:txBody>
          <a:bodyPr wrap="none" rtlCol="0">
            <a:spAutoFit/>
          </a:bodyPr>
          <a:lstStyle/>
          <a:p>
            <a:r>
              <a:rPr lang="en-US" dirty="0" smtClean="0"/>
              <a:t>Buffer; stores input from </a:t>
            </a:r>
            <a:r>
              <a:rPr lang="en-US" dirty="0" err="1" smtClean="0"/>
              <a:t>stdin</a:t>
            </a:r>
            <a:endParaRPr lang="en-US" dirty="0"/>
          </a:p>
        </p:txBody>
      </p:sp>
      <p:sp>
        <p:nvSpPr>
          <p:cNvPr id="51" name="TextBox 50"/>
          <p:cNvSpPr txBox="1"/>
          <p:nvPr/>
        </p:nvSpPr>
        <p:spPr>
          <a:xfrm>
            <a:off x="463826" y="5475079"/>
            <a:ext cx="4440085" cy="369332"/>
          </a:xfrm>
          <a:prstGeom prst="rect">
            <a:avLst/>
          </a:prstGeom>
          <a:noFill/>
        </p:spPr>
        <p:txBody>
          <a:bodyPr wrap="square" rtlCol="0">
            <a:spAutoFit/>
          </a:bodyPr>
          <a:lstStyle/>
          <a:p>
            <a:pPr algn="r"/>
            <a:r>
              <a:rPr lang="en-US" dirty="0" smtClean="0"/>
              <a:t>‘puts’ prints the string this pointer points at</a:t>
            </a:r>
            <a:endParaRPr lang="en-US" dirty="0"/>
          </a:p>
        </p:txBody>
      </p:sp>
      <p:sp>
        <p:nvSpPr>
          <p:cNvPr id="52" name="TextBox 51"/>
          <p:cNvSpPr txBox="1"/>
          <p:nvPr/>
        </p:nvSpPr>
        <p:spPr>
          <a:xfrm>
            <a:off x="2859119" y="3726514"/>
            <a:ext cx="2044792" cy="369332"/>
          </a:xfrm>
          <a:prstGeom prst="rect">
            <a:avLst/>
          </a:prstGeom>
          <a:noFill/>
        </p:spPr>
        <p:txBody>
          <a:bodyPr wrap="none" rtlCol="0">
            <a:spAutoFit/>
          </a:bodyPr>
          <a:lstStyle/>
          <a:p>
            <a:pPr algn="r"/>
            <a:r>
              <a:rPr lang="en-US" smtClean="0"/>
              <a:t>An innocuous string</a:t>
            </a:r>
            <a:endParaRPr lang="en-US" dirty="0"/>
          </a:p>
        </p:txBody>
      </p:sp>
      <p:sp>
        <p:nvSpPr>
          <p:cNvPr id="53" name="TextBox 52"/>
          <p:cNvSpPr txBox="1"/>
          <p:nvPr/>
        </p:nvSpPr>
        <p:spPr>
          <a:xfrm>
            <a:off x="7871792" y="2374306"/>
            <a:ext cx="2126351" cy="369332"/>
          </a:xfrm>
          <a:prstGeom prst="rect">
            <a:avLst/>
          </a:prstGeom>
          <a:noFill/>
        </p:spPr>
        <p:txBody>
          <a:bodyPr wrap="none" rtlCol="0">
            <a:spAutoFit/>
          </a:bodyPr>
          <a:lstStyle/>
          <a:p>
            <a:r>
              <a:rPr lang="en-US" dirty="0" smtClean="0"/>
              <a:t>The admin password</a:t>
            </a:r>
            <a:endParaRPr lang="en-US" dirty="0"/>
          </a:p>
        </p:txBody>
      </p:sp>
      <p:cxnSp>
        <p:nvCxnSpPr>
          <p:cNvPr id="55" name="Straight Arrow Connector 54"/>
          <p:cNvCxnSpPr>
            <a:stCxn id="53" idx="1"/>
            <a:endCxn id="19" idx="3"/>
          </p:cNvCxnSpPr>
          <p:nvPr/>
        </p:nvCxnSpPr>
        <p:spPr>
          <a:xfrm flipH="1" flipV="1">
            <a:off x="6996578" y="2553330"/>
            <a:ext cx="875214" cy="56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6" idx="1"/>
          </p:cNvCxnSpPr>
          <p:nvPr/>
        </p:nvCxnSpPr>
        <p:spPr>
          <a:xfrm>
            <a:off x="4903911" y="3911180"/>
            <a:ext cx="563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1" idx="3"/>
            <a:endCxn id="12" idx="1"/>
          </p:cNvCxnSpPr>
          <p:nvPr/>
        </p:nvCxnSpPr>
        <p:spPr>
          <a:xfrm flipV="1">
            <a:off x="4903911" y="5657057"/>
            <a:ext cx="563125" cy="2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1"/>
            <a:endCxn id="16" idx="3"/>
          </p:cNvCxnSpPr>
          <p:nvPr/>
        </p:nvCxnSpPr>
        <p:spPr>
          <a:xfrm flipH="1">
            <a:off x="6996578" y="6423811"/>
            <a:ext cx="875214" cy="60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398565" y="4438508"/>
            <a:ext cx="2955235" cy="1754326"/>
          </a:xfrm>
          <a:prstGeom prst="rect">
            <a:avLst/>
          </a:prstGeom>
          <a:noFill/>
          <a:ln>
            <a:solidFill>
              <a:schemeClr val="tx1"/>
            </a:solidFill>
          </a:ln>
        </p:spPr>
        <p:txBody>
          <a:bodyPr wrap="square" rtlCol="0">
            <a:spAutoFit/>
          </a:bodyPr>
          <a:lstStyle/>
          <a:p>
            <a:r>
              <a:rPr lang="en-US" dirty="0" smtClean="0"/>
              <a:t>Inject as much </a:t>
            </a:r>
            <a:r>
              <a:rPr lang="en-US" dirty="0" smtClean="0">
                <a:solidFill>
                  <a:srgbClr val="FF0000"/>
                </a:solidFill>
              </a:rPr>
              <a:t>symbolic data </a:t>
            </a:r>
            <a:r>
              <a:rPr lang="en-US" dirty="0" smtClean="0"/>
              <a:t>as possible into the buffer!</a:t>
            </a:r>
          </a:p>
          <a:p>
            <a:r>
              <a:rPr lang="en-US" dirty="0" smtClean="0"/>
              <a:t>(In this case, the </a:t>
            </a:r>
            <a:r>
              <a:rPr lang="en-US" dirty="0" smtClean="0">
                <a:solidFill>
                  <a:srgbClr val="FF0000"/>
                </a:solidFill>
              </a:rPr>
              <a:t>buffer is larger</a:t>
            </a:r>
            <a:r>
              <a:rPr lang="en-US" dirty="0" smtClean="0"/>
              <a:t> than the amount of input the program accepts; it is </a:t>
            </a:r>
            <a:r>
              <a:rPr lang="en-US" dirty="0" smtClean="0">
                <a:solidFill>
                  <a:srgbClr val="FF0000"/>
                </a:solidFill>
              </a:rPr>
              <a:t>not vulnerable to attack</a:t>
            </a:r>
            <a:r>
              <a:rPr lang="en-US" dirty="0" smtClean="0"/>
              <a:t>.)</a:t>
            </a:r>
            <a:endParaRPr lang="en-US" dirty="0"/>
          </a:p>
        </p:txBody>
      </p:sp>
      <p:cxnSp>
        <p:nvCxnSpPr>
          <p:cNvPr id="66" name="Straight Arrow Connector 65"/>
          <p:cNvCxnSpPr>
            <a:stCxn id="64" idx="1"/>
          </p:cNvCxnSpPr>
          <p:nvPr/>
        </p:nvCxnSpPr>
        <p:spPr>
          <a:xfrm flipH="1">
            <a:off x="7094179" y="5315671"/>
            <a:ext cx="1304386" cy="793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p:nvPr/>
        </p:nvCxnSpPr>
        <p:spPr>
          <a:xfrm flipV="1">
            <a:off x="6996578" y="3911181"/>
            <a:ext cx="12700" cy="1745876"/>
          </a:xfrm>
          <a:prstGeom prst="curvedConnector3">
            <a:avLst>
              <a:gd name="adj1" fmla="val 4721740"/>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63375762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036" y="3427775"/>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67036" y="3625142"/>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67036" y="3812497"/>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67036" y="45866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67036" y="477396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67036" y="497132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67036" y="516869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467036" y="5361006"/>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12" name="Rectangle 11"/>
          <p:cNvSpPr/>
          <p:nvPr/>
        </p:nvSpPr>
        <p:spPr>
          <a:xfrm>
            <a:off x="5467036" y="5558373"/>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5467036" y="5745728"/>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p:cNvSpPr/>
          <p:nvPr/>
        </p:nvSpPr>
        <p:spPr>
          <a:xfrm>
            <a:off x="5467036" y="5943095"/>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5467036" y="6140462"/>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5467036" y="6331189"/>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5467036" y="652855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67036" y="671591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67036" y="2454646"/>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67036" y="265253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67036" y="283988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467036" y="303725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467036" y="323462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67036" y="148063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467036" y="167799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467036" y="1865354"/>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67036" y="2062721"/>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467036" y="2262803"/>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467036" y="50933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467036" y="70618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67036" y="89353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467036" y="109090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467036" y="128827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467036" y="10959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467036" y="30696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urved Connector 35"/>
          <p:cNvCxnSpPr>
            <a:stCxn id="12" idx="3"/>
            <a:endCxn id="6" idx="3"/>
          </p:cNvCxnSpPr>
          <p:nvPr/>
        </p:nvCxnSpPr>
        <p:spPr>
          <a:xfrm flipV="1">
            <a:off x="6996578" y="3911181"/>
            <a:ext cx="12700" cy="1745876"/>
          </a:xfrm>
          <a:prstGeom prst="curvedConnector3">
            <a:avLst>
              <a:gd name="adj1" fmla="val 4721740"/>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983982" y="3820473"/>
            <a:ext cx="495649" cy="769441"/>
          </a:xfrm>
          <a:prstGeom prst="rect">
            <a:avLst/>
          </a:prstGeom>
          <a:noFill/>
        </p:spPr>
        <p:txBody>
          <a:bodyPr wrap="none" rtlCol="0">
            <a:spAutoFit/>
          </a:bodyPr>
          <a:lstStyle/>
          <a:p>
            <a:r>
              <a:rPr lang="mr-IN"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
        <p:nvSpPr>
          <p:cNvPr id="39" name="Title 1"/>
          <p:cNvSpPr txBox="1">
            <a:spLocks/>
          </p:cNvSpPr>
          <p:nvPr/>
        </p:nvSpPr>
        <p:spPr>
          <a:xfrm>
            <a:off x="838200" y="364607"/>
            <a:ext cx="10515600" cy="1325563"/>
          </a:xfrm>
          <a:prstGeom prst="rect">
            <a:avLst/>
          </a:prstGeom>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Simple Example: Arbitrary Read</a:t>
            </a:r>
            <a:endParaRPr lang="en-US" dirty="0"/>
          </a:p>
        </p:txBody>
      </p:sp>
      <p:sp>
        <p:nvSpPr>
          <p:cNvPr id="40" name="Rectangle 39"/>
          <p:cNvSpPr/>
          <p:nvPr/>
        </p:nvSpPr>
        <p:spPr>
          <a:xfrm>
            <a:off x="5467036" y="-67409"/>
            <a:ext cx="1528990" cy="180013"/>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871792" y="6239145"/>
            <a:ext cx="3060453" cy="369332"/>
          </a:xfrm>
          <a:prstGeom prst="rect">
            <a:avLst/>
          </a:prstGeom>
          <a:noFill/>
        </p:spPr>
        <p:txBody>
          <a:bodyPr wrap="none" rtlCol="0">
            <a:spAutoFit/>
          </a:bodyPr>
          <a:lstStyle/>
          <a:p>
            <a:r>
              <a:rPr lang="en-US" dirty="0" smtClean="0"/>
              <a:t>Buffer; stores input from </a:t>
            </a:r>
            <a:r>
              <a:rPr lang="en-US" dirty="0" err="1" smtClean="0"/>
              <a:t>stdin</a:t>
            </a:r>
            <a:endParaRPr lang="en-US" dirty="0"/>
          </a:p>
        </p:txBody>
      </p:sp>
      <p:sp>
        <p:nvSpPr>
          <p:cNvPr id="51" name="TextBox 50"/>
          <p:cNvSpPr txBox="1"/>
          <p:nvPr/>
        </p:nvSpPr>
        <p:spPr>
          <a:xfrm>
            <a:off x="463826" y="5475079"/>
            <a:ext cx="4440085" cy="369332"/>
          </a:xfrm>
          <a:prstGeom prst="rect">
            <a:avLst/>
          </a:prstGeom>
          <a:noFill/>
        </p:spPr>
        <p:txBody>
          <a:bodyPr wrap="square" rtlCol="0">
            <a:spAutoFit/>
          </a:bodyPr>
          <a:lstStyle/>
          <a:p>
            <a:pPr algn="r"/>
            <a:r>
              <a:rPr lang="en-US" dirty="0" smtClean="0"/>
              <a:t>‘puts’ prints the string this pointer points at</a:t>
            </a:r>
            <a:endParaRPr lang="en-US" dirty="0"/>
          </a:p>
        </p:txBody>
      </p:sp>
      <p:sp>
        <p:nvSpPr>
          <p:cNvPr id="52" name="TextBox 51"/>
          <p:cNvSpPr txBox="1"/>
          <p:nvPr/>
        </p:nvSpPr>
        <p:spPr>
          <a:xfrm>
            <a:off x="2859119" y="3726514"/>
            <a:ext cx="2044792" cy="369332"/>
          </a:xfrm>
          <a:prstGeom prst="rect">
            <a:avLst/>
          </a:prstGeom>
          <a:noFill/>
        </p:spPr>
        <p:txBody>
          <a:bodyPr wrap="none" rtlCol="0">
            <a:spAutoFit/>
          </a:bodyPr>
          <a:lstStyle/>
          <a:p>
            <a:pPr algn="r"/>
            <a:r>
              <a:rPr lang="en-US" smtClean="0"/>
              <a:t>An innocuous string</a:t>
            </a:r>
            <a:endParaRPr lang="en-US" dirty="0"/>
          </a:p>
        </p:txBody>
      </p:sp>
      <p:sp>
        <p:nvSpPr>
          <p:cNvPr id="53" name="TextBox 52"/>
          <p:cNvSpPr txBox="1"/>
          <p:nvPr/>
        </p:nvSpPr>
        <p:spPr>
          <a:xfrm>
            <a:off x="7871792" y="2374306"/>
            <a:ext cx="2126351" cy="369332"/>
          </a:xfrm>
          <a:prstGeom prst="rect">
            <a:avLst/>
          </a:prstGeom>
          <a:noFill/>
        </p:spPr>
        <p:txBody>
          <a:bodyPr wrap="none" rtlCol="0">
            <a:spAutoFit/>
          </a:bodyPr>
          <a:lstStyle/>
          <a:p>
            <a:r>
              <a:rPr lang="en-US" dirty="0" smtClean="0"/>
              <a:t>The admin password</a:t>
            </a:r>
            <a:endParaRPr lang="en-US" dirty="0"/>
          </a:p>
        </p:txBody>
      </p:sp>
      <p:cxnSp>
        <p:nvCxnSpPr>
          <p:cNvPr id="55" name="Straight Arrow Connector 54"/>
          <p:cNvCxnSpPr>
            <a:stCxn id="53" idx="1"/>
            <a:endCxn id="19" idx="3"/>
          </p:cNvCxnSpPr>
          <p:nvPr/>
        </p:nvCxnSpPr>
        <p:spPr>
          <a:xfrm flipH="1" flipV="1">
            <a:off x="6996578" y="2553330"/>
            <a:ext cx="875214" cy="56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6" idx="1"/>
          </p:cNvCxnSpPr>
          <p:nvPr/>
        </p:nvCxnSpPr>
        <p:spPr>
          <a:xfrm>
            <a:off x="4903911" y="3911180"/>
            <a:ext cx="563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1" idx="3"/>
            <a:endCxn id="12" idx="1"/>
          </p:cNvCxnSpPr>
          <p:nvPr/>
        </p:nvCxnSpPr>
        <p:spPr>
          <a:xfrm flipV="1">
            <a:off x="4903911" y="5657057"/>
            <a:ext cx="563125" cy="2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1"/>
            <a:endCxn id="16" idx="3"/>
          </p:cNvCxnSpPr>
          <p:nvPr/>
        </p:nvCxnSpPr>
        <p:spPr>
          <a:xfrm flipH="1">
            <a:off x="6996578" y="6423811"/>
            <a:ext cx="875214" cy="60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398565" y="4438508"/>
            <a:ext cx="2955235" cy="1200329"/>
          </a:xfrm>
          <a:prstGeom prst="rect">
            <a:avLst/>
          </a:prstGeom>
          <a:noFill/>
          <a:ln>
            <a:solidFill>
              <a:schemeClr val="tx1"/>
            </a:solidFill>
          </a:ln>
        </p:spPr>
        <p:txBody>
          <a:bodyPr wrap="square" rtlCol="0">
            <a:spAutoFit/>
          </a:bodyPr>
          <a:lstStyle/>
          <a:p>
            <a:r>
              <a:rPr lang="en-US" dirty="0" smtClean="0"/>
              <a:t>However, eventually we may come across an example that allows us to </a:t>
            </a:r>
            <a:r>
              <a:rPr lang="en-US" dirty="0" smtClean="0">
                <a:solidFill>
                  <a:srgbClr val="FF0000"/>
                </a:solidFill>
              </a:rPr>
              <a:t>overwrite the pointer</a:t>
            </a:r>
            <a:r>
              <a:rPr lang="en-US" dirty="0" smtClean="0"/>
              <a:t>.</a:t>
            </a:r>
            <a:endParaRPr lang="en-US" dirty="0"/>
          </a:p>
        </p:txBody>
      </p:sp>
      <p:cxnSp>
        <p:nvCxnSpPr>
          <p:cNvPr id="66" name="Straight Arrow Connector 65"/>
          <p:cNvCxnSpPr>
            <a:stCxn id="64" idx="1"/>
          </p:cNvCxnSpPr>
          <p:nvPr/>
        </p:nvCxnSpPr>
        <p:spPr>
          <a:xfrm flipH="1">
            <a:off x="7328452" y="5038673"/>
            <a:ext cx="1070113" cy="5163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879200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7036" y="3427775"/>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67036" y="3625142"/>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67036" y="3812497"/>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67036" y="45866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67036" y="477396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67036" y="497132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67036" y="516869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467036" y="5361006"/>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12" name="Rectangle 11"/>
          <p:cNvSpPr/>
          <p:nvPr/>
        </p:nvSpPr>
        <p:spPr>
          <a:xfrm>
            <a:off x="5467036" y="5558373"/>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5467036" y="5745728"/>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p:cNvSpPr/>
          <p:nvPr/>
        </p:nvSpPr>
        <p:spPr>
          <a:xfrm>
            <a:off x="5467036" y="5943095"/>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5467036" y="6140462"/>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5467036" y="6331189"/>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5467036" y="652855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67036" y="671591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467036" y="2454646"/>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467036" y="265253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67036" y="283988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467036" y="303725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467036" y="323462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67036" y="148063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467036" y="167799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467036" y="1865354"/>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467036" y="2062721"/>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467036" y="2262803"/>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467036" y="50933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467036" y="70618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67036" y="89353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467036" y="109090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467036" y="128827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467036" y="10959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467036" y="30696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urved Connector 35"/>
          <p:cNvCxnSpPr>
            <a:stCxn id="12" idx="3"/>
            <a:endCxn id="19" idx="3"/>
          </p:cNvCxnSpPr>
          <p:nvPr/>
        </p:nvCxnSpPr>
        <p:spPr>
          <a:xfrm flipV="1">
            <a:off x="6996578" y="2553330"/>
            <a:ext cx="12700" cy="3103727"/>
          </a:xfrm>
          <a:prstGeom prst="curvedConnector3">
            <a:avLst>
              <a:gd name="adj1" fmla="val 6182606"/>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983982" y="3820473"/>
            <a:ext cx="495649" cy="769441"/>
          </a:xfrm>
          <a:prstGeom prst="rect">
            <a:avLst/>
          </a:prstGeom>
          <a:noFill/>
        </p:spPr>
        <p:txBody>
          <a:bodyPr wrap="none" rtlCol="0">
            <a:spAutoFit/>
          </a:bodyPr>
          <a:lstStyle/>
          <a:p>
            <a:r>
              <a:rPr lang="mr-IN"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
        <p:nvSpPr>
          <p:cNvPr id="39" name="Title 1"/>
          <p:cNvSpPr txBox="1">
            <a:spLocks/>
          </p:cNvSpPr>
          <p:nvPr/>
        </p:nvSpPr>
        <p:spPr>
          <a:xfrm>
            <a:off x="838200" y="364607"/>
            <a:ext cx="10515600" cy="1325563"/>
          </a:xfrm>
          <a:prstGeom prst="rect">
            <a:avLst/>
          </a:prstGeom>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Simple Example: Arbitrary Read</a:t>
            </a:r>
            <a:endParaRPr lang="en-US" dirty="0"/>
          </a:p>
        </p:txBody>
      </p:sp>
      <p:sp>
        <p:nvSpPr>
          <p:cNvPr id="40" name="Rectangle 39"/>
          <p:cNvSpPr/>
          <p:nvPr/>
        </p:nvSpPr>
        <p:spPr>
          <a:xfrm>
            <a:off x="5467036" y="-67409"/>
            <a:ext cx="1528990" cy="180013"/>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871792" y="6239145"/>
            <a:ext cx="3060453" cy="369332"/>
          </a:xfrm>
          <a:prstGeom prst="rect">
            <a:avLst/>
          </a:prstGeom>
          <a:noFill/>
        </p:spPr>
        <p:txBody>
          <a:bodyPr wrap="none" rtlCol="0">
            <a:spAutoFit/>
          </a:bodyPr>
          <a:lstStyle/>
          <a:p>
            <a:r>
              <a:rPr lang="en-US" dirty="0" smtClean="0"/>
              <a:t>Buffer; stores input from </a:t>
            </a:r>
            <a:r>
              <a:rPr lang="en-US" dirty="0" err="1" smtClean="0"/>
              <a:t>stdin</a:t>
            </a:r>
            <a:endParaRPr lang="en-US" dirty="0"/>
          </a:p>
        </p:txBody>
      </p:sp>
      <p:sp>
        <p:nvSpPr>
          <p:cNvPr id="51" name="TextBox 50"/>
          <p:cNvSpPr txBox="1"/>
          <p:nvPr/>
        </p:nvSpPr>
        <p:spPr>
          <a:xfrm>
            <a:off x="463826" y="5475079"/>
            <a:ext cx="4440085" cy="369332"/>
          </a:xfrm>
          <a:prstGeom prst="rect">
            <a:avLst/>
          </a:prstGeom>
          <a:noFill/>
        </p:spPr>
        <p:txBody>
          <a:bodyPr wrap="square" rtlCol="0">
            <a:spAutoFit/>
          </a:bodyPr>
          <a:lstStyle/>
          <a:p>
            <a:pPr algn="r"/>
            <a:r>
              <a:rPr lang="en-US" dirty="0" smtClean="0"/>
              <a:t>‘puts’ prints the string this pointer points at</a:t>
            </a:r>
            <a:endParaRPr lang="en-US" dirty="0"/>
          </a:p>
        </p:txBody>
      </p:sp>
      <p:sp>
        <p:nvSpPr>
          <p:cNvPr id="52" name="TextBox 51"/>
          <p:cNvSpPr txBox="1"/>
          <p:nvPr/>
        </p:nvSpPr>
        <p:spPr>
          <a:xfrm>
            <a:off x="2859119" y="3726514"/>
            <a:ext cx="2044792" cy="369332"/>
          </a:xfrm>
          <a:prstGeom prst="rect">
            <a:avLst/>
          </a:prstGeom>
          <a:noFill/>
        </p:spPr>
        <p:txBody>
          <a:bodyPr wrap="none" rtlCol="0">
            <a:spAutoFit/>
          </a:bodyPr>
          <a:lstStyle/>
          <a:p>
            <a:pPr algn="r"/>
            <a:r>
              <a:rPr lang="en-US" smtClean="0"/>
              <a:t>An innocuous string</a:t>
            </a:r>
            <a:endParaRPr lang="en-US" dirty="0"/>
          </a:p>
        </p:txBody>
      </p:sp>
      <p:sp>
        <p:nvSpPr>
          <p:cNvPr id="53" name="TextBox 52"/>
          <p:cNvSpPr txBox="1"/>
          <p:nvPr/>
        </p:nvSpPr>
        <p:spPr>
          <a:xfrm>
            <a:off x="7871792" y="2374306"/>
            <a:ext cx="2126351" cy="369332"/>
          </a:xfrm>
          <a:prstGeom prst="rect">
            <a:avLst/>
          </a:prstGeom>
          <a:noFill/>
        </p:spPr>
        <p:txBody>
          <a:bodyPr wrap="none" rtlCol="0">
            <a:spAutoFit/>
          </a:bodyPr>
          <a:lstStyle/>
          <a:p>
            <a:r>
              <a:rPr lang="en-US" dirty="0" smtClean="0"/>
              <a:t>The admin password</a:t>
            </a:r>
            <a:endParaRPr lang="en-US" dirty="0"/>
          </a:p>
        </p:txBody>
      </p:sp>
      <p:cxnSp>
        <p:nvCxnSpPr>
          <p:cNvPr id="55" name="Straight Arrow Connector 54"/>
          <p:cNvCxnSpPr>
            <a:stCxn id="53" idx="1"/>
          </p:cNvCxnSpPr>
          <p:nvPr/>
        </p:nvCxnSpPr>
        <p:spPr>
          <a:xfrm flipH="1">
            <a:off x="7474226" y="2558972"/>
            <a:ext cx="397566" cy="48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6" idx="1"/>
          </p:cNvCxnSpPr>
          <p:nvPr/>
        </p:nvCxnSpPr>
        <p:spPr>
          <a:xfrm>
            <a:off x="4903911" y="3911180"/>
            <a:ext cx="563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1" idx="3"/>
            <a:endCxn id="12" idx="1"/>
          </p:cNvCxnSpPr>
          <p:nvPr/>
        </p:nvCxnSpPr>
        <p:spPr>
          <a:xfrm flipV="1">
            <a:off x="4903911" y="5657057"/>
            <a:ext cx="563125" cy="2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1"/>
            <a:endCxn id="16" idx="3"/>
          </p:cNvCxnSpPr>
          <p:nvPr/>
        </p:nvCxnSpPr>
        <p:spPr>
          <a:xfrm flipH="1">
            <a:off x="6996578" y="6423811"/>
            <a:ext cx="875214" cy="60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629814" y="3062019"/>
            <a:ext cx="2955235" cy="2308324"/>
          </a:xfrm>
          <a:prstGeom prst="rect">
            <a:avLst/>
          </a:prstGeom>
          <a:noFill/>
          <a:ln>
            <a:solidFill>
              <a:schemeClr val="tx1"/>
            </a:solidFill>
          </a:ln>
        </p:spPr>
        <p:txBody>
          <a:bodyPr wrap="square" rtlCol="0">
            <a:spAutoFit/>
          </a:bodyPr>
          <a:lstStyle/>
          <a:p>
            <a:r>
              <a:rPr lang="en-US" dirty="0" smtClean="0"/>
              <a:t>The question is: </a:t>
            </a:r>
            <a:r>
              <a:rPr lang="en-US" dirty="0" smtClean="0">
                <a:solidFill>
                  <a:srgbClr val="FF0000"/>
                </a:solidFill>
              </a:rPr>
              <a:t>do we control it </a:t>
            </a:r>
            <a:r>
              <a:rPr lang="en-US" dirty="0" smtClean="0"/>
              <a:t>in such a way that we can </a:t>
            </a:r>
            <a:r>
              <a:rPr lang="en-US" dirty="0" smtClean="0">
                <a:solidFill>
                  <a:srgbClr val="FF0000"/>
                </a:solidFill>
              </a:rPr>
              <a:t>point it at the admin password</a:t>
            </a:r>
            <a:r>
              <a:rPr lang="en-US" dirty="0" smtClean="0"/>
              <a:t>?</a:t>
            </a:r>
          </a:p>
          <a:p>
            <a:endParaRPr lang="en-US" dirty="0"/>
          </a:p>
          <a:p>
            <a:r>
              <a:rPr lang="en-US" dirty="0" smtClean="0"/>
              <a:t>We determine this by </a:t>
            </a:r>
            <a:r>
              <a:rPr lang="en-US" dirty="0" smtClean="0">
                <a:solidFill>
                  <a:srgbClr val="FF0000"/>
                </a:solidFill>
              </a:rPr>
              <a:t>constraining the pointer </a:t>
            </a:r>
            <a:r>
              <a:rPr lang="en-US" dirty="0" smtClean="0"/>
              <a:t>to point to the admin password and</a:t>
            </a:r>
            <a:r>
              <a:rPr lang="en-US" dirty="0" smtClean="0"/>
              <a:t> </a:t>
            </a:r>
            <a:r>
              <a:rPr lang="en-US" dirty="0" smtClean="0"/>
              <a:t>letting z3 do the heavy lifting.</a:t>
            </a:r>
            <a:endParaRPr lang="en-US" dirty="0"/>
          </a:p>
        </p:txBody>
      </p:sp>
      <p:cxnSp>
        <p:nvCxnSpPr>
          <p:cNvPr id="66" name="Straight Arrow Connector 65"/>
          <p:cNvCxnSpPr>
            <a:stCxn id="64" idx="1"/>
          </p:cNvCxnSpPr>
          <p:nvPr/>
        </p:nvCxnSpPr>
        <p:spPr>
          <a:xfrm flipH="1" flipV="1">
            <a:off x="7871792" y="4095847"/>
            <a:ext cx="758022" cy="1203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6783422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Simple Arbitrary Read Strategy</a:t>
            </a:r>
            <a:endParaRPr lang="en-US" dirty="0"/>
          </a:p>
        </p:txBody>
      </p:sp>
      <p:sp>
        <p:nvSpPr>
          <p:cNvPr id="5" name="Content Placeholder 4"/>
          <p:cNvSpPr>
            <a:spLocks noGrp="1"/>
          </p:cNvSpPr>
          <p:nvPr>
            <p:ph sz="quarter" idx="1"/>
          </p:nvPr>
        </p:nvSpPr>
        <p:spPr/>
        <p:txBody>
          <a:bodyPr>
            <a:normAutofit/>
          </a:bodyPr>
          <a:lstStyle/>
          <a:p>
            <a:r>
              <a:rPr lang="en-US" sz="2800" smtClean="0"/>
              <a:t>Initialize state</a:t>
            </a:r>
          </a:p>
          <a:p>
            <a:r>
              <a:rPr lang="en-US" sz="2800" smtClean="0"/>
              <a:t>While we have not found a solution or exhaustively searched the binary:</a:t>
            </a:r>
          </a:p>
          <a:p>
            <a:pPr lvl="1"/>
            <a:r>
              <a:rPr lang="en-US" sz="2800" smtClean="0"/>
              <a:t>For each active state:</a:t>
            </a:r>
          </a:p>
          <a:p>
            <a:pPr lvl="2"/>
            <a:r>
              <a:rPr lang="en-US" sz="2400" smtClean="0"/>
              <a:t>If the program is calling puts (or printf, or network socket send, etc):</a:t>
            </a:r>
          </a:p>
          <a:p>
            <a:pPr lvl="3"/>
            <a:r>
              <a:rPr lang="en-US" sz="2400" smtClean="0"/>
              <a:t>If the parameter (a pointer to a string to print) is symbolic and can be constrained to point to the memory address we want to read:</a:t>
            </a:r>
          </a:p>
          <a:p>
            <a:pPr lvl="4"/>
            <a:r>
              <a:rPr lang="en-US" sz="2400" smtClean="0"/>
              <a:t>Constrain it as such</a:t>
            </a:r>
          </a:p>
          <a:p>
            <a:pPr lvl="4"/>
            <a:r>
              <a:rPr lang="en-US" sz="2400" smtClean="0"/>
              <a:t>Solve for the user input</a:t>
            </a:r>
          </a:p>
          <a:p>
            <a:pPr lvl="1"/>
            <a:r>
              <a:rPr lang="en-US" sz="2800" smtClean="0"/>
              <a:t>Step the active states</a:t>
            </a:r>
          </a:p>
          <a:p>
            <a:endParaRPr lang="en-US" sz="2800"/>
          </a:p>
        </p:txBody>
      </p:sp>
    </p:spTree>
    <p:extLst>
      <p:ext uri="{BB962C8B-B14F-4D97-AF65-F5344CB8AC3E}">
        <p14:creationId xmlns="" xmlns:p14="http://schemas.microsoft.com/office/powerpoint/2010/main" val="102850439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76709" y="3427775"/>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976709" y="3625142"/>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76709" y="3812497"/>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76709" y="45866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76709" y="477396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76709" y="497132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76709" y="516869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76709" y="53610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976709" y="5558373"/>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4976709" y="5745728"/>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p:cNvSpPr/>
          <p:nvPr/>
        </p:nvSpPr>
        <p:spPr>
          <a:xfrm>
            <a:off x="4976709" y="5943095"/>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14"/>
          <p:cNvSpPr/>
          <p:nvPr/>
        </p:nvSpPr>
        <p:spPr>
          <a:xfrm>
            <a:off x="4976709" y="6140462"/>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Rectangle 15"/>
          <p:cNvSpPr/>
          <p:nvPr/>
        </p:nvSpPr>
        <p:spPr>
          <a:xfrm>
            <a:off x="4976709" y="6331189"/>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p:cNvSpPr/>
          <p:nvPr/>
        </p:nvSpPr>
        <p:spPr>
          <a:xfrm>
            <a:off x="4976709" y="652855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976709" y="671591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976709" y="2454646"/>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76709" y="265253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976709" y="283988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976709" y="303725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76709" y="3234620"/>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976709" y="148063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976709" y="167799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976709" y="1865354"/>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976709" y="2062721"/>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976709" y="2262803"/>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976709" y="50933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976709" y="70618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976709" y="89353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976709" y="109090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976709" y="128827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976709" y="10959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976709" y="30696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urved Connector 35"/>
          <p:cNvCxnSpPr>
            <a:stCxn id="12" idx="1"/>
            <a:endCxn id="6" idx="1"/>
          </p:cNvCxnSpPr>
          <p:nvPr/>
        </p:nvCxnSpPr>
        <p:spPr>
          <a:xfrm rot="10800000">
            <a:off x="4976709" y="3911181"/>
            <a:ext cx="12700" cy="1745876"/>
          </a:xfrm>
          <a:prstGeom prst="curvedConnector3">
            <a:avLst>
              <a:gd name="adj1" fmla="val 440870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93655" y="3820473"/>
            <a:ext cx="495649" cy="769441"/>
          </a:xfrm>
          <a:prstGeom prst="rect">
            <a:avLst/>
          </a:prstGeom>
          <a:noFill/>
        </p:spPr>
        <p:txBody>
          <a:bodyPr wrap="none" rtlCol="0">
            <a:spAutoFit/>
          </a:bodyPr>
          <a:lstStyle/>
          <a:p>
            <a:r>
              <a:rPr lang="mr-IN"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
        <p:nvSpPr>
          <p:cNvPr id="39" name="Title 1"/>
          <p:cNvSpPr txBox="1">
            <a:spLocks/>
          </p:cNvSpPr>
          <p:nvPr/>
        </p:nvSpPr>
        <p:spPr>
          <a:xfrm>
            <a:off x="838200" y="364607"/>
            <a:ext cx="10515600" cy="1325563"/>
          </a:xfrm>
          <a:prstGeom prst="rect">
            <a:avLst/>
          </a:prstGeom>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Simple Example: Arbitrary Write</a:t>
            </a:r>
            <a:endParaRPr lang="en-US" dirty="0"/>
          </a:p>
        </p:txBody>
      </p:sp>
      <p:sp>
        <p:nvSpPr>
          <p:cNvPr id="40" name="Rectangle 39"/>
          <p:cNvSpPr/>
          <p:nvPr/>
        </p:nvSpPr>
        <p:spPr>
          <a:xfrm>
            <a:off x="4976709" y="-67409"/>
            <a:ext cx="1528990" cy="180013"/>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252733" y="6241676"/>
            <a:ext cx="3060453" cy="369332"/>
          </a:xfrm>
          <a:prstGeom prst="rect">
            <a:avLst/>
          </a:prstGeom>
          <a:noFill/>
        </p:spPr>
        <p:txBody>
          <a:bodyPr wrap="none" rtlCol="0">
            <a:spAutoFit/>
          </a:bodyPr>
          <a:lstStyle/>
          <a:p>
            <a:r>
              <a:rPr lang="en-US" dirty="0" smtClean="0"/>
              <a:t>Buffer; stores input from </a:t>
            </a:r>
            <a:r>
              <a:rPr lang="en-US" dirty="0" err="1" smtClean="0"/>
              <a:t>stdin</a:t>
            </a:r>
            <a:endParaRPr lang="en-US" dirty="0"/>
          </a:p>
        </p:txBody>
      </p:sp>
      <p:sp>
        <p:nvSpPr>
          <p:cNvPr id="51" name="TextBox 50"/>
          <p:cNvSpPr txBox="1"/>
          <p:nvPr/>
        </p:nvSpPr>
        <p:spPr>
          <a:xfrm>
            <a:off x="6988041" y="5333891"/>
            <a:ext cx="4440085" cy="646331"/>
          </a:xfrm>
          <a:prstGeom prst="rect">
            <a:avLst/>
          </a:prstGeom>
          <a:noFill/>
        </p:spPr>
        <p:txBody>
          <a:bodyPr wrap="square" rtlCol="0">
            <a:spAutoFit/>
          </a:bodyPr>
          <a:lstStyle/>
          <a:p>
            <a:r>
              <a:rPr lang="en-US" dirty="0" smtClean="0"/>
              <a:t>‘</a:t>
            </a:r>
            <a:r>
              <a:rPr lang="en-US" dirty="0" err="1" smtClean="0"/>
              <a:t>strncpy</a:t>
            </a:r>
            <a:r>
              <a:rPr lang="en-US" dirty="0" smtClean="0"/>
              <a:t>’ copies the data from the user to the buffer the pointer points to</a:t>
            </a:r>
            <a:endParaRPr lang="en-US" dirty="0"/>
          </a:p>
        </p:txBody>
      </p:sp>
      <p:sp>
        <p:nvSpPr>
          <p:cNvPr id="52" name="TextBox 51"/>
          <p:cNvSpPr txBox="1"/>
          <p:nvPr/>
        </p:nvSpPr>
        <p:spPr>
          <a:xfrm>
            <a:off x="7118601" y="3726514"/>
            <a:ext cx="2089483" cy="369332"/>
          </a:xfrm>
          <a:prstGeom prst="rect">
            <a:avLst/>
          </a:prstGeom>
          <a:noFill/>
        </p:spPr>
        <p:txBody>
          <a:bodyPr wrap="none" rtlCol="0">
            <a:spAutoFit/>
          </a:bodyPr>
          <a:lstStyle/>
          <a:p>
            <a:pPr algn="r"/>
            <a:r>
              <a:rPr lang="en-US" dirty="0" smtClean="0"/>
              <a:t>An innocuous buffer</a:t>
            </a:r>
            <a:endParaRPr lang="en-US" dirty="0"/>
          </a:p>
        </p:txBody>
      </p:sp>
      <p:sp>
        <p:nvSpPr>
          <p:cNvPr id="53" name="TextBox 52"/>
          <p:cNvSpPr txBox="1"/>
          <p:nvPr/>
        </p:nvSpPr>
        <p:spPr>
          <a:xfrm>
            <a:off x="2385395" y="2374306"/>
            <a:ext cx="2126351" cy="369332"/>
          </a:xfrm>
          <a:prstGeom prst="rect">
            <a:avLst/>
          </a:prstGeom>
          <a:noFill/>
        </p:spPr>
        <p:txBody>
          <a:bodyPr wrap="none" rtlCol="0">
            <a:spAutoFit/>
          </a:bodyPr>
          <a:lstStyle/>
          <a:p>
            <a:r>
              <a:rPr lang="en-US" dirty="0" smtClean="0"/>
              <a:t>The admin password</a:t>
            </a:r>
            <a:endParaRPr lang="en-US" dirty="0"/>
          </a:p>
        </p:txBody>
      </p:sp>
      <p:cxnSp>
        <p:nvCxnSpPr>
          <p:cNvPr id="55" name="Straight Arrow Connector 54"/>
          <p:cNvCxnSpPr>
            <a:stCxn id="53" idx="3"/>
            <a:endCxn id="19" idx="1"/>
          </p:cNvCxnSpPr>
          <p:nvPr/>
        </p:nvCxnSpPr>
        <p:spPr>
          <a:xfrm flipV="1">
            <a:off x="4511746" y="2553330"/>
            <a:ext cx="464963" cy="56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1"/>
            <a:endCxn id="6" idx="3"/>
          </p:cNvCxnSpPr>
          <p:nvPr/>
        </p:nvCxnSpPr>
        <p:spPr>
          <a:xfrm flipH="1">
            <a:off x="6506251" y="3911180"/>
            <a:ext cx="61235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1" idx="1"/>
            <a:endCxn id="12" idx="3"/>
          </p:cNvCxnSpPr>
          <p:nvPr/>
        </p:nvCxnSpPr>
        <p:spPr>
          <a:xfrm flipH="1">
            <a:off x="6506251" y="5657057"/>
            <a:ext cx="4817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3"/>
            <a:endCxn id="16" idx="1"/>
          </p:cNvCxnSpPr>
          <p:nvPr/>
        </p:nvCxnSpPr>
        <p:spPr>
          <a:xfrm>
            <a:off x="4313186" y="6426342"/>
            <a:ext cx="663523" cy="35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19698" y="4149467"/>
            <a:ext cx="2955235" cy="1477328"/>
          </a:xfrm>
          <a:prstGeom prst="rect">
            <a:avLst/>
          </a:prstGeom>
          <a:noFill/>
          <a:ln>
            <a:solidFill>
              <a:schemeClr val="tx1"/>
            </a:solidFill>
          </a:ln>
        </p:spPr>
        <p:txBody>
          <a:bodyPr wrap="square" rtlCol="0">
            <a:spAutoFit/>
          </a:bodyPr>
          <a:lstStyle/>
          <a:p>
            <a:r>
              <a:rPr lang="en-US" dirty="0" smtClean="0"/>
              <a:t>If we can find a buffer overflow that overwrites this pointer, we can overwrite the admin password to be our own password!</a:t>
            </a:r>
            <a:endParaRPr lang="en-US" dirty="0"/>
          </a:p>
        </p:txBody>
      </p:sp>
      <p:cxnSp>
        <p:nvCxnSpPr>
          <p:cNvPr id="66" name="Straight Arrow Connector 65"/>
          <p:cNvCxnSpPr>
            <a:stCxn id="64" idx="3"/>
          </p:cNvCxnSpPr>
          <p:nvPr/>
        </p:nvCxnSpPr>
        <p:spPr>
          <a:xfrm>
            <a:off x="3674933" y="4888131"/>
            <a:ext cx="846488" cy="592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76005966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76709" y="3427775"/>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976709" y="3625142"/>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76709" y="3812497"/>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76709" y="45866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76709" y="477396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76709" y="497132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76709" y="516869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76709" y="5361006"/>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976709" y="5558373"/>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4976709" y="5745728"/>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p:cNvSpPr/>
          <p:nvPr/>
        </p:nvSpPr>
        <p:spPr>
          <a:xfrm>
            <a:off x="4976709" y="5943095"/>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14"/>
          <p:cNvSpPr/>
          <p:nvPr/>
        </p:nvSpPr>
        <p:spPr>
          <a:xfrm>
            <a:off x="4976709" y="6140462"/>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Rectangle 15"/>
          <p:cNvSpPr/>
          <p:nvPr/>
        </p:nvSpPr>
        <p:spPr>
          <a:xfrm>
            <a:off x="4976709" y="6331189"/>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p:cNvSpPr/>
          <p:nvPr/>
        </p:nvSpPr>
        <p:spPr>
          <a:xfrm>
            <a:off x="4976709" y="652855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976709" y="671591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976709" y="2454646"/>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0" name="Rectangle 19"/>
          <p:cNvSpPr/>
          <p:nvPr/>
        </p:nvSpPr>
        <p:spPr>
          <a:xfrm>
            <a:off x="4976709" y="265253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976709" y="283988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976709" y="303725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76709" y="3234620"/>
            <a:ext cx="1529542" cy="197367"/>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976709" y="148063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976709" y="167799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976709" y="1865354"/>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Rectangle 26"/>
          <p:cNvSpPr/>
          <p:nvPr/>
        </p:nvSpPr>
        <p:spPr>
          <a:xfrm>
            <a:off x="4976709" y="2062721"/>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Rectangle 27"/>
          <p:cNvSpPr/>
          <p:nvPr/>
        </p:nvSpPr>
        <p:spPr>
          <a:xfrm>
            <a:off x="4976709" y="2262803"/>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Rectangle 28"/>
          <p:cNvSpPr/>
          <p:nvPr/>
        </p:nvSpPr>
        <p:spPr>
          <a:xfrm>
            <a:off x="4976709" y="50933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976709" y="70618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976709" y="89353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976709" y="109090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976709" y="128827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976709" y="10959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976709" y="30696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urved Connector 35"/>
          <p:cNvCxnSpPr>
            <a:stCxn id="12" idx="1"/>
            <a:endCxn id="19" idx="1"/>
          </p:cNvCxnSpPr>
          <p:nvPr/>
        </p:nvCxnSpPr>
        <p:spPr>
          <a:xfrm rot="10800000">
            <a:off x="4976709" y="2553331"/>
            <a:ext cx="12700" cy="3103727"/>
          </a:xfrm>
          <a:prstGeom prst="curvedConnector3">
            <a:avLst>
              <a:gd name="adj1" fmla="val 4930433"/>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93655" y="3820473"/>
            <a:ext cx="495649" cy="769441"/>
          </a:xfrm>
          <a:prstGeom prst="rect">
            <a:avLst/>
          </a:prstGeom>
          <a:noFill/>
        </p:spPr>
        <p:txBody>
          <a:bodyPr wrap="none" rtlCol="0">
            <a:spAutoFit/>
          </a:bodyPr>
          <a:lstStyle/>
          <a:p>
            <a:r>
              <a:rPr lang="mr-IN"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
        <p:nvSpPr>
          <p:cNvPr id="39" name="Title 1"/>
          <p:cNvSpPr txBox="1">
            <a:spLocks/>
          </p:cNvSpPr>
          <p:nvPr/>
        </p:nvSpPr>
        <p:spPr>
          <a:xfrm>
            <a:off x="838200" y="364607"/>
            <a:ext cx="10515600" cy="1325563"/>
          </a:xfrm>
          <a:prstGeom prst="rect">
            <a:avLst/>
          </a:prstGeom>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Simple Example: Arbitrary Write</a:t>
            </a:r>
            <a:endParaRPr lang="en-US" dirty="0"/>
          </a:p>
        </p:txBody>
      </p:sp>
      <p:sp>
        <p:nvSpPr>
          <p:cNvPr id="40" name="Rectangle 39"/>
          <p:cNvSpPr/>
          <p:nvPr/>
        </p:nvSpPr>
        <p:spPr>
          <a:xfrm>
            <a:off x="4976709" y="-67409"/>
            <a:ext cx="1528990" cy="180013"/>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252733" y="6241676"/>
            <a:ext cx="3060453" cy="369332"/>
          </a:xfrm>
          <a:prstGeom prst="rect">
            <a:avLst/>
          </a:prstGeom>
          <a:noFill/>
        </p:spPr>
        <p:txBody>
          <a:bodyPr wrap="none" rtlCol="0">
            <a:spAutoFit/>
          </a:bodyPr>
          <a:lstStyle/>
          <a:p>
            <a:r>
              <a:rPr lang="en-US" dirty="0" smtClean="0"/>
              <a:t>Buffer; stores input from </a:t>
            </a:r>
            <a:r>
              <a:rPr lang="en-US" dirty="0" err="1" smtClean="0"/>
              <a:t>stdin</a:t>
            </a:r>
            <a:endParaRPr lang="en-US" dirty="0"/>
          </a:p>
        </p:txBody>
      </p:sp>
      <p:sp>
        <p:nvSpPr>
          <p:cNvPr id="51" name="TextBox 50"/>
          <p:cNvSpPr txBox="1"/>
          <p:nvPr/>
        </p:nvSpPr>
        <p:spPr>
          <a:xfrm>
            <a:off x="6988041" y="5333891"/>
            <a:ext cx="4440085" cy="646331"/>
          </a:xfrm>
          <a:prstGeom prst="rect">
            <a:avLst/>
          </a:prstGeom>
          <a:noFill/>
        </p:spPr>
        <p:txBody>
          <a:bodyPr wrap="square" rtlCol="0">
            <a:spAutoFit/>
          </a:bodyPr>
          <a:lstStyle/>
          <a:p>
            <a:r>
              <a:rPr lang="en-US" dirty="0" smtClean="0"/>
              <a:t>‘</a:t>
            </a:r>
            <a:r>
              <a:rPr lang="en-US" dirty="0" err="1" smtClean="0"/>
              <a:t>strncpy</a:t>
            </a:r>
            <a:r>
              <a:rPr lang="en-US" dirty="0" smtClean="0"/>
              <a:t>’ copies the data from the user to the buffer the pointer points to</a:t>
            </a:r>
            <a:endParaRPr lang="en-US" dirty="0"/>
          </a:p>
        </p:txBody>
      </p:sp>
      <p:sp>
        <p:nvSpPr>
          <p:cNvPr id="52" name="TextBox 51"/>
          <p:cNvSpPr txBox="1"/>
          <p:nvPr/>
        </p:nvSpPr>
        <p:spPr>
          <a:xfrm>
            <a:off x="7118601" y="3726514"/>
            <a:ext cx="2089483" cy="369332"/>
          </a:xfrm>
          <a:prstGeom prst="rect">
            <a:avLst/>
          </a:prstGeom>
          <a:noFill/>
        </p:spPr>
        <p:txBody>
          <a:bodyPr wrap="none" rtlCol="0">
            <a:spAutoFit/>
          </a:bodyPr>
          <a:lstStyle/>
          <a:p>
            <a:pPr algn="r"/>
            <a:r>
              <a:rPr lang="en-US" dirty="0" smtClean="0"/>
              <a:t>An innocuous buffer</a:t>
            </a:r>
            <a:endParaRPr lang="en-US" dirty="0"/>
          </a:p>
        </p:txBody>
      </p:sp>
      <p:sp>
        <p:nvSpPr>
          <p:cNvPr id="53" name="TextBox 52"/>
          <p:cNvSpPr txBox="1"/>
          <p:nvPr/>
        </p:nvSpPr>
        <p:spPr>
          <a:xfrm>
            <a:off x="1421528" y="2203567"/>
            <a:ext cx="2539040" cy="646331"/>
          </a:xfrm>
          <a:prstGeom prst="rect">
            <a:avLst/>
          </a:prstGeom>
          <a:noFill/>
        </p:spPr>
        <p:txBody>
          <a:bodyPr wrap="square" rtlCol="0">
            <a:spAutoFit/>
          </a:bodyPr>
          <a:lstStyle/>
          <a:p>
            <a:pPr algn="r"/>
            <a:r>
              <a:rPr lang="en-US" dirty="0" smtClean="0"/>
              <a:t>The admin password (though now it’s ours!)</a:t>
            </a:r>
            <a:endParaRPr lang="en-US" dirty="0"/>
          </a:p>
        </p:txBody>
      </p:sp>
      <p:cxnSp>
        <p:nvCxnSpPr>
          <p:cNvPr id="55" name="Straight Arrow Connector 54"/>
          <p:cNvCxnSpPr>
            <a:stCxn id="53" idx="3"/>
          </p:cNvCxnSpPr>
          <p:nvPr/>
        </p:nvCxnSpPr>
        <p:spPr>
          <a:xfrm>
            <a:off x="3960568" y="2526733"/>
            <a:ext cx="758421" cy="40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1"/>
            <a:endCxn id="6" idx="3"/>
          </p:cNvCxnSpPr>
          <p:nvPr/>
        </p:nvCxnSpPr>
        <p:spPr>
          <a:xfrm flipH="1">
            <a:off x="6506251" y="3911180"/>
            <a:ext cx="61235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1" idx="1"/>
            <a:endCxn id="12" idx="3"/>
          </p:cNvCxnSpPr>
          <p:nvPr/>
        </p:nvCxnSpPr>
        <p:spPr>
          <a:xfrm flipH="1">
            <a:off x="6506251" y="5657057"/>
            <a:ext cx="4817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0" idx="3"/>
            <a:endCxn id="16" idx="1"/>
          </p:cNvCxnSpPr>
          <p:nvPr/>
        </p:nvCxnSpPr>
        <p:spPr>
          <a:xfrm>
            <a:off x="4313186" y="6426342"/>
            <a:ext cx="663523" cy="35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36538" y="5183710"/>
            <a:ext cx="2955235" cy="923330"/>
          </a:xfrm>
          <a:prstGeom prst="rect">
            <a:avLst/>
          </a:prstGeom>
          <a:noFill/>
          <a:ln>
            <a:solidFill>
              <a:schemeClr val="tx1"/>
            </a:solidFill>
          </a:ln>
        </p:spPr>
        <p:txBody>
          <a:bodyPr wrap="square" rtlCol="0">
            <a:spAutoFit/>
          </a:bodyPr>
          <a:lstStyle/>
          <a:p>
            <a:r>
              <a:rPr lang="en-US" dirty="0" smtClean="0"/>
              <a:t>Strategy is largely the same as previously shown regarding the pointer.</a:t>
            </a:r>
            <a:endParaRPr lang="en-US" dirty="0"/>
          </a:p>
        </p:txBody>
      </p:sp>
      <p:cxnSp>
        <p:nvCxnSpPr>
          <p:cNvPr id="66" name="Straight Arrow Connector 65"/>
          <p:cNvCxnSpPr>
            <a:stCxn id="64" idx="3"/>
          </p:cNvCxnSpPr>
          <p:nvPr/>
        </p:nvCxnSpPr>
        <p:spPr>
          <a:xfrm>
            <a:off x="3791773" y="5645375"/>
            <a:ext cx="1015287" cy="466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341481" y="2091666"/>
            <a:ext cx="4086645" cy="923330"/>
          </a:xfrm>
          <a:prstGeom prst="rect">
            <a:avLst/>
          </a:prstGeom>
          <a:noFill/>
          <a:ln>
            <a:solidFill>
              <a:schemeClr val="tx1"/>
            </a:solidFill>
          </a:ln>
        </p:spPr>
        <p:txBody>
          <a:bodyPr wrap="square" rtlCol="0">
            <a:spAutoFit/>
          </a:bodyPr>
          <a:lstStyle/>
          <a:p>
            <a:r>
              <a:rPr lang="en-US" dirty="0" smtClean="0"/>
              <a:t>To determine if we can find a way to write to the buffer, attempt to </a:t>
            </a:r>
            <a:r>
              <a:rPr lang="en-US" dirty="0" smtClean="0">
                <a:solidFill>
                  <a:srgbClr val="FF0000"/>
                </a:solidFill>
              </a:rPr>
              <a:t>constrain the buffer</a:t>
            </a:r>
            <a:r>
              <a:rPr lang="en-US" dirty="0" smtClean="0"/>
              <a:t> to equal our </a:t>
            </a:r>
            <a:r>
              <a:rPr lang="en-US" dirty="0" smtClean="0">
                <a:solidFill>
                  <a:srgbClr val="FF0000"/>
                </a:solidFill>
              </a:rPr>
              <a:t>desired password</a:t>
            </a:r>
            <a:r>
              <a:rPr lang="en-US" dirty="0" smtClean="0"/>
              <a:t>.</a:t>
            </a:r>
          </a:p>
        </p:txBody>
      </p:sp>
      <p:cxnSp>
        <p:nvCxnSpPr>
          <p:cNvPr id="56" name="Straight Arrow Connector 55"/>
          <p:cNvCxnSpPr>
            <a:stCxn id="54" idx="1"/>
            <a:endCxn id="19" idx="3"/>
          </p:cNvCxnSpPr>
          <p:nvPr/>
        </p:nvCxnSpPr>
        <p:spPr>
          <a:xfrm flipH="1" flipV="1">
            <a:off x="6506251" y="2553330"/>
            <a:ext cx="83523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515693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Simple Arbitrary Write Strategy</a:t>
            </a:r>
            <a:endParaRPr lang="en-US" dirty="0"/>
          </a:p>
        </p:txBody>
      </p:sp>
      <p:sp>
        <p:nvSpPr>
          <p:cNvPr id="5" name="Content Placeholder 4"/>
          <p:cNvSpPr>
            <a:spLocks noGrp="1"/>
          </p:cNvSpPr>
          <p:nvPr>
            <p:ph sz="quarter" idx="1"/>
          </p:nvPr>
        </p:nvSpPr>
        <p:spPr/>
        <p:txBody>
          <a:bodyPr>
            <a:normAutofit/>
          </a:bodyPr>
          <a:lstStyle/>
          <a:p>
            <a:r>
              <a:rPr lang="en-US" sz="2800" smtClean="0"/>
              <a:t>Initialize state</a:t>
            </a:r>
          </a:p>
          <a:p>
            <a:r>
              <a:rPr lang="en-US" sz="2800" smtClean="0"/>
              <a:t>While we have not found a solution or exhaustively searched the binary:</a:t>
            </a:r>
          </a:p>
          <a:p>
            <a:pPr lvl="1"/>
            <a:r>
              <a:rPr lang="en-US" sz="2800" smtClean="0"/>
              <a:t>For each active state:</a:t>
            </a:r>
          </a:p>
          <a:p>
            <a:pPr lvl="2"/>
            <a:r>
              <a:rPr lang="en-US" sz="2400" smtClean="0"/>
              <a:t>If the program is calling strncpy (or memcpy, etc):</a:t>
            </a:r>
          </a:p>
          <a:p>
            <a:pPr lvl="3"/>
            <a:r>
              <a:rPr lang="en-US" sz="2400" smtClean="0"/>
              <a:t>If the destination pointer and the source buffer are symbolic:</a:t>
            </a:r>
          </a:p>
          <a:p>
            <a:pPr lvl="4"/>
            <a:r>
              <a:rPr lang="en-US" sz="2400" smtClean="0"/>
              <a:t>Constrain them to equal what we want</a:t>
            </a:r>
          </a:p>
          <a:p>
            <a:pPr lvl="4"/>
            <a:r>
              <a:rPr lang="en-US" sz="2400" smtClean="0"/>
              <a:t>Solve for the user input</a:t>
            </a:r>
          </a:p>
          <a:p>
            <a:pPr lvl="1"/>
            <a:r>
              <a:rPr lang="en-US" sz="2800" smtClean="0"/>
              <a:t>Step the active states</a:t>
            </a:r>
          </a:p>
        </p:txBody>
      </p:sp>
    </p:spTree>
    <p:extLst>
      <p:ext uri="{BB962C8B-B14F-4D97-AF65-F5344CB8AC3E}">
        <p14:creationId xmlns="" xmlns:p14="http://schemas.microsoft.com/office/powerpoint/2010/main" val="68476085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 Arbitrary Jump</a:t>
            </a:r>
            <a:endParaRPr lang="en-US" dirty="0"/>
          </a:p>
        </p:txBody>
      </p:sp>
      <p:sp>
        <p:nvSpPr>
          <p:cNvPr id="4" name="Rectangle 3"/>
          <p:cNvSpPr/>
          <p:nvPr/>
        </p:nvSpPr>
        <p:spPr>
          <a:xfrm>
            <a:off x="4088816" y="3327648"/>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088816" y="3515003"/>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88816" y="3712370"/>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88816" y="3909737"/>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88816" y="4102048"/>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088816" y="429941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4088816" y="448677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p:cNvSpPr/>
          <p:nvPr/>
        </p:nvSpPr>
        <p:spPr>
          <a:xfrm>
            <a:off x="4088816" y="468413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Rectangle 11"/>
          <p:cNvSpPr/>
          <p:nvPr/>
        </p:nvSpPr>
        <p:spPr>
          <a:xfrm>
            <a:off x="4088816" y="488150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Rectangle 12"/>
          <p:cNvSpPr/>
          <p:nvPr/>
        </p:nvSpPr>
        <p:spPr>
          <a:xfrm>
            <a:off x="4088816" y="507223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p:cNvSpPr/>
          <p:nvPr/>
        </p:nvSpPr>
        <p:spPr>
          <a:xfrm>
            <a:off x="4088816" y="526959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88816" y="545695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07907" y="5396479"/>
            <a:ext cx="482824" cy="307777"/>
          </a:xfrm>
          <a:prstGeom prst="rect">
            <a:avLst/>
          </a:prstGeom>
          <a:noFill/>
        </p:spPr>
        <p:txBody>
          <a:bodyPr wrap="none" rtlCol="0">
            <a:spAutoFit/>
          </a:bodyPr>
          <a:lstStyle/>
          <a:p>
            <a:r>
              <a:rPr lang="en-US" sz="1400" dirty="0" err="1" smtClean="0">
                <a:latin typeface="Consolas" charset="0"/>
                <a:ea typeface="Consolas" charset="0"/>
                <a:cs typeface="Consolas" charset="0"/>
              </a:rPr>
              <a:t>esp</a:t>
            </a:r>
            <a:endParaRPr lang="en-US" sz="1400" dirty="0">
              <a:latin typeface="Consolas" charset="0"/>
              <a:ea typeface="Consolas" charset="0"/>
              <a:cs typeface="Consolas" charset="0"/>
            </a:endParaRPr>
          </a:p>
        </p:txBody>
      </p:sp>
      <p:sp>
        <p:nvSpPr>
          <p:cNvPr id="17" name="TextBox 16"/>
          <p:cNvSpPr txBox="1"/>
          <p:nvPr/>
        </p:nvSpPr>
        <p:spPr>
          <a:xfrm>
            <a:off x="3597919" y="3259190"/>
            <a:ext cx="482824" cy="307777"/>
          </a:xfrm>
          <a:prstGeom prst="rect">
            <a:avLst/>
          </a:prstGeom>
          <a:noFill/>
        </p:spPr>
        <p:txBody>
          <a:bodyPr wrap="none" rtlCol="0">
            <a:spAutoFit/>
          </a:bodyPr>
          <a:lstStyle/>
          <a:p>
            <a:r>
              <a:rPr lang="en-US" sz="1400" dirty="0" err="1" smtClean="0">
                <a:latin typeface="Consolas" charset="0"/>
                <a:ea typeface="Consolas" charset="0"/>
                <a:cs typeface="Consolas" charset="0"/>
              </a:rPr>
              <a:t>ebp</a:t>
            </a:r>
            <a:endParaRPr lang="en-US" sz="1400" dirty="0">
              <a:latin typeface="Consolas" charset="0"/>
              <a:ea typeface="Consolas" charset="0"/>
              <a:cs typeface="Consolas" charset="0"/>
            </a:endParaRPr>
          </a:p>
        </p:txBody>
      </p:sp>
      <p:sp>
        <p:nvSpPr>
          <p:cNvPr id="18" name="TextBox 17"/>
          <p:cNvSpPr txBox="1"/>
          <p:nvPr/>
        </p:nvSpPr>
        <p:spPr>
          <a:xfrm>
            <a:off x="6387551" y="3244354"/>
            <a:ext cx="1600053" cy="369332"/>
          </a:xfrm>
          <a:prstGeom prst="rect">
            <a:avLst/>
          </a:prstGeom>
          <a:noFill/>
        </p:spPr>
        <p:txBody>
          <a:bodyPr wrap="none" rtlCol="0">
            <a:spAutoFit/>
          </a:bodyPr>
          <a:lstStyle/>
          <a:p>
            <a:r>
              <a:rPr lang="en-US" smtClean="0"/>
              <a:t>Return address</a:t>
            </a:r>
            <a:endParaRPr lang="en-US"/>
          </a:p>
        </p:txBody>
      </p:sp>
      <p:sp>
        <p:nvSpPr>
          <p:cNvPr id="19" name="TextBox 18"/>
          <p:cNvSpPr txBox="1"/>
          <p:nvPr/>
        </p:nvSpPr>
        <p:spPr>
          <a:xfrm>
            <a:off x="6387551" y="3739066"/>
            <a:ext cx="2610678" cy="923330"/>
          </a:xfrm>
          <a:prstGeom prst="rect">
            <a:avLst/>
          </a:prstGeom>
          <a:noFill/>
        </p:spPr>
        <p:txBody>
          <a:bodyPr wrap="square" rtlCol="0">
            <a:spAutoFit/>
          </a:bodyPr>
          <a:lstStyle/>
          <a:p>
            <a:r>
              <a:rPr lang="en-US" dirty="0" smtClean="0"/>
              <a:t>Buffer that stores </a:t>
            </a:r>
            <a:r>
              <a:rPr lang="en-US" dirty="0" smtClean="0">
                <a:solidFill>
                  <a:srgbClr val="FF0000"/>
                </a:solidFill>
              </a:rPr>
              <a:t>user input </a:t>
            </a:r>
            <a:r>
              <a:rPr lang="en-US" dirty="0" smtClean="0"/>
              <a:t>that </a:t>
            </a:r>
            <a:r>
              <a:rPr lang="en-US" dirty="0" smtClean="0">
                <a:solidFill>
                  <a:srgbClr val="FF0000"/>
                </a:solidFill>
              </a:rPr>
              <a:t>overflows </a:t>
            </a:r>
            <a:r>
              <a:rPr lang="en-US" dirty="0" smtClean="0"/>
              <a:t>into the return address</a:t>
            </a:r>
            <a:endParaRPr lang="en-US" dirty="0"/>
          </a:p>
        </p:txBody>
      </p:sp>
      <p:cxnSp>
        <p:nvCxnSpPr>
          <p:cNvPr id="21" name="Straight Arrow Connector 20"/>
          <p:cNvCxnSpPr>
            <a:stCxn id="19" idx="1"/>
            <a:endCxn id="8" idx="3"/>
          </p:cNvCxnSpPr>
          <p:nvPr/>
        </p:nvCxnSpPr>
        <p:spPr>
          <a:xfrm flipH="1">
            <a:off x="5618358" y="4200731"/>
            <a:ext cx="7691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a:endCxn id="4" idx="3"/>
          </p:cNvCxnSpPr>
          <p:nvPr/>
        </p:nvCxnSpPr>
        <p:spPr>
          <a:xfrm flipH="1" flipV="1">
            <a:off x="5618358" y="3426332"/>
            <a:ext cx="769193" cy="2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801224" y="1774320"/>
            <a:ext cx="8589551" cy="1384995"/>
          </a:xfrm>
          <a:prstGeom prst="rect">
            <a:avLst/>
          </a:prstGeom>
          <a:noFill/>
        </p:spPr>
        <p:txBody>
          <a:bodyPr wrap="square" rtlCol="0">
            <a:spAutoFit/>
          </a:bodyPr>
          <a:lstStyle/>
          <a:p>
            <a:pPr algn="ctr"/>
            <a:r>
              <a:rPr lang="en-US" sz="2800" dirty="0" smtClean="0"/>
              <a:t>To determine if we can find a buffer overflow that would lead to an </a:t>
            </a:r>
            <a:r>
              <a:rPr lang="en-US" sz="2800" dirty="0" smtClean="0">
                <a:solidFill>
                  <a:srgbClr val="FF0000"/>
                </a:solidFill>
              </a:rPr>
              <a:t>arbitrary jump</a:t>
            </a:r>
            <a:r>
              <a:rPr lang="en-US" sz="2800" dirty="0" smtClean="0"/>
              <a:t>, we could search for a situation where the </a:t>
            </a:r>
            <a:r>
              <a:rPr lang="en-US" sz="2800" dirty="0" smtClean="0">
                <a:solidFill>
                  <a:srgbClr val="FF0000"/>
                </a:solidFill>
              </a:rPr>
              <a:t>return address of a function is unconstrained</a:t>
            </a:r>
            <a:r>
              <a:rPr lang="en-US" sz="2800" dirty="0" smtClean="0"/>
              <a:t>:</a:t>
            </a:r>
            <a:endParaRPr lang="en-US" sz="2800" dirty="0"/>
          </a:p>
        </p:txBody>
      </p:sp>
      <p:sp>
        <p:nvSpPr>
          <p:cNvPr id="28" name="TextBox 27"/>
          <p:cNvSpPr txBox="1"/>
          <p:nvPr/>
        </p:nvSpPr>
        <p:spPr>
          <a:xfrm>
            <a:off x="1748218" y="5923364"/>
            <a:ext cx="8589551" cy="954107"/>
          </a:xfrm>
          <a:prstGeom prst="rect">
            <a:avLst/>
          </a:prstGeom>
          <a:noFill/>
        </p:spPr>
        <p:txBody>
          <a:bodyPr wrap="square" rtlCol="0">
            <a:spAutoFit/>
          </a:bodyPr>
          <a:lstStyle/>
          <a:p>
            <a:pPr algn="ctr"/>
            <a:r>
              <a:rPr lang="en-US" sz="2800" dirty="0" smtClean="0"/>
              <a:t>But, many stack locations to track and locations unknown</a:t>
            </a:r>
          </a:p>
          <a:p>
            <a:pPr algn="ctr"/>
            <a:r>
              <a:rPr lang="en-US" sz="2800" dirty="0" smtClean="0"/>
              <a:t>There’s an easier way</a:t>
            </a:r>
            <a:r>
              <a:rPr lang="mr-IN" sz="2800" dirty="0" smtClean="0"/>
              <a:t>…</a:t>
            </a:r>
            <a:endParaRPr lang="en-US" sz="2800" dirty="0"/>
          </a:p>
        </p:txBody>
      </p:sp>
    </p:spTree>
    <p:extLst>
      <p:ext uri="{BB962C8B-B14F-4D97-AF65-F5344CB8AC3E}">
        <p14:creationId xmlns="" xmlns:p14="http://schemas.microsoft.com/office/powerpoint/2010/main" val="35099545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 Arbitrary Jump</a:t>
            </a:r>
            <a:endParaRPr lang="en-US" dirty="0"/>
          </a:p>
        </p:txBody>
      </p:sp>
      <p:sp>
        <p:nvSpPr>
          <p:cNvPr id="24" name="TextBox 23"/>
          <p:cNvSpPr txBox="1"/>
          <p:nvPr/>
        </p:nvSpPr>
        <p:spPr>
          <a:xfrm>
            <a:off x="5013765" y="4103232"/>
            <a:ext cx="2164467" cy="523220"/>
          </a:xfrm>
          <a:prstGeom prst="rect">
            <a:avLst/>
          </a:prstGeom>
          <a:solidFill>
            <a:srgbClr val="92D050"/>
          </a:solidFill>
        </p:spPr>
        <p:txBody>
          <a:bodyPr wrap="square" rtlCol="0">
            <a:spAutoFit/>
          </a:bodyPr>
          <a:lstStyle/>
          <a:p>
            <a:pPr algn="ctr"/>
            <a:r>
              <a:rPr lang="en-US" sz="2800" dirty="0" err="1" smtClean="0">
                <a:solidFill>
                  <a:schemeClr val="bg1"/>
                </a:solidFill>
                <a:latin typeface="Consolas" charset="0"/>
                <a:ea typeface="Consolas" charset="0"/>
                <a:cs typeface="Consolas" charset="0"/>
              </a:rPr>
              <a:t>eip</a:t>
            </a:r>
            <a:endParaRPr lang="en-US" sz="2800" dirty="0">
              <a:solidFill>
                <a:schemeClr val="bg1"/>
              </a:solidFill>
              <a:latin typeface="Consolas" charset="0"/>
              <a:ea typeface="Consolas" charset="0"/>
              <a:cs typeface="Consolas" charset="0"/>
            </a:endParaRPr>
          </a:p>
        </p:txBody>
      </p:sp>
      <p:sp>
        <p:nvSpPr>
          <p:cNvPr id="25" name="TextBox 24"/>
          <p:cNvSpPr txBox="1"/>
          <p:nvPr/>
        </p:nvSpPr>
        <p:spPr>
          <a:xfrm>
            <a:off x="838200" y="3059781"/>
            <a:ext cx="10515600" cy="954107"/>
          </a:xfrm>
          <a:prstGeom prst="rect">
            <a:avLst/>
          </a:prstGeom>
          <a:noFill/>
        </p:spPr>
        <p:txBody>
          <a:bodyPr wrap="square" rtlCol="0">
            <a:spAutoFit/>
          </a:bodyPr>
          <a:lstStyle/>
          <a:p>
            <a:pPr algn="ctr"/>
            <a:r>
              <a:rPr lang="en-US" sz="2800" dirty="0" smtClean="0"/>
              <a:t>Search for a situation where the instruction pointer (</a:t>
            </a:r>
            <a:r>
              <a:rPr lang="en-US" sz="2800" dirty="0" err="1" smtClean="0"/>
              <a:t>ip</a:t>
            </a:r>
            <a:r>
              <a:rPr lang="en-US" sz="2800" dirty="0" smtClean="0"/>
              <a:t>) is unconstrained:</a:t>
            </a:r>
            <a:endParaRPr lang="en-US" sz="2800" dirty="0"/>
          </a:p>
        </p:txBody>
      </p:sp>
    </p:spTree>
    <p:extLst>
      <p:ext uri="{BB962C8B-B14F-4D97-AF65-F5344CB8AC3E}">
        <p14:creationId xmlns="" xmlns:p14="http://schemas.microsoft.com/office/powerpoint/2010/main" val="581311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libfuzzer</a:t>
            </a:r>
            <a:endParaRPr lang="en-US" dirty="0"/>
          </a:p>
        </p:txBody>
      </p:sp>
      <p:sp>
        <p:nvSpPr>
          <p:cNvPr id="3" name="Content Placeholder 2"/>
          <p:cNvSpPr>
            <a:spLocks noGrp="1"/>
          </p:cNvSpPr>
          <p:nvPr>
            <p:ph sz="quarter" idx="1"/>
          </p:nvPr>
        </p:nvSpPr>
        <p:spPr/>
        <p:txBody>
          <a:bodyPr/>
          <a:lstStyle/>
          <a:p>
            <a:r>
              <a:rPr lang="en-US" smtClean="0"/>
              <a:t>Coverage-based fuzzing of functions developed at Google (2015)</a:t>
            </a:r>
          </a:p>
          <a:p>
            <a:r>
              <a:rPr lang="en-US" smtClean="0"/>
              <a:t>Fuzzing done at function-level</a:t>
            </a:r>
          </a:p>
          <a:p>
            <a:pPr lvl="1"/>
            <a:r>
              <a:rPr lang="en-US" smtClean="0"/>
              <a:t>Avoids process re-execution to fuzz code</a:t>
            </a:r>
          </a:p>
          <a:p>
            <a:r>
              <a:rPr lang="en-US" smtClean="0"/>
              <a:t>Used to fuzz Chrome since 2015</a:t>
            </a:r>
          </a:p>
          <a:p>
            <a:r>
              <a:rPr lang="en-US" smtClean="0"/>
              <a:t>Used to find Heartbleed bug in 10 seconds (4/2015) via in-process fuzzing</a:t>
            </a:r>
          </a:p>
          <a:p>
            <a:r>
              <a:rPr lang="en-US" smtClean="0"/>
              <a:t>Now Part of LLVM/Clang</a:t>
            </a:r>
          </a:p>
          <a:p>
            <a:r>
              <a:rPr lang="en-US" smtClean="0"/>
              <a:t>Basis for oss-fuzz  (2016)</a:t>
            </a:r>
          </a:p>
          <a:p>
            <a:pPr lvl="1"/>
            <a:r>
              <a:rPr lang="en-US" smtClean="0"/>
              <a:t>Ffuzzing as a service for open-source projects</a:t>
            </a:r>
          </a:p>
          <a:p>
            <a:pPr lvl="1"/>
            <a:r>
              <a:rPr lang="en-US" smtClean="0"/>
              <a:t>Google pays developers of critical open-source projects to submit their code for fuzzing</a:t>
            </a:r>
            <a:endParaRPr lang="en-US"/>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State, Many Possibilities</a:t>
            </a:r>
            <a:endParaRPr lang="en-US" dirty="0"/>
          </a:p>
        </p:txBody>
      </p:sp>
      <p:sp>
        <p:nvSpPr>
          <p:cNvPr id="4" name="TextBox 3"/>
          <p:cNvSpPr txBox="1"/>
          <p:nvPr/>
        </p:nvSpPr>
        <p:spPr>
          <a:xfrm>
            <a:off x="838200" y="1690688"/>
            <a:ext cx="10515600" cy="954107"/>
          </a:xfrm>
          <a:prstGeom prst="rect">
            <a:avLst/>
          </a:prstGeom>
          <a:noFill/>
        </p:spPr>
        <p:txBody>
          <a:bodyPr wrap="square" rtlCol="0">
            <a:spAutoFit/>
          </a:bodyPr>
          <a:lstStyle/>
          <a:p>
            <a:pPr algn="ctr"/>
            <a:r>
              <a:rPr lang="en-US" sz="2800" dirty="0" smtClean="0"/>
              <a:t>Typically, when the instruction pointer becomes symbolic, </a:t>
            </a:r>
            <a:r>
              <a:rPr lang="en-US" sz="2800" dirty="0" err="1" smtClean="0"/>
              <a:t>Angr</a:t>
            </a:r>
            <a:r>
              <a:rPr lang="en-US" sz="2800" dirty="0" smtClean="0"/>
              <a:t> branches:</a:t>
            </a:r>
            <a:endParaRPr lang="en-US" sz="2800" dirty="0"/>
          </a:p>
        </p:txBody>
      </p:sp>
      <p:sp>
        <p:nvSpPr>
          <p:cNvPr id="5" name="Rectangle 4"/>
          <p:cNvSpPr/>
          <p:nvPr/>
        </p:nvSpPr>
        <p:spPr>
          <a:xfrm>
            <a:off x="2804491" y="2803871"/>
            <a:ext cx="6583017" cy="1754326"/>
          </a:xfrm>
          <a:prstGeom prst="rect">
            <a:avLst/>
          </a:prstGeom>
        </p:spPr>
        <p:txBody>
          <a:bodyPr wrap="square">
            <a:spAutoFit/>
          </a:bodyPr>
          <a:lstStyle/>
          <a:p>
            <a:r>
              <a:rPr lang="en-US" dirty="0" smtClean="0">
                <a:solidFill>
                  <a:srgbClr val="A16C00"/>
                </a:solidFill>
                <a:effectLst/>
                <a:latin typeface="Monaco" charset="0"/>
              </a:rPr>
              <a:t># A simple guessing game.</a:t>
            </a:r>
          </a:p>
          <a:p>
            <a:r>
              <a:rPr lang="en-US" dirty="0" err="1" smtClean="0">
                <a:solidFill>
                  <a:srgbClr val="000000"/>
                </a:solidFill>
                <a:effectLst/>
                <a:latin typeface="Monaco" charset="0"/>
              </a:rPr>
              <a:t>user_input</a:t>
            </a:r>
            <a:r>
              <a:rPr lang="en-US" dirty="0" smtClean="0">
                <a:solidFill>
                  <a:srgbClr val="000000"/>
                </a:solidFill>
                <a:effectLst/>
                <a:latin typeface="Monaco" charset="0"/>
              </a:rPr>
              <a:t> </a:t>
            </a:r>
            <a:r>
              <a:rPr lang="en-US" dirty="0" smtClean="0">
                <a:solidFill>
                  <a:srgbClr val="D97100"/>
                </a:solidFill>
                <a:effectLst/>
                <a:latin typeface="Monaco" charset="0"/>
              </a:rPr>
              <a:t>=</a:t>
            </a:r>
            <a:r>
              <a:rPr lang="en-US" dirty="0" smtClean="0">
                <a:solidFill>
                  <a:srgbClr val="000000"/>
                </a:solidFill>
                <a:effectLst/>
                <a:latin typeface="Monaco" charset="0"/>
              </a:rPr>
              <a:t> </a:t>
            </a:r>
            <a:r>
              <a:rPr lang="en-US" dirty="0" err="1" smtClean="0">
                <a:solidFill>
                  <a:srgbClr val="295E99"/>
                </a:solidFill>
                <a:effectLst/>
                <a:latin typeface="Monaco" charset="0"/>
              </a:rPr>
              <a:t>raw_input</a:t>
            </a:r>
            <a:r>
              <a:rPr lang="en-US" dirty="0" smtClean="0">
                <a:solidFill>
                  <a:srgbClr val="000000"/>
                </a:solidFill>
                <a:effectLst/>
                <a:latin typeface="Monaco" charset="0"/>
              </a:rPr>
              <a:t>(</a:t>
            </a:r>
            <a:r>
              <a:rPr lang="en-US" dirty="0" smtClean="0">
                <a:solidFill>
                  <a:srgbClr val="5EA702"/>
                </a:solidFill>
                <a:effectLst/>
                <a:latin typeface="Monaco" charset="0"/>
              </a:rPr>
              <a:t>'Enter the password: '</a:t>
            </a:r>
            <a:r>
              <a:rPr lang="en-US" dirty="0" smtClean="0">
                <a:effectLst/>
                <a:latin typeface="Monaco" charset="0"/>
              </a:rPr>
              <a:t>)</a:t>
            </a:r>
          </a:p>
          <a:p>
            <a:r>
              <a:rPr lang="en-US" dirty="0" smtClean="0">
                <a:solidFill>
                  <a:srgbClr val="295E99"/>
                </a:solidFill>
                <a:effectLst/>
                <a:latin typeface="Monaco" charset="0"/>
              </a:rPr>
              <a:t>if</a:t>
            </a:r>
            <a:r>
              <a:rPr lang="en-US" dirty="0" smtClean="0">
                <a:effectLst/>
                <a:latin typeface="Monaco" charset="0"/>
              </a:rPr>
              <a:t> </a:t>
            </a:r>
            <a:r>
              <a:rPr lang="en-US" dirty="0" err="1" smtClean="0">
                <a:effectLst/>
                <a:latin typeface="Monaco" charset="0"/>
              </a:rPr>
              <a:t>user_input</a:t>
            </a:r>
            <a:r>
              <a:rPr lang="en-US" dirty="0" smtClean="0">
                <a:effectLst/>
                <a:latin typeface="Monaco" charset="0"/>
              </a:rPr>
              <a:t> </a:t>
            </a:r>
            <a:r>
              <a:rPr lang="en-US" dirty="0" smtClean="0">
                <a:solidFill>
                  <a:srgbClr val="D97100"/>
                </a:solidFill>
                <a:effectLst/>
                <a:latin typeface="Monaco" charset="0"/>
              </a:rPr>
              <a:t>==</a:t>
            </a:r>
            <a:r>
              <a:rPr lang="en-US" dirty="0" smtClean="0">
                <a:effectLst/>
                <a:latin typeface="Monaco" charset="0"/>
              </a:rPr>
              <a:t> </a:t>
            </a:r>
            <a:r>
              <a:rPr lang="en-US" dirty="0" smtClean="0">
                <a:solidFill>
                  <a:srgbClr val="5EA702"/>
                </a:solidFill>
                <a:effectLst/>
                <a:latin typeface="Monaco" charset="0"/>
              </a:rPr>
              <a:t>'hunter2'</a:t>
            </a:r>
            <a:r>
              <a:rPr lang="en-US" dirty="0" smtClean="0">
                <a:effectLst/>
                <a:latin typeface="Monaco" charset="0"/>
              </a:rPr>
              <a:t>:</a:t>
            </a:r>
          </a:p>
          <a:p>
            <a:r>
              <a:rPr lang="en-US" dirty="0" smtClean="0">
                <a:solidFill>
                  <a:srgbClr val="000000"/>
                </a:solidFill>
                <a:effectLst/>
                <a:latin typeface="Monaco" charset="0"/>
              </a:rPr>
              <a:t>  </a:t>
            </a:r>
            <a:r>
              <a:rPr lang="en-US" dirty="0" smtClean="0">
                <a:solidFill>
                  <a:srgbClr val="295E99"/>
                </a:solidFill>
                <a:effectLst/>
                <a:latin typeface="Monaco" charset="0"/>
              </a:rPr>
              <a:t>print</a:t>
            </a:r>
            <a:r>
              <a:rPr lang="en-US" dirty="0" smtClean="0">
                <a:solidFill>
                  <a:srgbClr val="000000"/>
                </a:solidFill>
                <a:effectLst/>
                <a:latin typeface="Monaco" charset="0"/>
              </a:rPr>
              <a:t> </a:t>
            </a:r>
            <a:r>
              <a:rPr lang="en-US" dirty="0" smtClean="0">
                <a:solidFill>
                  <a:srgbClr val="5EA702"/>
                </a:solidFill>
                <a:effectLst/>
                <a:latin typeface="Monaco" charset="0"/>
              </a:rPr>
              <a:t>'Good Job.'</a:t>
            </a:r>
          </a:p>
          <a:p>
            <a:r>
              <a:rPr lang="en-US" dirty="0" smtClean="0">
                <a:solidFill>
                  <a:srgbClr val="295E99"/>
                </a:solidFill>
                <a:effectLst/>
                <a:latin typeface="Monaco" charset="0"/>
              </a:rPr>
              <a:t>else</a:t>
            </a:r>
            <a:r>
              <a:rPr lang="en-US" dirty="0">
                <a:latin typeface="Monaco" charset="0"/>
              </a:rPr>
              <a:t>:</a:t>
            </a:r>
            <a:endParaRPr lang="en-US" dirty="0" smtClean="0">
              <a:solidFill>
                <a:srgbClr val="295E99"/>
              </a:solidFill>
              <a:effectLst/>
              <a:latin typeface="Monaco" charset="0"/>
            </a:endParaRPr>
          </a:p>
          <a:p>
            <a:r>
              <a:rPr lang="en-US" dirty="0" smtClean="0">
                <a:solidFill>
                  <a:srgbClr val="000000"/>
                </a:solidFill>
                <a:effectLst/>
                <a:latin typeface="Monaco" charset="0"/>
              </a:rPr>
              <a:t>  </a:t>
            </a:r>
            <a:r>
              <a:rPr lang="en-US" dirty="0" smtClean="0">
                <a:solidFill>
                  <a:srgbClr val="295E99"/>
                </a:solidFill>
                <a:effectLst/>
                <a:latin typeface="Monaco" charset="0"/>
              </a:rPr>
              <a:t>print</a:t>
            </a:r>
            <a:r>
              <a:rPr lang="en-US" dirty="0" smtClean="0">
                <a:solidFill>
                  <a:srgbClr val="000000"/>
                </a:solidFill>
                <a:effectLst/>
                <a:latin typeface="Monaco" charset="0"/>
              </a:rPr>
              <a:t> </a:t>
            </a:r>
            <a:r>
              <a:rPr lang="en-US" dirty="0" smtClean="0">
                <a:solidFill>
                  <a:srgbClr val="5EA702"/>
                </a:solidFill>
                <a:effectLst/>
                <a:latin typeface="Monaco" charset="0"/>
              </a:rPr>
              <a:t>'Try again.'</a:t>
            </a:r>
            <a:endParaRPr lang="en-US" dirty="0">
              <a:solidFill>
                <a:srgbClr val="5EA702"/>
              </a:solidFill>
              <a:effectLst/>
              <a:latin typeface="Monaco" charset="0"/>
            </a:endParaRPr>
          </a:p>
        </p:txBody>
      </p:sp>
      <p:sp>
        <p:nvSpPr>
          <p:cNvPr id="6" name="TextBox 5"/>
          <p:cNvSpPr txBox="1"/>
          <p:nvPr/>
        </p:nvSpPr>
        <p:spPr>
          <a:xfrm>
            <a:off x="6732104" y="4717273"/>
            <a:ext cx="4717773" cy="1477328"/>
          </a:xfrm>
          <a:prstGeom prst="rect">
            <a:avLst/>
          </a:prstGeom>
          <a:noFill/>
          <a:ln>
            <a:solidFill>
              <a:schemeClr val="tx1"/>
            </a:solidFill>
          </a:ln>
        </p:spPr>
        <p:txBody>
          <a:bodyPr wrap="square" rtlCol="0">
            <a:spAutoFit/>
          </a:bodyPr>
          <a:lstStyle/>
          <a:p>
            <a:r>
              <a:rPr lang="en-US" dirty="0" smtClean="0"/>
              <a:t>You could consider reaching both of these print statements as a </a:t>
            </a:r>
            <a:r>
              <a:rPr lang="en-US" dirty="0" smtClean="0">
                <a:solidFill>
                  <a:srgbClr val="FF0000"/>
                </a:solidFill>
              </a:rPr>
              <a:t>single state</a:t>
            </a:r>
            <a:r>
              <a:rPr lang="en-US" dirty="0" smtClean="0"/>
              <a:t>, where the instruction pointer can </a:t>
            </a:r>
            <a:r>
              <a:rPr lang="en-US" dirty="0" smtClean="0">
                <a:solidFill>
                  <a:srgbClr val="FF0000"/>
                </a:solidFill>
              </a:rPr>
              <a:t>take on multiple values</a:t>
            </a:r>
            <a:r>
              <a:rPr lang="en-US" dirty="0" smtClean="0"/>
              <a:t>: the address of “print ‘Good Job.’” or the address of </a:t>
            </a:r>
            <a:r>
              <a:rPr lang="en-US" dirty="0"/>
              <a:t>“print </a:t>
            </a:r>
            <a:r>
              <a:rPr lang="en-US" dirty="0" smtClean="0"/>
              <a:t>‘Try again.’” </a:t>
            </a:r>
            <a:endParaRPr lang="en-US" dirty="0"/>
          </a:p>
        </p:txBody>
      </p:sp>
      <p:cxnSp>
        <p:nvCxnSpPr>
          <p:cNvPr id="8" name="Straight Arrow Connector 7"/>
          <p:cNvCxnSpPr/>
          <p:nvPr/>
        </p:nvCxnSpPr>
        <p:spPr>
          <a:xfrm flipH="1" flipV="1">
            <a:off x="5459896" y="3856383"/>
            <a:ext cx="1550504" cy="860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671930" y="4373217"/>
            <a:ext cx="1311966" cy="344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6949751"/>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the Places You’ll Go!</a:t>
            </a:r>
            <a:endParaRPr lang="en-US" dirty="0"/>
          </a:p>
        </p:txBody>
      </p:sp>
      <p:sp>
        <p:nvSpPr>
          <p:cNvPr id="4" name="TextBox 3"/>
          <p:cNvSpPr txBox="1"/>
          <p:nvPr/>
        </p:nvSpPr>
        <p:spPr>
          <a:xfrm>
            <a:off x="5013766" y="2847709"/>
            <a:ext cx="2164467" cy="523220"/>
          </a:xfrm>
          <a:prstGeom prst="rect">
            <a:avLst/>
          </a:prstGeom>
          <a:solidFill>
            <a:srgbClr val="92D050"/>
          </a:solidFill>
        </p:spPr>
        <p:txBody>
          <a:bodyPr wrap="square" rtlCol="0">
            <a:spAutoFit/>
          </a:bodyPr>
          <a:lstStyle/>
          <a:p>
            <a:pPr algn="ctr"/>
            <a:r>
              <a:rPr lang="en-US" sz="2800" dirty="0" err="1" smtClean="0">
                <a:solidFill>
                  <a:schemeClr val="bg1"/>
                </a:solidFill>
                <a:latin typeface="Consolas" charset="0"/>
                <a:ea typeface="Consolas" charset="0"/>
                <a:cs typeface="Consolas" charset="0"/>
              </a:rPr>
              <a:t>eip</a:t>
            </a:r>
            <a:endParaRPr lang="en-US" sz="2800" dirty="0">
              <a:solidFill>
                <a:schemeClr val="bg1"/>
              </a:solidFill>
              <a:latin typeface="Consolas" charset="0"/>
              <a:ea typeface="Consolas" charset="0"/>
              <a:cs typeface="Consolas" charset="0"/>
            </a:endParaRPr>
          </a:p>
        </p:txBody>
      </p:sp>
      <p:sp>
        <p:nvSpPr>
          <p:cNvPr id="6" name="TextBox 5"/>
          <p:cNvSpPr txBox="1"/>
          <p:nvPr/>
        </p:nvSpPr>
        <p:spPr>
          <a:xfrm>
            <a:off x="838200" y="1690688"/>
            <a:ext cx="10515600" cy="954107"/>
          </a:xfrm>
          <a:prstGeom prst="rect">
            <a:avLst/>
          </a:prstGeom>
          <a:noFill/>
        </p:spPr>
        <p:txBody>
          <a:bodyPr wrap="square" rtlCol="0">
            <a:spAutoFit/>
          </a:bodyPr>
          <a:lstStyle/>
          <a:p>
            <a:pPr algn="ctr"/>
            <a:r>
              <a:rPr lang="en-US" sz="2800" dirty="0" smtClean="0"/>
              <a:t>When the instruction pointer is </a:t>
            </a:r>
            <a:r>
              <a:rPr lang="en-US" sz="2800" dirty="0" smtClean="0">
                <a:solidFill>
                  <a:srgbClr val="FF0000"/>
                </a:solidFill>
              </a:rPr>
              <a:t>unconstrained</a:t>
            </a:r>
            <a:r>
              <a:rPr lang="en-US" sz="2800" dirty="0" smtClean="0"/>
              <a:t>, there are an </a:t>
            </a:r>
            <a:r>
              <a:rPr lang="en-US" sz="2800" dirty="0" smtClean="0">
                <a:solidFill>
                  <a:srgbClr val="FF0000"/>
                </a:solidFill>
              </a:rPr>
              <a:t>infinite</a:t>
            </a:r>
            <a:r>
              <a:rPr lang="en-US" sz="2800" dirty="0" smtClean="0"/>
              <a:t>* number of possible branches. Execution cannot continue.</a:t>
            </a:r>
            <a:endParaRPr lang="en-US" sz="2800" dirty="0"/>
          </a:p>
        </p:txBody>
      </p:sp>
      <p:sp>
        <p:nvSpPr>
          <p:cNvPr id="7" name="TextBox 6"/>
          <p:cNvSpPr txBox="1"/>
          <p:nvPr/>
        </p:nvSpPr>
        <p:spPr>
          <a:xfrm>
            <a:off x="838199" y="3573843"/>
            <a:ext cx="10515600" cy="2246769"/>
          </a:xfrm>
          <a:prstGeom prst="rect">
            <a:avLst/>
          </a:prstGeom>
          <a:noFill/>
        </p:spPr>
        <p:txBody>
          <a:bodyPr wrap="square" rtlCol="0">
            <a:spAutoFit/>
          </a:bodyPr>
          <a:lstStyle/>
          <a:p>
            <a:pPr algn="ctr"/>
            <a:r>
              <a:rPr lang="en-US" sz="2800" dirty="0" smtClean="0"/>
              <a:t>Normally, </a:t>
            </a:r>
            <a:r>
              <a:rPr lang="en-US" sz="2800" dirty="0" err="1" smtClean="0"/>
              <a:t>Angr</a:t>
            </a:r>
            <a:r>
              <a:rPr lang="en-US" sz="2800" dirty="0" smtClean="0"/>
              <a:t> </a:t>
            </a:r>
            <a:r>
              <a:rPr lang="en-US" sz="2800" dirty="0" smtClean="0">
                <a:solidFill>
                  <a:srgbClr val="FF0000"/>
                </a:solidFill>
              </a:rPr>
              <a:t>throws away unconstrained states </a:t>
            </a:r>
            <a:r>
              <a:rPr lang="en-US" sz="2800" dirty="0" smtClean="0"/>
              <a:t>and continues with other paths that have a logical continuation.</a:t>
            </a:r>
          </a:p>
          <a:p>
            <a:pPr algn="ctr"/>
            <a:endParaRPr lang="en-US" sz="2800" dirty="0"/>
          </a:p>
          <a:p>
            <a:pPr algn="ctr"/>
            <a:r>
              <a:rPr lang="en-US" sz="2800" dirty="0" smtClean="0"/>
              <a:t>In our case, we want to </a:t>
            </a:r>
            <a:r>
              <a:rPr lang="en-US" sz="2800" dirty="0" smtClean="0">
                <a:solidFill>
                  <a:srgbClr val="FF0000"/>
                </a:solidFill>
              </a:rPr>
              <a:t>save them </a:t>
            </a:r>
            <a:r>
              <a:rPr lang="en-US" sz="2800" dirty="0" smtClean="0"/>
              <a:t>and determine if we can </a:t>
            </a:r>
            <a:r>
              <a:rPr lang="en-US" sz="2800" dirty="0" smtClean="0">
                <a:solidFill>
                  <a:srgbClr val="FF0000"/>
                </a:solidFill>
              </a:rPr>
              <a:t>constrain the instruction pointer to equal the address of our malicious code</a:t>
            </a:r>
            <a:r>
              <a:rPr lang="en-US" sz="2800" dirty="0" smtClean="0"/>
              <a:t>.</a:t>
            </a:r>
            <a:endParaRPr lang="en-US" sz="2800" dirty="0"/>
          </a:p>
        </p:txBody>
      </p:sp>
    </p:spTree>
    <p:extLst>
      <p:ext uri="{BB962C8B-B14F-4D97-AF65-F5344CB8AC3E}">
        <p14:creationId xmlns="" xmlns:p14="http://schemas.microsoft.com/office/powerpoint/2010/main" val="208426622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Simple Arbitrary Jump Strategy</a:t>
            </a:r>
            <a:endParaRPr lang="en-US" dirty="0"/>
          </a:p>
        </p:txBody>
      </p:sp>
      <p:sp>
        <p:nvSpPr>
          <p:cNvPr id="5" name="Content Placeholder 4"/>
          <p:cNvSpPr>
            <a:spLocks noGrp="1"/>
          </p:cNvSpPr>
          <p:nvPr>
            <p:ph sz="quarter" idx="1"/>
          </p:nvPr>
        </p:nvSpPr>
        <p:spPr/>
        <p:txBody>
          <a:bodyPr>
            <a:normAutofit/>
          </a:bodyPr>
          <a:lstStyle/>
          <a:p>
            <a:r>
              <a:rPr lang="en-US" sz="2800" smtClean="0"/>
              <a:t>Initialize state; instruct Angr to save unconstrained states</a:t>
            </a:r>
          </a:p>
          <a:p>
            <a:r>
              <a:rPr lang="en-US" sz="2800" smtClean="0"/>
              <a:t>While we have not found a solution or exhaustively searched the binary:</a:t>
            </a:r>
          </a:p>
          <a:p>
            <a:pPr lvl="1"/>
            <a:r>
              <a:rPr lang="en-US" sz="2800" smtClean="0"/>
              <a:t>For each unconstrained state (commonly will be none):</a:t>
            </a:r>
          </a:p>
          <a:p>
            <a:pPr lvl="2"/>
            <a:r>
              <a:rPr lang="en-US" sz="2400" smtClean="0"/>
              <a:t>If we can constrain the instruction pointer to what we want:</a:t>
            </a:r>
          </a:p>
          <a:p>
            <a:pPr lvl="3"/>
            <a:r>
              <a:rPr lang="en-US" sz="2400" smtClean="0"/>
              <a:t>Constrain the instruction pointer</a:t>
            </a:r>
          </a:p>
          <a:p>
            <a:pPr lvl="3"/>
            <a:r>
              <a:rPr lang="en-US" sz="2400" smtClean="0"/>
              <a:t>Solve for input</a:t>
            </a:r>
          </a:p>
          <a:p>
            <a:pPr lvl="1"/>
            <a:r>
              <a:rPr lang="en-US" sz="2800" smtClean="0"/>
              <a:t>Step every active state</a:t>
            </a:r>
          </a:p>
          <a:p>
            <a:endParaRPr lang="en-US" sz="2800" dirty="0"/>
          </a:p>
        </p:txBody>
      </p:sp>
    </p:spTree>
    <p:extLst>
      <p:ext uri="{BB962C8B-B14F-4D97-AF65-F5344CB8AC3E}">
        <p14:creationId xmlns="" xmlns:p14="http://schemas.microsoft.com/office/powerpoint/2010/main" val="179092280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err="1" smtClean="0"/>
              <a:t>Angr</a:t>
            </a:r>
            <a:r>
              <a:rPr lang="en-US" dirty="0" smtClean="0"/>
              <a:t>-y CTF levels of Previous Examples</a:t>
            </a:r>
            <a:endParaRPr lang="en-US" dirty="0"/>
          </a:p>
        </p:txBody>
      </p:sp>
      <p:sp>
        <p:nvSpPr>
          <p:cNvPr id="3" name="Content Placeholder 2"/>
          <p:cNvSpPr>
            <a:spLocks noGrp="1"/>
          </p:cNvSpPr>
          <p:nvPr>
            <p:ph sz="quarter" idx="1"/>
          </p:nvPr>
        </p:nvSpPr>
        <p:spPr/>
        <p:txBody>
          <a:bodyPr/>
          <a:lstStyle/>
          <a:p>
            <a:endParaRPr 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15_angr_arbitrary_read</a:t>
            </a:r>
            <a:endParaRPr lang="en-US" dirty="0"/>
          </a:p>
        </p:txBody>
      </p:sp>
      <p:sp>
        <p:nvSpPr>
          <p:cNvPr id="3" name="Content Placeholder 2"/>
          <p:cNvSpPr>
            <a:spLocks noGrp="1"/>
          </p:cNvSpPr>
          <p:nvPr>
            <p:ph sz="quarter" idx="1"/>
          </p:nvPr>
        </p:nvSpPr>
        <p:spPr>
          <a:xfrm>
            <a:off x="838200" y="1088020"/>
            <a:ext cx="6147391" cy="5088943"/>
          </a:xfrm>
        </p:spPr>
        <p:txBody>
          <a:bodyPr>
            <a:normAutofit lnSpcReduction="10000"/>
          </a:bodyPr>
          <a:lstStyle/>
          <a:p>
            <a:r>
              <a:rPr lang="en-US" dirty="0" smtClean="0"/>
              <a:t>Overflow buffer to overwrite the </a:t>
            </a:r>
            <a:r>
              <a:rPr lang="en-US" sz="2400" dirty="0" err="1" smtClean="0">
                <a:latin typeface="Courier New" pitchFamily="49" charset="0"/>
                <a:cs typeface="Courier New" pitchFamily="49" charset="0"/>
              </a:rPr>
              <a:t>locals.to_print</a:t>
            </a:r>
            <a:r>
              <a:rPr lang="en-US" dirty="0" smtClean="0"/>
              <a:t> pointer to point to </a:t>
            </a:r>
            <a:r>
              <a:rPr lang="en-US" sz="2400" dirty="0" err="1" smtClean="0">
                <a:latin typeface="Courier New" pitchFamily="49" charset="0"/>
                <a:cs typeface="Courier New" pitchFamily="49" charset="0"/>
              </a:rPr>
              <a:t>good_job</a:t>
            </a:r>
            <a:r>
              <a:rPr lang="en-US" dirty="0" smtClean="0"/>
              <a:t>.</a:t>
            </a:r>
          </a:p>
          <a:p>
            <a:r>
              <a:rPr lang="en-US" dirty="0" smtClean="0"/>
              <a:t>Then, have </a:t>
            </a:r>
            <a:r>
              <a:rPr lang="en-US" sz="2400" dirty="0" smtClean="0">
                <a:latin typeface="Courier New" pitchFamily="49" charset="0"/>
                <a:cs typeface="Courier New" pitchFamily="49" charset="0"/>
              </a:rPr>
              <a:t>puts</a:t>
            </a:r>
            <a:r>
              <a:rPr lang="en-US" sz="2400" dirty="0" smtClean="0"/>
              <a:t> </a:t>
            </a:r>
            <a:r>
              <a:rPr lang="en-US" dirty="0" smtClean="0"/>
              <a:t>read from it to print “Good Job.”</a:t>
            </a:r>
          </a:p>
          <a:p>
            <a:r>
              <a:rPr lang="en-US" dirty="0" smtClean="0"/>
              <a:t>Strategy</a:t>
            </a:r>
          </a:p>
          <a:p>
            <a:pPr lvl="1"/>
            <a:r>
              <a:rPr lang="en-US" dirty="0" smtClean="0"/>
              <a:t>Replace </a:t>
            </a:r>
            <a:r>
              <a:rPr lang="en-US" sz="2000" dirty="0" err="1" smtClean="0">
                <a:latin typeface="Courier New" pitchFamily="49" charset="0"/>
                <a:cs typeface="Courier New" pitchFamily="49" charset="0"/>
              </a:rPr>
              <a:t>scanf</a:t>
            </a:r>
            <a:r>
              <a:rPr lang="en-US" sz="2000" dirty="0" smtClean="0"/>
              <a:t> </a:t>
            </a:r>
            <a:r>
              <a:rPr lang="en-US" dirty="0" smtClean="0"/>
              <a:t>with a </a:t>
            </a:r>
            <a:r>
              <a:rPr lang="en-US" dirty="0" err="1" smtClean="0"/>
              <a:t>SimProcedure</a:t>
            </a:r>
            <a:endParaRPr lang="en-US" dirty="0" smtClean="0"/>
          </a:p>
          <a:p>
            <a:pPr lvl="1"/>
            <a:r>
              <a:rPr lang="en-US" dirty="0" smtClean="0"/>
              <a:t>Check each </a:t>
            </a:r>
            <a:r>
              <a:rPr lang="en-US" sz="2000" dirty="0" smtClean="0">
                <a:latin typeface="Courier New" pitchFamily="49" charset="0"/>
                <a:cs typeface="Courier New" pitchFamily="49" charset="0"/>
              </a:rPr>
              <a:t>puts</a:t>
            </a:r>
            <a:r>
              <a:rPr lang="en-US" sz="2000" dirty="0" smtClean="0"/>
              <a:t> </a:t>
            </a:r>
            <a:r>
              <a:rPr lang="en-US" dirty="0" smtClean="0"/>
              <a:t>to see if it is ever given a pointer that is symbolic</a:t>
            </a:r>
          </a:p>
          <a:p>
            <a:pPr lvl="2"/>
            <a:r>
              <a:rPr lang="en-US" dirty="0" smtClean="0"/>
              <a:t>If symbolic, constrain pointer to see if it can be set to </a:t>
            </a:r>
            <a:r>
              <a:rPr lang="en-US" dirty="0" err="1" smtClean="0">
                <a:latin typeface="Courier New" pitchFamily="49" charset="0"/>
                <a:cs typeface="Courier New" pitchFamily="49" charset="0"/>
              </a:rPr>
              <a:t>good_job</a:t>
            </a:r>
            <a:endParaRPr lang="en-US" dirty="0" smtClean="0">
              <a:latin typeface="Courier New" pitchFamily="49" charset="0"/>
              <a:cs typeface="Courier New" pitchFamily="49" charset="0"/>
            </a:endParaRPr>
          </a:p>
          <a:p>
            <a:pPr lvl="2"/>
            <a:r>
              <a:rPr lang="en-US" dirty="0" smtClean="0"/>
              <a:t>Will also want to ensure solution constrained to be alphanumeric for ease of input</a:t>
            </a:r>
          </a:p>
        </p:txBody>
      </p:sp>
      <p:pic>
        <p:nvPicPr>
          <p:cNvPr id="1026" name="Picture 2"/>
          <p:cNvPicPr>
            <a:picLocks noChangeAspect="1" noChangeArrowheads="1"/>
          </p:cNvPicPr>
          <p:nvPr/>
        </p:nvPicPr>
        <p:blipFill>
          <a:blip r:embed="rId2"/>
          <a:srcRect/>
          <a:stretch>
            <a:fillRect/>
          </a:stretch>
        </p:blipFill>
        <p:spPr bwMode="auto">
          <a:xfrm>
            <a:off x="7157706" y="689677"/>
            <a:ext cx="4362450" cy="6010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15_angr_arbitrary_read</a:t>
            </a:r>
            <a:endParaRPr lang="en-US" dirty="0"/>
          </a:p>
        </p:txBody>
      </p:sp>
      <p:sp>
        <p:nvSpPr>
          <p:cNvPr id="3" name="Content Placeholder 2"/>
          <p:cNvSpPr>
            <a:spLocks noGrp="1"/>
          </p:cNvSpPr>
          <p:nvPr>
            <p:ph sz="quarter" idx="1"/>
          </p:nvPr>
        </p:nvSpPr>
        <p:spPr>
          <a:xfrm>
            <a:off x="1219200" y="1232452"/>
            <a:ext cx="10363200" cy="2260505"/>
          </a:xfrm>
        </p:spPr>
        <p:txBody>
          <a:bodyPr>
            <a:normAutofit fontScale="92500" lnSpcReduction="10000"/>
          </a:bodyPr>
          <a:lstStyle/>
          <a:p>
            <a:r>
              <a:rPr lang="en-US" sz="2400" dirty="0" err="1" smtClean="0">
                <a:latin typeface="Courier New" pitchFamily="49" charset="0"/>
                <a:cs typeface="Courier New" pitchFamily="49" charset="0"/>
              </a:rPr>
              <a:t>scanf</a:t>
            </a:r>
            <a:r>
              <a:rPr lang="en-US" sz="2400" dirty="0" smtClean="0">
                <a:latin typeface="Courier New" pitchFamily="49" charset="0"/>
                <a:cs typeface="Courier New" pitchFamily="49" charset="0"/>
              </a:rPr>
              <a:t>("%u %20s") </a:t>
            </a:r>
            <a:r>
              <a:rPr lang="en-US" dirty="0" smtClean="0"/>
              <a:t>can be replaced with </a:t>
            </a:r>
            <a:r>
              <a:rPr lang="en-US" dirty="0" err="1" smtClean="0"/>
              <a:t>SimProcedure</a:t>
            </a:r>
            <a:endParaRPr lang="en-US" dirty="0" smtClean="0"/>
          </a:p>
          <a:p>
            <a:pPr lvl="1"/>
            <a:r>
              <a:rPr lang="en-US" dirty="0" smtClean="0"/>
              <a:t>Declare symbolic values for two inputs</a:t>
            </a:r>
          </a:p>
          <a:p>
            <a:pPr lvl="1"/>
            <a:r>
              <a:rPr lang="en-US" dirty="0" smtClean="0"/>
              <a:t>Add constraint on string to consist of capital letters </a:t>
            </a:r>
            <a:r>
              <a:rPr lang="en-US" dirty="0" smtClean="0"/>
              <a:t>only *** BUG ALERT *** (use '}' at top)</a:t>
            </a:r>
            <a:endParaRPr lang="en-US" dirty="0" smtClean="0"/>
          </a:p>
          <a:p>
            <a:pPr lvl="1"/>
            <a:r>
              <a:rPr lang="en-US" dirty="0" smtClean="0"/>
              <a:t>Store symbolic variable into memory where it belongs</a:t>
            </a:r>
          </a:p>
          <a:p>
            <a:pPr lvl="1"/>
            <a:r>
              <a:rPr lang="en-US" dirty="0" smtClean="0"/>
              <a:t>Add to </a:t>
            </a:r>
            <a:r>
              <a:rPr lang="en-US" dirty="0" err="1" smtClean="0"/>
              <a:t>globals</a:t>
            </a:r>
            <a:r>
              <a:rPr lang="en-US" dirty="0" smtClean="0"/>
              <a:t> so they can be accessed later</a:t>
            </a:r>
          </a:p>
          <a:p>
            <a:pPr lvl="1"/>
            <a:r>
              <a:rPr lang="en-US" dirty="0" smtClean="0"/>
              <a:t>Hook call</a:t>
            </a:r>
            <a:endParaRPr lang="en-US" dirty="0"/>
          </a:p>
        </p:txBody>
      </p:sp>
      <p:pic>
        <p:nvPicPr>
          <p:cNvPr id="2050" name="Picture 2"/>
          <p:cNvPicPr>
            <a:picLocks noChangeAspect="1" noChangeArrowheads="1"/>
          </p:cNvPicPr>
          <p:nvPr/>
        </p:nvPicPr>
        <p:blipFill>
          <a:blip r:embed="rId2"/>
          <a:srcRect/>
          <a:stretch>
            <a:fillRect/>
          </a:stretch>
        </p:blipFill>
        <p:spPr bwMode="auto">
          <a:xfrm>
            <a:off x="1210341" y="3492957"/>
            <a:ext cx="8635409" cy="322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15_angr_arbitrary_read</a:t>
            </a:r>
            <a:endParaRPr lang="en-US" dirty="0"/>
          </a:p>
        </p:txBody>
      </p:sp>
      <p:sp>
        <p:nvSpPr>
          <p:cNvPr id="3" name="Content Placeholder 2"/>
          <p:cNvSpPr>
            <a:spLocks noGrp="1"/>
          </p:cNvSpPr>
          <p:nvPr>
            <p:ph sz="quarter" idx="1"/>
          </p:nvPr>
        </p:nvSpPr>
        <p:spPr>
          <a:xfrm>
            <a:off x="838200" y="1088020"/>
            <a:ext cx="7349153" cy="2669583"/>
          </a:xfrm>
        </p:spPr>
        <p:txBody>
          <a:bodyPr>
            <a:normAutofit lnSpcReduction="10000"/>
          </a:bodyPr>
          <a:lstStyle/>
          <a:p>
            <a:r>
              <a:rPr lang="en-US" dirty="0" smtClean="0"/>
              <a:t>Check if </a:t>
            </a:r>
            <a:r>
              <a:rPr lang="en-US" sz="2400" dirty="0" smtClean="0">
                <a:latin typeface="Courier New" pitchFamily="49" charset="0"/>
                <a:cs typeface="Courier New" pitchFamily="49" charset="0"/>
              </a:rPr>
              <a:t>puts</a:t>
            </a:r>
            <a:r>
              <a:rPr lang="en-US" sz="2400" dirty="0" smtClean="0"/>
              <a:t> </a:t>
            </a:r>
            <a:r>
              <a:rPr lang="en-US" dirty="0" smtClean="0"/>
              <a:t>can print “Good Job.”</a:t>
            </a:r>
          </a:p>
          <a:p>
            <a:pPr lvl="1"/>
            <a:r>
              <a:rPr lang="en-US" dirty="0" smtClean="0"/>
              <a:t>Load the parameter to puts based on stack layout</a:t>
            </a:r>
          </a:p>
          <a:p>
            <a:pPr lvl="1"/>
            <a:r>
              <a:rPr lang="en-US" dirty="0" smtClean="0"/>
              <a:t>Test if it is symbolic</a:t>
            </a:r>
          </a:p>
          <a:p>
            <a:pPr lvl="1"/>
            <a:r>
              <a:rPr lang="en-US" dirty="0" smtClean="0"/>
              <a:t>If so, create a constraint to see if it can be set to the address of “Good Job.”</a:t>
            </a:r>
          </a:p>
          <a:p>
            <a:pPr lvl="1"/>
            <a:r>
              <a:rPr lang="en-US" dirty="0" smtClean="0"/>
              <a:t>If so, add the constraint to the state and return true (solution found)</a:t>
            </a:r>
            <a:endParaRPr lang="en-US" dirty="0"/>
          </a:p>
        </p:txBody>
      </p:sp>
      <p:pic>
        <p:nvPicPr>
          <p:cNvPr id="3074" name="Picture 2"/>
          <p:cNvPicPr>
            <a:picLocks noChangeAspect="1" noChangeArrowheads="1"/>
          </p:cNvPicPr>
          <p:nvPr/>
        </p:nvPicPr>
        <p:blipFill>
          <a:blip r:embed="rId2"/>
          <a:srcRect/>
          <a:stretch>
            <a:fillRect/>
          </a:stretch>
        </p:blipFill>
        <p:spPr bwMode="auto">
          <a:xfrm>
            <a:off x="1018670" y="3757603"/>
            <a:ext cx="9528544" cy="3079131"/>
          </a:xfrm>
          <a:prstGeom prst="rect">
            <a:avLst/>
          </a:prstGeom>
          <a:noFill/>
          <a:ln w="9525">
            <a:noFill/>
            <a:miter lim="800000"/>
            <a:headEnd/>
            <a:tailEnd/>
          </a:ln>
        </p:spPr>
      </p:pic>
      <p:pic>
        <p:nvPicPr>
          <p:cNvPr id="3076" name="Picture 4"/>
          <p:cNvPicPr>
            <a:picLocks noChangeAspect="1" noChangeArrowheads="1"/>
          </p:cNvPicPr>
          <p:nvPr/>
        </p:nvPicPr>
        <p:blipFill>
          <a:blip r:embed="rId3"/>
          <a:srcRect/>
          <a:stretch>
            <a:fillRect/>
          </a:stretch>
        </p:blipFill>
        <p:spPr bwMode="auto">
          <a:xfrm>
            <a:off x="8091656" y="976723"/>
            <a:ext cx="3433633" cy="24044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15_angr_arbitrary_read</a:t>
            </a:r>
            <a:endParaRPr lang="en-US" dirty="0"/>
          </a:p>
        </p:txBody>
      </p:sp>
      <p:sp>
        <p:nvSpPr>
          <p:cNvPr id="3" name="Content Placeholder 2"/>
          <p:cNvSpPr>
            <a:spLocks noGrp="1"/>
          </p:cNvSpPr>
          <p:nvPr>
            <p:ph sz="quarter" idx="1"/>
          </p:nvPr>
        </p:nvSpPr>
        <p:spPr/>
        <p:txBody>
          <a:bodyPr/>
          <a:lstStyle/>
          <a:p>
            <a:r>
              <a:rPr lang="en-US" dirty="0" smtClean="0"/>
              <a:t>Define a successful state</a:t>
            </a:r>
          </a:p>
          <a:p>
            <a:pPr lvl="1"/>
            <a:r>
              <a:rPr lang="en-US" dirty="0" smtClean="0"/>
              <a:t>Check to see if you are at </a:t>
            </a:r>
            <a:r>
              <a:rPr lang="en-US" sz="2000" dirty="0" err="1" smtClean="0">
                <a:latin typeface="Courier New" pitchFamily="49" charset="0"/>
                <a:cs typeface="Courier New" pitchFamily="49" charset="0"/>
              </a:rPr>
              <a:t>puts@plt</a:t>
            </a:r>
            <a:endParaRPr lang="en-US" dirty="0" smtClean="0">
              <a:latin typeface="Courier New" pitchFamily="49" charset="0"/>
              <a:cs typeface="Courier New" pitchFamily="49" charset="0"/>
            </a:endParaRPr>
          </a:p>
          <a:p>
            <a:pPr lvl="1"/>
            <a:r>
              <a:rPr lang="en-US" dirty="0" smtClean="0"/>
              <a:t>Call the previous </a:t>
            </a:r>
            <a:r>
              <a:rPr lang="en-US" dirty="0" err="1" smtClean="0">
                <a:latin typeface="Courier New" pitchFamily="49" charset="0"/>
                <a:cs typeface="Courier New" pitchFamily="49" charset="0"/>
              </a:rPr>
              <a:t>check_puts</a:t>
            </a:r>
            <a:r>
              <a:rPr lang="en-US" dirty="0" smtClean="0"/>
              <a:t> function that </a:t>
            </a:r>
            <a:r>
              <a:rPr lang="en-US" dirty="0" smtClean="0"/>
              <a:t>determines </a:t>
            </a:r>
            <a:r>
              <a:rPr lang="en-US" dirty="0" smtClean="0"/>
              <a:t>if parameter is symbolic and can be set to the location of “Good Job.”</a:t>
            </a:r>
          </a:p>
          <a:p>
            <a:r>
              <a:rPr lang="en-US" dirty="0" smtClean="0"/>
              <a:t>If state is found, solve for </a:t>
            </a:r>
            <a:r>
              <a:rPr lang="en-US" sz="2400" dirty="0" smtClean="0">
                <a:latin typeface="Courier New" pitchFamily="49" charset="0"/>
                <a:cs typeface="Courier New" pitchFamily="49" charset="0"/>
              </a:rPr>
              <a:t>scanf0</a:t>
            </a:r>
            <a:r>
              <a:rPr lang="en-US" sz="2400" dirty="0" smtClean="0"/>
              <a:t> </a:t>
            </a:r>
            <a:r>
              <a:rPr lang="en-US" dirty="0" smtClean="0"/>
              <a:t>and </a:t>
            </a:r>
            <a:r>
              <a:rPr lang="en-US" sz="2400" dirty="0" smtClean="0">
                <a:latin typeface="Courier New" pitchFamily="49" charset="0"/>
                <a:cs typeface="Courier New" pitchFamily="49" charset="0"/>
              </a:rPr>
              <a:t>scanf1</a:t>
            </a:r>
            <a:r>
              <a:rPr lang="en-US" dirty="0" smtClean="0"/>
              <a:t> and output solution</a:t>
            </a:r>
          </a:p>
        </p:txBody>
      </p:sp>
      <p:pic>
        <p:nvPicPr>
          <p:cNvPr id="3074" name="Picture 2"/>
          <p:cNvPicPr>
            <a:picLocks noChangeAspect="1" noChangeArrowheads="1"/>
          </p:cNvPicPr>
          <p:nvPr/>
        </p:nvPicPr>
        <p:blipFill>
          <a:blip r:embed="rId2"/>
          <a:srcRect/>
          <a:stretch>
            <a:fillRect/>
          </a:stretch>
        </p:blipFill>
        <p:spPr bwMode="auto">
          <a:xfrm>
            <a:off x="838199" y="3373508"/>
            <a:ext cx="10954261" cy="31200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16_angr_arbitrary_write</a:t>
            </a:r>
            <a:endParaRPr lang="en-US" dirty="0"/>
          </a:p>
        </p:txBody>
      </p:sp>
      <p:sp>
        <p:nvSpPr>
          <p:cNvPr id="3" name="Content Placeholder 2"/>
          <p:cNvSpPr>
            <a:spLocks noGrp="1"/>
          </p:cNvSpPr>
          <p:nvPr>
            <p:ph sz="quarter" idx="1"/>
          </p:nvPr>
        </p:nvSpPr>
        <p:spPr>
          <a:xfrm>
            <a:off x="838200" y="1088020"/>
            <a:ext cx="5668926" cy="5088943"/>
          </a:xfrm>
        </p:spPr>
        <p:txBody>
          <a:bodyPr>
            <a:normAutofit fontScale="92500" lnSpcReduction="10000"/>
          </a:bodyPr>
          <a:lstStyle/>
          <a:p>
            <a:r>
              <a:rPr lang="en-US" dirty="0" smtClean="0"/>
              <a:t>Vulnerable buffer allows the overwrite of a pointer used in subsequent </a:t>
            </a:r>
            <a:r>
              <a:rPr lang="en-US" sz="2400" dirty="0" err="1" smtClean="0">
                <a:latin typeface="Courier New" pitchFamily="49" charset="0"/>
                <a:cs typeface="Courier New" pitchFamily="49" charset="0"/>
              </a:rPr>
              <a:t>strncpy</a:t>
            </a:r>
            <a:endParaRPr lang="en-US" dirty="0" smtClean="0">
              <a:latin typeface="Courier New" pitchFamily="49" charset="0"/>
              <a:cs typeface="Courier New" pitchFamily="49" charset="0"/>
            </a:endParaRPr>
          </a:p>
          <a:p>
            <a:r>
              <a:rPr lang="en-US" sz="2400" dirty="0" err="1" smtClean="0">
                <a:latin typeface="Courier New" pitchFamily="49" charset="0"/>
                <a:cs typeface="Courier New" pitchFamily="49" charset="0"/>
              </a:rPr>
              <a:t>password_buffer</a:t>
            </a:r>
            <a:r>
              <a:rPr lang="en-US" dirty="0" smtClean="0"/>
              <a:t> set to “PASSWORD” then compared to “DVTBOGZL”</a:t>
            </a:r>
          </a:p>
          <a:p>
            <a:pPr lvl="1"/>
            <a:r>
              <a:rPr lang="en-US" dirty="0" smtClean="0"/>
              <a:t>Always fails unless one can hijack a </a:t>
            </a:r>
            <a:r>
              <a:rPr lang="en-US" dirty="0" err="1" smtClean="0"/>
              <a:t>strncpy</a:t>
            </a:r>
            <a:r>
              <a:rPr lang="en-US" dirty="0" smtClean="0"/>
              <a:t> call to overwrite </a:t>
            </a:r>
            <a:r>
              <a:rPr lang="en-US" sz="2000" dirty="0" err="1" smtClean="0">
                <a:latin typeface="Courier New" pitchFamily="49" charset="0"/>
                <a:cs typeface="Courier New" pitchFamily="49" charset="0"/>
              </a:rPr>
              <a:t>password_buffer</a:t>
            </a:r>
            <a:r>
              <a:rPr lang="en-US" dirty="0" smtClean="0"/>
              <a:t> with “DVTBOGZL”</a:t>
            </a:r>
          </a:p>
          <a:p>
            <a:r>
              <a:rPr lang="en-US" dirty="0" smtClean="0"/>
              <a:t>Strategy</a:t>
            </a:r>
          </a:p>
          <a:p>
            <a:pPr lvl="1"/>
            <a:r>
              <a:rPr lang="en-US" dirty="0" smtClean="0"/>
              <a:t>Replace </a:t>
            </a:r>
            <a:r>
              <a:rPr lang="en-US" sz="2000" dirty="0" err="1" smtClean="0">
                <a:latin typeface="Courier New" pitchFamily="49" charset="0"/>
                <a:cs typeface="Courier New" pitchFamily="49" charset="0"/>
              </a:rPr>
              <a:t>scanf</a:t>
            </a:r>
            <a:r>
              <a:rPr lang="en-US" sz="2000" dirty="0" smtClean="0"/>
              <a:t> </a:t>
            </a:r>
            <a:r>
              <a:rPr lang="en-US" dirty="0" smtClean="0"/>
              <a:t>with a </a:t>
            </a:r>
            <a:r>
              <a:rPr lang="en-US" dirty="0" err="1" smtClean="0"/>
              <a:t>SimProcedure</a:t>
            </a:r>
            <a:r>
              <a:rPr lang="en-US" dirty="0" smtClean="0"/>
              <a:t> (as before)</a:t>
            </a:r>
          </a:p>
          <a:p>
            <a:pPr lvl="1"/>
            <a:r>
              <a:rPr lang="en-US" dirty="0" smtClean="0"/>
              <a:t>Check each </a:t>
            </a:r>
            <a:r>
              <a:rPr lang="en-US" sz="2000" dirty="0" err="1" smtClean="0">
                <a:latin typeface="Courier New" pitchFamily="49" charset="0"/>
                <a:cs typeface="Courier New" pitchFamily="49" charset="0"/>
              </a:rPr>
              <a:t>strncpy</a:t>
            </a:r>
            <a:r>
              <a:rPr lang="en-US" sz="2000" dirty="0" smtClean="0"/>
              <a:t> </a:t>
            </a:r>
            <a:r>
              <a:rPr lang="en-US" dirty="0" smtClean="0"/>
              <a:t> to see if it has a source buffer that is symbolic and a destination pointer that is symbolic</a:t>
            </a:r>
          </a:p>
          <a:p>
            <a:pPr lvl="2"/>
            <a:r>
              <a:rPr lang="en-US" dirty="0" smtClean="0"/>
              <a:t>Constrain pointer to point to </a:t>
            </a:r>
            <a:r>
              <a:rPr lang="en-US" dirty="0" err="1" smtClean="0">
                <a:latin typeface="Courier New" pitchFamily="49" charset="0"/>
                <a:cs typeface="Courier New" pitchFamily="49" charset="0"/>
              </a:rPr>
              <a:t>password_buffer</a:t>
            </a:r>
            <a:endParaRPr lang="en-US" dirty="0" smtClean="0">
              <a:latin typeface="Courier New" pitchFamily="49" charset="0"/>
              <a:cs typeface="Courier New" pitchFamily="49" charset="0"/>
            </a:endParaRPr>
          </a:p>
          <a:p>
            <a:endParaRPr lang="en-US" dirty="0">
              <a:latin typeface="Courier New" pitchFamily="49" charset="0"/>
              <a:cs typeface="Courier New" pitchFamily="49" charset="0"/>
            </a:endParaRPr>
          </a:p>
        </p:txBody>
      </p:sp>
      <p:pic>
        <p:nvPicPr>
          <p:cNvPr id="5122" name="Picture 2"/>
          <p:cNvPicPr>
            <a:picLocks noChangeAspect="1" noChangeArrowheads="1"/>
          </p:cNvPicPr>
          <p:nvPr/>
        </p:nvPicPr>
        <p:blipFill>
          <a:blip r:embed="rId2"/>
          <a:srcRect/>
          <a:stretch>
            <a:fillRect/>
          </a:stretch>
        </p:blipFill>
        <p:spPr bwMode="auto">
          <a:xfrm>
            <a:off x="6692013" y="229808"/>
            <a:ext cx="4842540" cy="63833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16_angr_arbitrary_write</a:t>
            </a:r>
            <a:endParaRPr lang="en-US" dirty="0"/>
          </a:p>
        </p:txBody>
      </p:sp>
      <p:sp>
        <p:nvSpPr>
          <p:cNvPr id="3" name="Content Placeholder 2"/>
          <p:cNvSpPr>
            <a:spLocks noGrp="1"/>
          </p:cNvSpPr>
          <p:nvPr>
            <p:ph sz="quarter" idx="1"/>
          </p:nvPr>
        </p:nvSpPr>
        <p:spPr/>
        <p:txBody>
          <a:bodyPr/>
          <a:lstStyle/>
          <a:p>
            <a:r>
              <a:rPr lang="en-US" dirty="0" smtClean="0"/>
              <a:t>Check upon entry to </a:t>
            </a:r>
            <a:r>
              <a:rPr lang="en-US" dirty="0" err="1" smtClean="0"/>
              <a:t>strncpy</a:t>
            </a:r>
            <a:endParaRPr lang="en-US" dirty="0" smtClean="0"/>
          </a:p>
          <a:p>
            <a:pPr lvl="1"/>
            <a:r>
              <a:rPr lang="en-US" sz="2000" dirty="0" err="1" smtClean="0">
                <a:latin typeface="Courier New" pitchFamily="49" charset="0"/>
                <a:cs typeface="Courier New" pitchFamily="49" charset="0"/>
              </a:rPr>
              <a:t>strncpy_dst</a:t>
            </a:r>
            <a:r>
              <a:rPr lang="en-US" sz="2000" dirty="0" smtClean="0"/>
              <a:t> </a:t>
            </a:r>
            <a:r>
              <a:rPr lang="en-US" dirty="0" smtClean="0"/>
              <a:t>at </a:t>
            </a:r>
            <a:r>
              <a:rPr lang="en-US" sz="2000" dirty="0" smtClean="0">
                <a:latin typeface="Courier New" pitchFamily="49" charset="0"/>
                <a:cs typeface="Courier New" pitchFamily="49" charset="0"/>
              </a:rPr>
              <a:t>esp+4</a:t>
            </a:r>
            <a:endParaRPr lang="en-US" dirty="0" smtClean="0">
              <a:latin typeface="Courier New" pitchFamily="49" charset="0"/>
              <a:cs typeface="Courier New" pitchFamily="49" charset="0"/>
            </a:endParaRPr>
          </a:p>
          <a:p>
            <a:pPr lvl="1"/>
            <a:r>
              <a:rPr lang="en-US" sz="2000" dirty="0" err="1" smtClean="0">
                <a:latin typeface="Courier New" pitchFamily="49" charset="0"/>
                <a:cs typeface="Courier New" pitchFamily="49" charset="0"/>
              </a:rPr>
              <a:t>stncpy_src</a:t>
            </a:r>
            <a:r>
              <a:rPr lang="en-US" sz="2000" dirty="0" smtClean="0"/>
              <a:t> </a:t>
            </a:r>
            <a:r>
              <a:rPr lang="en-US" dirty="0" smtClean="0"/>
              <a:t>at </a:t>
            </a:r>
            <a:r>
              <a:rPr lang="en-US" sz="2000" dirty="0" smtClean="0">
                <a:latin typeface="Courier New" pitchFamily="49" charset="0"/>
                <a:cs typeface="Courier New" pitchFamily="49" charset="0"/>
              </a:rPr>
              <a:t>esp+8</a:t>
            </a:r>
            <a:endParaRPr lang="en-US" dirty="0" smtClean="0">
              <a:latin typeface="Courier New" pitchFamily="49" charset="0"/>
              <a:cs typeface="Courier New" pitchFamily="49" charset="0"/>
            </a:endParaRPr>
          </a:p>
          <a:p>
            <a:pPr lvl="1"/>
            <a:r>
              <a:rPr lang="en-US" sz="2000" dirty="0" err="1" smtClean="0">
                <a:latin typeface="Courier New" pitchFamily="49" charset="0"/>
                <a:cs typeface="Courier New" pitchFamily="49" charset="0"/>
              </a:rPr>
              <a:t>strncpy_len</a:t>
            </a:r>
            <a:r>
              <a:rPr lang="en-US" sz="2000" dirty="0" smtClean="0"/>
              <a:t> </a:t>
            </a:r>
            <a:r>
              <a:rPr lang="en-US" dirty="0" smtClean="0"/>
              <a:t>at </a:t>
            </a:r>
            <a:r>
              <a:rPr lang="en-US" sz="2000" dirty="0" smtClean="0">
                <a:latin typeface="Courier New" pitchFamily="49" charset="0"/>
                <a:cs typeface="Courier New" pitchFamily="49" charset="0"/>
              </a:rPr>
              <a:t>esp+12</a:t>
            </a:r>
            <a:endParaRPr lang="en-US" dirty="0">
              <a:latin typeface="Courier New" pitchFamily="49" charset="0"/>
              <a:cs typeface="Courier New" pitchFamily="49" charset="0"/>
            </a:endParaRPr>
          </a:p>
        </p:txBody>
      </p:sp>
      <p:pic>
        <p:nvPicPr>
          <p:cNvPr id="6146" name="Picture 2"/>
          <p:cNvPicPr>
            <a:picLocks noChangeAspect="1" noChangeArrowheads="1"/>
          </p:cNvPicPr>
          <p:nvPr/>
        </p:nvPicPr>
        <p:blipFill>
          <a:blip r:embed="rId2"/>
          <a:srcRect/>
          <a:stretch>
            <a:fillRect/>
          </a:stretch>
        </p:blipFill>
        <p:spPr bwMode="auto">
          <a:xfrm>
            <a:off x="6814252" y="1254863"/>
            <a:ext cx="3667125" cy="3752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errors</a:t>
            </a:r>
            <a:endParaRPr lang="en-US"/>
          </a:p>
        </p:txBody>
      </p:sp>
      <p:sp>
        <p:nvSpPr>
          <p:cNvPr id="3" name="Content Placeholder 2"/>
          <p:cNvSpPr>
            <a:spLocks noGrp="1"/>
          </p:cNvSpPr>
          <p:nvPr>
            <p:ph sz="quarter" idx="1"/>
          </p:nvPr>
        </p:nvSpPr>
        <p:spPr/>
        <p:txBody>
          <a:bodyPr/>
          <a:lstStyle/>
          <a:p>
            <a:r>
              <a:rPr lang="en-US" smtClean="0"/>
              <a:t>Buffer overflow</a:t>
            </a:r>
          </a:p>
          <a:p>
            <a:r>
              <a:rPr lang="en-US" smtClean="0"/>
              <a:t>Stack overflow</a:t>
            </a:r>
          </a:p>
          <a:p>
            <a:r>
              <a:rPr lang="en-US" smtClean="0"/>
              <a:t>Array out-of-bounds access, off-by-1</a:t>
            </a:r>
          </a:p>
          <a:p>
            <a:r>
              <a:rPr lang="en-US" smtClean="0"/>
              <a:t>Heap overflow</a:t>
            </a:r>
          </a:p>
          <a:p>
            <a:r>
              <a:rPr lang="en-US" smtClean="0"/>
              <a:t>Use-after-free</a:t>
            </a:r>
          </a:p>
          <a:p>
            <a:r>
              <a:rPr lang="en-US" smtClean="0"/>
              <a:t>Double-free</a:t>
            </a:r>
          </a:p>
          <a:p>
            <a:r>
              <a:rPr lang="en-US" smtClean="0"/>
              <a:t>etc..</a:t>
            </a:r>
            <a:endParaRPr 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16_angr_arbitrary_write</a:t>
            </a:r>
            <a:endParaRPr lang="en-US" dirty="0"/>
          </a:p>
        </p:txBody>
      </p:sp>
      <p:sp>
        <p:nvSpPr>
          <p:cNvPr id="3" name="Content Placeholder 2"/>
          <p:cNvSpPr>
            <a:spLocks noGrp="1"/>
          </p:cNvSpPr>
          <p:nvPr>
            <p:ph sz="quarter" idx="1"/>
          </p:nvPr>
        </p:nvSpPr>
        <p:spPr>
          <a:xfrm>
            <a:off x="1219200" y="1232452"/>
            <a:ext cx="10363200" cy="2175761"/>
          </a:xfrm>
        </p:spPr>
        <p:txBody>
          <a:bodyPr>
            <a:normAutofit fontScale="92500" lnSpcReduction="10000"/>
          </a:bodyPr>
          <a:lstStyle/>
          <a:p>
            <a:r>
              <a:rPr lang="en-US" dirty="0" err="1" smtClean="0"/>
              <a:t>check_strncpy</a:t>
            </a:r>
            <a:endParaRPr lang="en-US" dirty="0" smtClean="0"/>
          </a:p>
          <a:p>
            <a:pPr lvl="1"/>
            <a:r>
              <a:rPr lang="en-US" dirty="0" smtClean="0"/>
              <a:t>Pull parameter values from execution state</a:t>
            </a:r>
          </a:p>
          <a:p>
            <a:pPr lvl="1"/>
            <a:r>
              <a:rPr lang="en-US" dirty="0" smtClean="0"/>
              <a:t>Since we want source buffer itself to be symbolic, use source pointer to load it</a:t>
            </a:r>
          </a:p>
          <a:p>
            <a:pPr lvl="1"/>
            <a:r>
              <a:rPr lang="en-US" dirty="0" smtClean="0"/>
              <a:t>Check if both the source buffer and destination pointer are symbolic</a:t>
            </a:r>
          </a:p>
          <a:p>
            <a:pPr lvl="1"/>
            <a:r>
              <a:rPr lang="en-US" dirty="0" smtClean="0"/>
              <a:t>If so, attempt to constrain source buffer to contain ‘DVTBOGZL’ and destination pointer point to </a:t>
            </a:r>
            <a:r>
              <a:rPr lang="en-US" sz="2000" dirty="0" err="1" smtClean="0">
                <a:latin typeface="Courier New" pitchFamily="49" charset="0"/>
                <a:cs typeface="Courier New" pitchFamily="49" charset="0"/>
              </a:rPr>
              <a:t>password_buffer</a:t>
            </a:r>
            <a:endParaRPr lang="en-US" dirty="0">
              <a:latin typeface="Courier New" pitchFamily="49" charset="0"/>
              <a:cs typeface="Courier New" pitchFamily="49" charset="0"/>
            </a:endParaRPr>
          </a:p>
        </p:txBody>
      </p:sp>
      <p:pic>
        <p:nvPicPr>
          <p:cNvPr id="7171" name="Picture 3"/>
          <p:cNvPicPr>
            <a:picLocks noChangeAspect="1" noChangeArrowheads="1"/>
          </p:cNvPicPr>
          <p:nvPr/>
        </p:nvPicPr>
        <p:blipFill>
          <a:blip r:embed="rId2"/>
          <a:srcRect b="18838"/>
          <a:stretch>
            <a:fillRect/>
          </a:stretch>
        </p:blipFill>
        <p:spPr bwMode="auto">
          <a:xfrm>
            <a:off x="2154201" y="3408213"/>
            <a:ext cx="9444148" cy="33748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16_angr_arbitrary_write</a:t>
            </a:r>
            <a:endParaRPr lang="en-US" dirty="0"/>
          </a:p>
        </p:txBody>
      </p:sp>
      <p:sp>
        <p:nvSpPr>
          <p:cNvPr id="3" name="Content Placeholder 2"/>
          <p:cNvSpPr>
            <a:spLocks noGrp="1"/>
          </p:cNvSpPr>
          <p:nvPr>
            <p:ph sz="quarter" idx="1"/>
          </p:nvPr>
        </p:nvSpPr>
        <p:spPr/>
        <p:txBody>
          <a:bodyPr/>
          <a:lstStyle/>
          <a:p>
            <a:r>
              <a:rPr lang="en-US" dirty="0" err="1" smtClean="0"/>
              <a:t>check_strncpy</a:t>
            </a:r>
            <a:endParaRPr lang="en-US" dirty="0" smtClean="0"/>
          </a:p>
          <a:p>
            <a:pPr lvl="1"/>
            <a:r>
              <a:rPr lang="en-US" dirty="0" smtClean="0"/>
              <a:t>If constraints are </a:t>
            </a:r>
            <a:r>
              <a:rPr lang="en-US" dirty="0" err="1" smtClean="0"/>
              <a:t>satisfiable</a:t>
            </a:r>
            <a:r>
              <a:rPr lang="en-US" dirty="0" smtClean="0"/>
              <a:t>, then add them to the state and return True</a:t>
            </a:r>
          </a:p>
          <a:p>
            <a:pPr lvl="1"/>
            <a:r>
              <a:rPr lang="en-US" dirty="0" smtClean="0"/>
              <a:t>Otherwise, return False to continue execution.</a:t>
            </a:r>
          </a:p>
        </p:txBody>
      </p:sp>
      <p:pic>
        <p:nvPicPr>
          <p:cNvPr id="7171" name="Picture 3"/>
          <p:cNvPicPr>
            <a:picLocks noChangeAspect="1" noChangeArrowheads="1"/>
          </p:cNvPicPr>
          <p:nvPr/>
        </p:nvPicPr>
        <p:blipFill>
          <a:blip r:embed="rId2"/>
          <a:srcRect b="1258"/>
          <a:stretch>
            <a:fillRect/>
          </a:stretch>
        </p:blipFill>
        <p:spPr bwMode="auto">
          <a:xfrm>
            <a:off x="1324862" y="2603310"/>
            <a:ext cx="9444148" cy="41058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17_angr_arbitrary_jump</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Program appears to always print “Try again”</a:t>
            </a:r>
          </a:p>
          <a:p>
            <a:r>
              <a:rPr lang="en-US" dirty="0" smtClean="0"/>
              <a:t>But, vulnerable buffer allows us to overwrite return address in </a:t>
            </a:r>
            <a:r>
              <a:rPr lang="en-US" dirty="0" err="1" smtClean="0">
                <a:latin typeface="Courier New" pitchFamily="49" charset="0"/>
                <a:cs typeface="Courier New" pitchFamily="49" charset="0"/>
              </a:rPr>
              <a:t>read_input</a:t>
            </a:r>
            <a:endParaRPr lang="en-US" dirty="0" smtClean="0">
              <a:latin typeface="Courier New" pitchFamily="49" charset="0"/>
              <a:cs typeface="Courier New" pitchFamily="49" charset="0"/>
            </a:endParaRPr>
          </a:p>
          <a:p>
            <a:pPr lvl="1"/>
            <a:r>
              <a:rPr lang="en-US" dirty="0" smtClean="0"/>
              <a:t>Overflow buffer return to </a:t>
            </a:r>
            <a:r>
              <a:rPr lang="en-US" sz="2200" dirty="0" err="1" smtClean="0">
                <a:latin typeface="Courier New" pitchFamily="49" charset="0"/>
                <a:cs typeface="Courier New" pitchFamily="49" charset="0"/>
              </a:rPr>
              <a:t>print_good</a:t>
            </a:r>
            <a:r>
              <a:rPr lang="en-US" sz="2200" dirty="0" smtClean="0"/>
              <a:t> </a:t>
            </a:r>
            <a:r>
              <a:rPr lang="en-US" dirty="0" smtClean="0"/>
              <a:t>instead of </a:t>
            </a:r>
            <a:r>
              <a:rPr lang="en-US" dirty="0" smtClean="0">
                <a:latin typeface="Courier New" pitchFamily="49" charset="0"/>
                <a:cs typeface="Courier New" pitchFamily="49" charset="0"/>
              </a:rPr>
              <a:t>main()</a:t>
            </a:r>
          </a:p>
          <a:p>
            <a:r>
              <a:rPr lang="en-US" dirty="0" smtClean="0"/>
              <a:t>So far we have seen symbolic…</a:t>
            </a:r>
          </a:p>
          <a:p>
            <a:pPr lvl="1"/>
            <a:r>
              <a:rPr lang="en-US" dirty="0" smtClean="0"/>
              <a:t>Memory, files, pointers, and registers</a:t>
            </a:r>
          </a:p>
          <a:p>
            <a:pPr lvl="1"/>
            <a:r>
              <a:rPr lang="en-US" dirty="0" smtClean="0"/>
              <a:t>All data</a:t>
            </a:r>
          </a:p>
          <a:p>
            <a:r>
              <a:rPr lang="en-US" dirty="0" smtClean="0"/>
              <a:t>Looking for when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eip</a:t>
            </a:r>
            <a:r>
              <a:rPr lang="en-US" dirty="0" smtClean="0"/>
              <a:t> becomes symbolic</a:t>
            </a:r>
          </a:p>
          <a:p>
            <a:pPr lvl="1"/>
            <a:r>
              <a:rPr lang="en-US" dirty="0" smtClean="0"/>
              <a:t>And specifically, unconstrained</a:t>
            </a:r>
          </a:p>
          <a:p>
            <a:pPr lvl="1"/>
            <a:r>
              <a:rPr lang="en-US" dirty="0" err="1" smtClean="0"/>
              <a:t>Angr</a:t>
            </a:r>
            <a:r>
              <a:rPr lang="en-US" dirty="0" smtClean="0"/>
              <a:t> will throw away state by default</a:t>
            </a:r>
          </a:p>
          <a:p>
            <a:r>
              <a:rPr lang="en-US" dirty="0" smtClean="0"/>
              <a:t>But, unconstrained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eip</a:t>
            </a:r>
            <a:r>
              <a:rPr lang="en-US" dirty="0" smtClean="0"/>
              <a:t>  is what we need</a:t>
            </a:r>
          </a:p>
          <a:p>
            <a:r>
              <a:rPr lang="en-US" dirty="0" smtClean="0"/>
              <a:t>Strategy</a:t>
            </a:r>
          </a:p>
          <a:p>
            <a:pPr lvl="1"/>
            <a:r>
              <a:rPr lang="en-US" dirty="0" smtClean="0"/>
              <a:t>Create a check for symbolic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eip</a:t>
            </a:r>
            <a:endParaRPr lang="en-US" dirty="0" smtClean="0">
              <a:latin typeface="Courier New" pitchFamily="49" charset="0"/>
              <a:cs typeface="Courier New" pitchFamily="49" charset="0"/>
            </a:endParaRPr>
          </a:p>
          <a:p>
            <a:pPr lvl="1"/>
            <a:r>
              <a:rPr lang="en-US" dirty="0" smtClean="0"/>
              <a:t>Attempt to constrain it to </a:t>
            </a:r>
            <a:r>
              <a:rPr lang="en-US" dirty="0" err="1" smtClean="0">
                <a:latin typeface="Courier New" pitchFamily="49" charset="0"/>
                <a:cs typeface="Courier New" pitchFamily="49" charset="0"/>
              </a:rPr>
              <a:t>print_good</a:t>
            </a:r>
            <a:endParaRPr lang="en-US" dirty="0" smtClean="0">
              <a:latin typeface="Courier New" pitchFamily="49" charset="0"/>
              <a:cs typeface="Courier New" pitchFamily="49" charset="0"/>
            </a:endParaRPr>
          </a:p>
        </p:txBody>
      </p:sp>
      <p:pic>
        <p:nvPicPr>
          <p:cNvPr id="9218" name="Picture 2"/>
          <p:cNvPicPr>
            <a:picLocks noChangeAspect="1" noChangeArrowheads="1"/>
          </p:cNvPicPr>
          <p:nvPr/>
        </p:nvPicPr>
        <p:blipFill>
          <a:blip r:embed="rId2"/>
          <a:srcRect/>
          <a:stretch>
            <a:fillRect/>
          </a:stretch>
        </p:blipFill>
        <p:spPr bwMode="auto">
          <a:xfrm>
            <a:off x="8246767" y="2505186"/>
            <a:ext cx="3800475" cy="3952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17_angr_arbitrary_jump</a:t>
            </a:r>
            <a:endParaRPr lang="en-US" dirty="0"/>
          </a:p>
        </p:txBody>
      </p:sp>
      <p:sp>
        <p:nvSpPr>
          <p:cNvPr id="3" name="Content Placeholder 2"/>
          <p:cNvSpPr>
            <a:spLocks noGrp="1"/>
          </p:cNvSpPr>
          <p:nvPr>
            <p:ph sz="quarter" idx="1"/>
          </p:nvPr>
        </p:nvSpPr>
        <p:spPr/>
        <p:txBody>
          <a:bodyPr>
            <a:normAutofit/>
          </a:bodyPr>
          <a:lstStyle/>
          <a:p>
            <a:r>
              <a:rPr lang="en-US" dirty="0" smtClean="0"/>
              <a:t>Issues</a:t>
            </a:r>
          </a:p>
          <a:p>
            <a:pPr lvl="1"/>
            <a:r>
              <a:rPr lang="en-US" dirty="0" smtClean="0"/>
              <a:t>Can not do an explore since its “find” parameter can not be called from an unconstrained state</a:t>
            </a:r>
          </a:p>
          <a:p>
            <a:r>
              <a:rPr lang="en-US" dirty="0" smtClean="0"/>
              <a:t>Must explore the binary manually</a:t>
            </a:r>
          </a:p>
          <a:p>
            <a:pPr lvl="1"/>
            <a:r>
              <a:rPr lang="en-US" dirty="0" smtClean="0"/>
              <a:t>Construct exit condition</a:t>
            </a:r>
          </a:p>
          <a:p>
            <a:pPr lvl="1"/>
            <a:r>
              <a:rPr lang="en-US" dirty="0" smtClean="0"/>
              <a:t>Keep lists of states based on whether they are active, dead-ended, unconstrained, </a:t>
            </a:r>
            <a:r>
              <a:rPr lang="en-US" dirty="0" err="1" smtClean="0"/>
              <a:t>errored</a:t>
            </a:r>
            <a:r>
              <a:rPr lang="en-US" dirty="0" smtClean="0"/>
              <a:t>, or found</a:t>
            </a:r>
          </a:p>
          <a:p>
            <a:pPr lvl="1"/>
            <a:r>
              <a:rPr lang="en-US" dirty="0" smtClean="0"/>
              <a:t>Iterate forever</a:t>
            </a:r>
          </a:p>
          <a:p>
            <a:pPr lvl="2"/>
            <a:r>
              <a:rPr lang="en-US" dirty="0" smtClean="0"/>
              <a:t>Check if solution found</a:t>
            </a:r>
          </a:p>
          <a:p>
            <a:pPr lvl="2"/>
            <a:r>
              <a:rPr lang="en-US" dirty="0" smtClean="0"/>
              <a:t>Move all unconstrained states to found if they can be constrained to have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eip</a:t>
            </a:r>
            <a:r>
              <a:rPr lang="en-US" dirty="0" smtClean="0"/>
              <a:t> set to </a:t>
            </a:r>
            <a:r>
              <a:rPr lang="en-US" dirty="0" err="1" smtClean="0">
                <a:latin typeface="Courier New" pitchFamily="49" charset="0"/>
                <a:cs typeface="Courier New" pitchFamily="49" charset="0"/>
              </a:rPr>
              <a:t>print_good</a:t>
            </a:r>
            <a:endParaRPr lang="en-US" dirty="0" smtClean="0"/>
          </a:p>
          <a:p>
            <a:pPr lvl="2"/>
            <a:r>
              <a:rPr lang="en-US" dirty="0" smtClean="0"/>
              <a:t>Step simulation</a:t>
            </a:r>
          </a:p>
          <a:p>
            <a:pPr lvl="2"/>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17_angr_arbitrary_jump</a:t>
            </a:r>
            <a:endParaRPr lang="en-US" dirty="0"/>
          </a:p>
        </p:txBody>
      </p:sp>
      <p:sp>
        <p:nvSpPr>
          <p:cNvPr id="3" name="Content Placeholder 2"/>
          <p:cNvSpPr>
            <a:spLocks noGrp="1"/>
          </p:cNvSpPr>
          <p:nvPr>
            <p:ph sz="quarter" idx="1"/>
          </p:nvPr>
        </p:nvSpPr>
        <p:spPr/>
        <p:txBody>
          <a:bodyPr/>
          <a:lstStyle/>
          <a:p>
            <a:r>
              <a:rPr lang="en-US" dirty="0" smtClean="0"/>
              <a:t>Instantiate simulation with places to hold active, unconstrained, and found states</a:t>
            </a:r>
          </a:p>
          <a:p>
            <a:r>
              <a:rPr lang="en-US" dirty="0" smtClean="0"/>
              <a:t>While not found and while there are still states to look at</a:t>
            </a:r>
          </a:p>
          <a:p>
            <a:pPr lvl="1"/>
            <a:r>
              <a:rPr lang="en-US" dirty="0" smtClean="0"/>
              <a:t>Step simulation and check for unconstrained states that can meet the requirement of </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eip</a:t>
            </a:r>
            <a:r>
              <a:rPr lang="en-US" dirty="0" smtClean="0"/>
              <a:t> being settable to address of </a:t>
            </a:r>
            <a:r>
              <a:rPr lang="en-US" sz="2000" dirty="0" err="1" smtClean="0">
                <a:latin typeface="Courier New" pitchFamily="49" charset="0"/>
                <a:cs typeface="Courier New" pitchFamily="49" charset="0"/>
              </a:rPr>
              <a:t>print_good</a:t>
            </a:r>
            <a:endParaRPr lang="en-US" dirty="0">
              <a:latin typeface="Courier New" pitchFamily="49" charset="0"/>
              <a:cs typeface="Courier New" pitchFamily="49" charset="0"/>
            </a:endParaRPr>
          </a:p>
        </p:txBody>
      </p:sp>
      <p:pic>
        <p:nvPicPr>
          <p:cNvPr id="8194" name="Picture 2"/>
          <p:cNvPicPr>
            <a:picLocks noChangeAspect="1" noChangeArrowheads="1"/>
          </p:cNvPicPr>
          <p:nvPr/>
        </p:nvPicPr>
        <p:blipFill>
          <a:blip r:embed="rId2"/>
          <a:srcRect/>
          <a:stretch>
            <a:fillRect/>
          </a:stretch>
        </p:blipFill>
        <p:spPr bwMode="auto">
          <a:xfrm>
            <a:off x="1849401" y="3212495"/>
            <a:ext cx="8219632" cy="35072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17_angr_arbitrary_jump</a:t>
            </a:r>
            <a:endParaRPr lang="en-US" dirty="0"/>
          </a:p>
        </p:txBody>
      </p:sp>
      <p:sp>
        <p:nvSpPr>
          <p:cNvPr id="3" name="Content Placeholder 2"/>
          <p:cNvSpPr>
            <a:spLocks noGrp="1"/>
          </p:cNvSpPr>
          <p:nvPr>
            <p:ph sz="quarter" idx="1"/>
          </p:nvPr>
        </p:nvSpPr>
        <p:spPr/>
        <p:txBody>
          <a:bodyPr/>
          <a:lstStyle/>
          <a:p>
            <a:r>
              <a:rPr lang="en-US" dirty="0" smtClean="0"/>
              <a:t>When found, add constraints to solution</a:t>
            </a:r>
          </a:p>
          <a:p>
            <a:pPr lvl="1"/>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eip</a:t>
            </a:r>
            <a:r>
              <a:rPr lang="en-US" dirty="0" smtClean="0"/>
              <a:t> set to </a:t>
            </a:r>
            <a:r>
              <a:rPr lang="en-US" sz="2000" dirty="0" err="1" smtClean="0">
                <a:latin typeface="Courier New" pitchFamily="49" charset="0"/>
                <a:cs typeface="Courier New" pitchFamily="49" charset="0"/>
              </a:rPr>
              <a:t>print_good</a:t>
            </a:r>
            <a:endParaRPr lang="en-US" dirty="0" smtClean="0">
              <a:latin typeface="Courier New" pitchFamily="49" charset="0"/>
              <a:cs typeface="Courier New" pitchFamily="49" charset="0"/>
            </a:endParaRPr>
          </a:p>
          <a:p>
            <a:pPr lvl="1"/>
            <a:r>
              <a:rPr lang="en-US" dirty="0" smtClean="0"/>
              <a:t>Make input to overflow buffer consist of all capital letters</a:t>
            </a:r>
          </a:p>
          <a:p>
            <a:pPr lvl="1"/>
            <a:r>
              <a:rPr lang="en-US" dirty="0" smtClean="0"/>
              <a:t>Note: level is designed with addresses that are also capital letters</a:t>
            </a:r>
          </a:p>
        </p:txBody>
      </p:sp>
      <p:pic>
        <p:nvPicPr>
          <p:cNvPr id="10242" name="Picture 2"/>
          <p:cNvPicPr>
            <a:picLocks noChangeAspect="1" noChangeArrowheads="1"/>
          </p:cNvPicPr>
          <p:nvPr/>
        </p:nvPicPr>
        <p:blipFill>
          <a:blip r:embed="rId2"/>
          <a:srcRect/>
          <a:stretch>
            <a:fillRect/>
          </a:stretch>
        </p:blipFill>
        <p:spPr bwMode="auto">
          <a:xfrm>
            <a:off x="1509713" y="3141921"/>
            <a:ext cx="9172575" cy="324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Not-so Automatic Exploit Generation</a:t>
            </a:r>
            <a:endParaRPr lang="en-US" dirty="0"/>
          </a:p>
        </p:txBody>
      </p:sp>
      <p:sp>
        <p:nvSpPr>
          <p:cNvPr id="4" name="TextBox 3"/>
          <p:cNvSpPr txBox="1"/>
          <p:nvPr/>
        </p:nvSpPr>
        <p:spPr>
          <a:xfrm>
            <a:off x="838200" y="1690688"/>
            <a:ext cx="10515600" cy="1815882"/>
          </a:xfrm>
          <a:prstGeom prst="rect">
            <a:avLst/>
          </a:prstGeom>
          <a:noFill/>
        </p:spPr>
        <p:txBody>
          <a:bodyPr wrap="square" rtlCol="0">
            <a:spAutoFit/>
          </a:bodyPr>
          <a:lstStyle/>
          <a:p>
            <a:pPr algn="ctr"/>
            <a:r>
              <a:rPr lang="en-US" sz="2800" dirty="0" smtClean="0"/>
              <a:t>A few questions may come to mind:</a:t>
            </a:r>
          </a:p>
          <a:p>
            <a:pPr marL="457200" indent="-457200" algn="ctr">
              <a:buFont typeface="Arial" charset="0"/>
              <a:buChar char="•"/>
            </a:pPr>
            <a:r>
              <a:rPr lang="en-US" sz="2800" dirty="0" smtClean="0"/>
              <a:t>How do we know </a:t>
            </a:r>
            <a:r>
              <a:rPr lang="en-US" sz="2800" dirty="0" smtClean="0">
                <a:solidFill>
                  <a:srgbClr val="FF0000"/>
                </a:solidFill>
              </a:rPr>
              <a:t>what</a:t>
            </a:r>
            <a:r>
              <a:rPr lang="en-US" sz="2800" dirty="0" smtClean="0"/>
              <a:t> we want to </a:t>
            </a:r>
            <a:r>
              <a:rPr lang="en-US" sz="2800" dirty="0" smtClean="0">
                <a:solidFill>
                  <a:srgbClr val="FF0000"/>
                </a:solidFill>
              </a:rPr>
              <a:t>read/write/jump to</a:t>
            </a:r>
            <a:r>
              <a:rPr lang="en-US" sz="2800" dirty="0" smtClean="0"/>
              <a:t>?</a:t>
            </a:r>
          </a:p>
          <a:p>
            <a:pPr marL="457200" indent="-457200" algn="ctr">
              <a:buFont typeface="Arial" charset="0"/>
              <a:buChar char="•"/>
            </a:pPr>
            <a:r>
              <a:rPr lang="en-US" sz="2800" dirty="0" smtClean="0"/>
              <a:t>How do we determine if the computer is making an </a:t>
            </a:r>
            <a:r>
              <a:rPr lang="en-US" sz="2800" dirty="0" smtClean="0">
                <a:solidFill>
                  <a:srgbClr val="FF0000"/>
                </a:solidFill>
              </a:rPr>
              <a:t>arbitrary read/write</a:t>
            </a:r>
            <a:r>
              <a:rPr lang="en-US" sz="2800" dirty="0" smtClean="0"/>
              <a:t> for the </a:t>
            </a:r>
            <a:r>
              <a:rPr lang="en-US" sz="2800" dirty="0" smtClean="0">
                <a:solidFill>
                  <a:srgbClr val="FF0000"/>
                </a:solidFill>
              </a:rPr>
              <a:t>general case </a:t>
            </a:r>
            <a:r>
              <a:rPr lang="en-US" sz="2800" dirty="0" smtClean="0"/>
              <a:t>(</a:t>
            </a:r>
            <a:r>
              <a:rPr lang="en-US" sz="2400" dirty="0" err="1" smtClean="0">
                <a:latin typeface="Courier New" pitchFamily="49" charset="0"/>
                <a:cs typeface="Courier New" pitchFamily="49" charset="0"/>
              </a:rPr>
              <a:t>strncpy</a:t>
            </a:r>
            <a:r>
              <a:rPr lang="en-US" sz="2400" dirty="0" smtClean="0"/>
              <a:t> </a:t>
            </a:r>
            <a:r>
              <a:rPr lang="en-US" sz="2800" dirty="0" smtClean="0"/>
              <a:t>isn’t used)?</a:t>
            </a:r>
            <a:endParaRPr lang="en-US" sz="2800" dirty="0"/>
          </a:p>
        </p:txBody>
      </p:sp>
      <p:sp>
        <p:nvSpPr>
          <p:cNvPr id="5" name="TextBox 4"/>
          <p:cNvSpPr txBox="1"/>
          <p:nvPr/>
        </p:nvSpPr>
        <p:spPr>
          <a:xfrm>
            <a:off x="838200" y="3924192"/>
            <a:ext cx="10515600" cy="2369880"/>
          </a:xfrm>
          <a:prstGeom prst="rect">
            <a:avLst/>
          </a:prstGeom>
          <a:noFill/>
        </p:spPr>
        <p:txBody>
          <a:bodyPr wrap="square" rtlCol="0">
            <a:spAutoFit/>
          </a:bodyPr>
          <a:lstStyle/>
          <a:p>
            <a:pPr algn="ctr"/>
            <a:r>
              <a:rPr lang="en-US" sz="3600" dirty="0" smtClean="0"/>
              <a:t>Human intuition!</a:t>
            </a:r>
          </a:p>
          <a:p>
            <a:pPr algn="ctr"/>
            <a:endParaRPr lang="en-US" sz="2800" dirty="0"/>
          </a:p>
          <a:p>
            <a:pPr algn="ctr"/>
            <a:r>
              <a:rPr lang="en-US" sz="2800" dirty="0" smtClean="0"/>
              <a:t>Researchers have only come up with </a:t>
            </a:r>
            <a:r>
              <a:rPr lang="en-US" sz="2800" dirty="0" smtClean="0">
                <a:solidFill>
                  <a:srgbClr val="FF0000"/>
                </a:solidFill>
              </a:rPr>
              <a:t>mediocre algorithms </a:t>
            </a:r>
            <a:r>
              <a:rPr lang="en-US" sz="2800" dirty="0" smtClean="0"/>
              <a:t>for the general case (so far.)</a:t>
            </a:r>
            <a:endParaRPr lang="en-US" sz="2800" dirty="0"/>
          </a:p>
          <a:p>
            <a:pPr algn="ctr"/>
            <a:r>
              <a:rPr lang="en-US" sz="2800" dirty="0" smtClean="0"/>
              <a:t>If you find a better solution, </a:t>
            </a:r>
            <a:r>
              <a:rPr lang="en-US" sz="2800" dirty="0" smtClean="0">
                <a:solidFill>
                  <a:srgbClr val="FF0000"/>
                </a:solidFill>
              </a:rPr>
              <a:t>publish it</a:t>
            </a:r>
            <a:r>
              <a:rPr lang="en-US" sz="2800" dirty="0" smtClean="0"/>
              <a:t>.</a:t>
            </a:r>
            <a:endParaRPr lang="en-US" sz="2800" dirty="0"/>
          </a:p>
        </p:txBody>
      </p:sp>
    </p:spTree>
    <p:extLst>
      <p:ext uri="{BB962C8B-B14F-4D97-AF65-F5344CB8AC3E}">
        <p14:creationId xmlns="" xmlns:p14="http://schemas.microsoft.com/office/powerpoint/2010/main" val="111383813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Exploits</a:t>
            </a:r>
            <a:endParaRPr lang="en-US" dirty="0"/>
          </a:p>
        </p:txBody>
      </p:sp>
      <p:sp>
        <p:nvSpPr>
          <p:cNvPr id="4" name="TextBox 3"/>
          <p:cNvSpPr txBox="1"/>
          <p:nvPr/>
        </p:nvSpPr>
        <p:spPr>
          <a:xfrm>
            <a:off x="838200" y="2419557"/>
            <a:ext cx="10515600" cy="3108543"/>
          </a:xfrm>
          <a:prstGeom prst="rect">
            <a:avLst/>
          </a:prstGeom>
          <a:noFill/>
        </p:spPr>
        <p:txBody>
          <a:bodyPr wrap="square" rtlCol="0">
            <a:spAutoFit/>
          </a:bodyPr>
          <a:lstStyle/>
          <a:p>
            <a:pPr algn="ctr"/>
            <a:r>
              <a:rPr lang="en-US" sz="2800" dirty="0" smtClean="0"/>
              <a:t>Real-world programs may not be exploitable by these simple approaches.</a:t>
            </a:r>
          </a:p>
          <a:p>
            <a:pPr algn="ctr"/>
            <a:endParaRPr lang="en-US" sz="2800" dirty="0"/>
          </a:p>
          <a:p>
            <a:pPr algn="ctr"/>
            <a:r>
              <a:rPr lang="en-US" sz="2800" dirty="0" smtClean="0"/>
              <a:t>You may need to perform some combination of them, or take a different approach entirely.</a:t>
            </a:r>
          </a:p>
          <a:p>
            <a:pPr algn="ctr"/>
            <a:endParaRPr lang="en-US" sz="2800" dirty="0"/>
          </a:p>
          <a:p>
            <a:pPr algn="ctr"/>
            <a:r>
              <a:rPr lang="en-US" sz="2800" dirty="0" smtClean="0"/>
              <a:t>To automatically do so is a </a:t>
            </a:r>
            <a:r>
              <a:rPr lang="en-US" sz="2800" dirty="0" smtClean="0">
                <a:solidFill>
                  <a:srgbClr val="FF0000"/>
                </a:solidFill>
              </a:rPr>
              <a:t>very hard problem</a:t>
            </a:r>
            <a:r>
              <a:rPr lang="en-US" sz="2800" dirty="0" smtClean="0"/>
              <a:t>.</a:t>
            </a:r>
          </a:p>
        </p:txBody>
      </p:sp>
    </p:spTree>
    <p:extLst>
      <p:ext uri="{BB962C8B-B14F-4D97-AF65-F5344CB8AC3E}">
        <p14:creationId xmlns="" xmlns:p14="http://schemas.microsoft.com/office/powerpoint/2010/main" val="3169051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4" name="TextBox 3"/>
          <p:cNvSpPr txBox="1"/>
          <p:nvPr/>
        </p:nvSpPr>
        <p:spPr>
          <a:xfrm>
            <a:off x="838200" y="1889470"/>
            <a:ext cx="10515600" cy="3539430"/>
          </a:xfrm>
          <a:prstGeom prst="rect">
            <a:avLst/>
          </a:prstGeom>
          <a:noFill/>
        </p:spPr>
        <p:txBody>
          <a:bodyPr wrap="square" rtlCol="0">
            <a:spAutoFit/>
          </a:bodyPr>
          <a:lstStyle/>
          <a:p>
            <a:pPr algn="ctr"/>
            <a:r>
              <a:rPr lang="en-US" sz="2800" dirty="0" smtClean="0"/>
              <a:t>In some cases, symbolic execution can be a </a:t>
            </a:r>
            <a:r>
              <a:rPr lang="en-US" sz="2800" dirty="0" smtClean="0">
                <a:solidFill>
                  <a:srgbClr val="FF0000"/>
                </a:solidFill>
              </a:rPr>
              <a:t>very powerful tool </a:t>
            </a:r>
            <a:r>
              <a:rPr lang="en-US" sz="2800" dirty="0" smtClean="0"/>
              <a:t>to automate </a:t>
            </a:r>
            <a:r>
              <a:rPr lang="en-US" sz="2800" dirty="0" smtClean="0">
                <a:solidFill>
                  <a:srgbClr val="FF0000"/>
                </a:solidFill>
              </a:rPr>
              <a:t>vulnerability</a:t>
            </a:r>
            <a:r>
              <a:rPr lang="en-US" sz="2800" dirty="0" smtClean="0"/>
              <a:t> &amp; </a:t>
            </a:r>
            <a:r>
              <a:rPr lang="en-US" sz="2800" dirty="0" smtClean="0">
                <a:solidFill>
                  <a:srgbClr val="FF0000"/>
                </a:solidFill>
              </a:rPr>
              <a:t>bug discovery</a:t>
            </a:r>
            <a:r>
              <a:rPr lang="en-US" sz="2800" dirty="0" smtClean="0"/>
              <a:t>.</a:t>
            </a:r>
          </a:p>
          <a:p>
            <a:pPr algn="ctr"/>
            <a:endParaRPr lang="en-US" sz="2800" dirty="0"/>
          </a:p>
          <a:p>
            <a:pPr algn="ctr"/>
            <a:r>
              <a:rPr lang="en-US" sz="2800" dirty="0" smtClean="0"/>
              <a:t>It is </a:t>
            </a:r>
            <a:r>
              <a:rPr lang="en-US" sz="2800" dirty="0" smtClean="0">
                <a:solidFill>
                  <a:srgbClr val="FF0000"/>
                </a:solidFill>
              </a:rPr>
              <a:t>not</a:t>
            </a:r>
            <a:r>
              <a:rPr lang="en-US" sz="2800" dirty="0"/>
              <a:t> </a:t>
            </a:r>
            <a:r>
              <a:rPr lang="en-US" sz="2800" dirty="0" smtClean="0"/>
              <a:t>a </a:t>
            </a:r>
            <a:r>
              <a:rPr lang="en-US" sz="2800" dirty="0" smtClean="0">
                <a:solidFill>
                  <a:srgbClr val="FF0000"/>
                </a:solidFill>
              </a:rPr>
              <a:t>miracle algorithm </a:t>
            </a:r>
            <a:r>
              <a:rPr lang="en-US" sz="2800" dirty="0" smtClean="0"/>
              <a:t>that can autonomously discover any bug.</a:t>
            </a:r>
          </a:p>
          <a:p>
            <a:pPr algn="ctr"/>
            <a:endParaRPr lang="en-US" sz="2800" dirty="0"/>
          </a:p>
          <a:p>
            <a:pPr algn="ctr"/>
            <a:r>
              <a:rPr lang="en-US" sz="2800" dirty="0" smtClean="0"/>
              <a:t>Nonetheless, understanding symbolic execution helps us understand the </a:t>
            </a:r>
            <a:r>
              <a:rPr lang="en-US" sz="2800" dirty="0" smtClean="0">
                <a:solidFill>
                  <a:srgbClr val="FF0000"/>
                </a:solidFill>
              </a:rPr>
              <a:t>underlying concepts</a:t>
            </a:r>
            <a:r>
              <a:rPr lang="en-US" sz="2800" dirty="0" smtClean="0"/>
              <a:t> involved in </a:t>
            </a:r>
            <a:r>
              <a:rPr lang="en-US" sz="2800" dirty="0" smtClean="0">
                <a:solidFill>
                  <a:srgbClr val="FF0000"/>
                </a:solidFill>
              </a:rPr>
              <a:t>exploit discovery, </a:t>
            </a:r>
            <a:r>
              <a:rPr lang="en-US" sz="2800" dirty="0" smtClean="0"/>
              <a:t>and gives us a powerful tool </a:t>
            </a:r>
            <a:r>
              <a:rPr lang="en-US" sz="2800" dirty="0" smtClean="0">
                <a:solidFill>
                  <a:srgbClr val="FF0000"/>
                </a:solidFill>
              </a:rPr>
              <a:t>to use and research</a:t>
            </a:r>
            <a:r>
              <a:rPr lang="en-US" sz="2800" dirty="0" smtClean="0"/>
              <a:t>.</a:t>
            </a:r>
          </a:p>
        </p:txBody>
      </p:sp>
    </p:spTree>
    <p:extLst>
      <p:ext uri="{BB962C8B-B14F-4D97-AF65-F5344CB8AC3E}">
        <p14:creationId xmlns="" xmlns:p14="http://schemas.microsoft.com/office/powerpoint/2010/main" val="136305765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Lab</a:t>
            </a:r>
            <a:endParaRPr lang="en-US"/>
          </a:p>
        </p:txBody>
      </p:sp>
      <p:sp>
        <p:nvSpPr>
          <p:cNvPr id="3" name="Content Placeholder 2"/>
          <p:cNvSpPr>
            <a:spLocks noGrp="1"/>
          </p:cNvSpPr>
          <p:nvPr>
            <p:ph sz="quarter" idx="1"/>
          </p:nvPr>
        </p:nvSpPr>
        <p:spPr/>
        <p:txBody>
          <a:bodyPr>
            <a:normAutofit/>
          </a:bodyPr>
          <a:lstStyle/>
          <a:p>
            <a:r>
              <a:rPr lang="en-US" smtClean="0"/>
              <a:t>Feel free to work with others, but you must run on your own to solve your own levels</a:t>
            </a:r>
          </a:p>
          <a:p>
            <a:pPr lvl="1"/>
            <a:r>
              <a:rPr lang="en-US" smtClean="0">
                <a:latin typeface="Courier New" pitchFamily="49" charset="0"/>
                <a:cs typeface="Courier New" pitchFamily="49" charset="0"/>
              </a:rPr>
              <a:t>15_angr_arbitrary_read</a:t>
            </a:r>
          </a:p>
          <a:p>
            <a:pPr lvl="1"/>
            <a:r>
              <a:rPr lang="en-US" smtClean="0">
                <a:latin typeface="Courier New" pitchFamily="49" charset="0"/>
                <a:cs typeface="Courier New" pitchFamily="49" charset="0"/>
              </a:rPr>
              <a:t>16_angr_arbitrary_write</a:t>
            </a:r>
          </a:p>
          <a:p>
            <a:pPr lvl="1"/>
            <a:r>
              <a:rPr lang="en-US" smtClean="0">
                <a:latin typeface="Courier New" pitchFamily="49" charset="0"/>
                <a:cs typeface="Courier New" pitchFamily="49" charset="0"/>
              </a:rPr>
              <a:t>17_angr_arbitrary_jump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Examples</a:t>
            </a:r>
            <a:endParaRPr lang="en-US"/>
          </a:p>
        </p:txBody>
      </p:sp>
      <p:sp>
        <p:nvSpPr>
          <p:cNvPr id="4" name="Text Box 2"/>
          <p:cNvSpPr txBox="1">
            <a:spLocks noChangeArrowheads="1"/>
          </p:cNvSpPr>
          <p:nvPr/>
        </p:nvSpPr>
        <p:spPr bwMode="auto">
          <a:xfrm>
            <a:off x="6298096" y="1066800"/>
            <a:ext cx="4572000" cy="2095062"/>
          </a:xfrm>
          <a:prstGeom prst="rect">
            <a:avLst/>
          </a:prstGeom>
          <a:noFill/>
          <a:ln w="9360" cap="sq">
            <a:solidFill>
              <a:srgbClr val="000000"/>
            </a:solidFill>
            <a:miter lim="800000"/>
            <a:headEnd/>
            <a:tailEnd/>
          </a:ln>
          <a:effectLst/>
        </p:spPr>
        <p:txBody>
          <a:bodyPr lIns="90000" tIns="46800" rIns="90000" bIns="46800">
            <a:spAutoFit/>
          </a:bodyPr>
          <a:lstStyle/>
          <a:p>
            <a:pPr eaLnBrk="1"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0033CC"/>
                </a:solidFill>
                <a:latin typeface="Courier New" pitchFamily="49" charset="0"/>
                <a:ea typeface="DejaVu LGC Sans" charset="0"/>
                <a:cs typeface="DejaVu LGC Sans" charset="0"/>
              </a:rPr>
              <a:t>#include</a:t>
            </a:r>
            <a:r>
              <a:rPr lang="en-US" sz="1600" b="1" dirty="0">
                <a:solidFill>
                  <a:srgbClr val="000000"/>
                </a:solidFill>
                <a:latin typeface="Courier New" pitchFamily="49" charset="0"/>
                <a:ea typeface="DejaVu LGC Sans" charset="0"/>
                <a:cs typeface="DejaVu LGC Sans" charset="0"/>
              </a:rPr>
              <a:t> &lt;</a:t>
            </a:r>
            <a:r>
              <a:rPr lang="en-US" sz="1600" b="1" dirty="0" err="1">
                <a:solidFill>
                  <a:srgbClr val="000000"/>
                </a:solidFill>
                <a:latin typeface="Courier New" pitchFamily="49" charset="0"/>
                <a:ea typeface="DejaVu LGC Sans" charset="0"/>
                <a:cs typeface="DejaVu LGC Sans" charset="0"/>
              </a:rPr>
              <a:t>stdio.h</a:t>
            </a:r>
            <a:r>
              <a:rPr lang="en-US" sz="1600" b="1" dirty="0">
                <a:solidFill>
                  <a:srgbClr val="000000"/>
                </a:solidFill>
                <a:latin typeface="Courier New" pitchFamily="49" charset="0"/>
                <a:ea typeface="DejaVu LGC Sans" charset="0"/>
                <a:cs typeface="DejaVu LGC Sans" charset="0"/>
              </a:rPr>
              <a:t>&gt;</a:t>
            </a:r>
          </a:p>
          <a:p>
            <a:pPr eaLnBrk="1"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b="1" dirty="0">
              <a:solidFill>
                <a:srgbClr val="000000"/>
              </a:solidFill>
              <a:latin typeface="Courier New" pitchFamily="49" charset="0"/>
              <a:ea typeface="DejaVu LGC Sans" charset="0"/>
              <a:cs typeface="DejaVu LGC Sans" charset="0"/>
            </a:endParaRPr>
          </a:p>
          <a:p>
            <a:pPr eaLnBrk="1"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err="1">
                <a:solidFill>
                  <a:srgbClr val="0033CC"/>
                </a:solidFill>
                <a:latin typeface="Courier New" pitchFamily="49" charset="0"/>
                <a:ea typeface="DejaVu LGC Sans" charset="0"/>
                <a:cs typeface="DejaVu LGC Sans" charset="0"/>
              </a:rPr>
              <a:t>int</a:t>
            </a:r>
            <a:r>
              <a:rPr lang="en-US" sz="1600" b="1" dirty="0">
                <a:solidFill>
                  <a:srgbClr val="000000"/>
                </a:solidFill>
                <a:latin typeface="Courier New" pitchFamily="49" charset="0"/>
                <a:ea typeface="DejaVu LGC Sans" charset="0"/>
                <a:cs typeface="DejaVu LGC Sans" charset="0"/>
              </a:rPr>
              <a:t> main()</a:t>
            </a:r>
            <a:r>
              <a:rPr lang="ar-SA" sz="1600" b="1" dirty="0">
                <a:solidFill>
                  <a:srgbClr val="000000"/>
                </a:solidFill>
                <a:latin typeface="Courier New" pitchFamily="49" charset="0"/>
                <a:cs typeface="Arial" charset="0"/>
              </a:rPr>
              <a:t>‏</a:t>
            </a:r>
            <a:endParaRPr lang="en-US" sz="1600" b="1" dirty="0">
              <a:solidFill>
                <a:srgbClr val="000000"/>
              </a:solidFill>
              <a:latin typeface="Courier New" pitchFamily="49" charset="0"/>
              <a:cs typeface="Arial" charset="0"/>
            </a:endParaRPr>
          </a:p>
          <a:p>
            <a:pPr eaLnBrk="1"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000000"/>
                </a:solidFill>
                <a:latin typeface="Courier New" pitchFamily="49" charset="0"/>
                <a:ea typeface="DejaVu LGC Sans" charset="0"/>
                <a:cs typeface="DejaVu LGC Sans" charset="0"/>
              </a:rPr>
              <a:t>{</a:t>
            </a:r>
          </a:p>
          <a:p>
            <a:pPr eaLnBrk="1"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000000"/>
                </a:solidFill>
                <a:latin typeface="Courier New" pitchFamily="49" charset="0"/>
                <a:ea typeface="DejaVu LGC Sans" charset="0"/>
                <a:cs typeface="DejaVu LGC Sans" charset="0"/>
              </a:rPr>
              <a:t>  </a:t>
            </a:r>
            <a:r>
              <a:rPr lang="en-US" sz="1600" b="1" dirty="0" smtClean="0">
                <a:solidFill>
                  <a:srgbClr val="0033CC"/>
                </a:solidFill>
                <a:latin typeface="Courier New" pitchFamily="49" charset="0"/>
                <a:ea typeface="DejaVu LGC Sans" charset="0"/>
                <a:cs typeface="DejaVu LGC Sans" charset="0"/>
              </a:rPr>
              <a:t>long </a:t>
            </a:r>
            <a:r>
              <a:rPr lang="en-US" sz="1600" b="1" dirty="0" err="1" smtClean="0">
                <a:solidFill>
                  <a:srgbClr val="000000"/>
                </a:solidFill>
                <a:latin typeface="Courier New" pitchFamily="49" charset="0"/>
                <a:ea typeface="DejaVu LGC Sans" charset="0"/>
                <a:cs typeface="DejaVu LGC Sans" charset="0"/>
              </a:rPr>
              <a:t>is_admin</a:t>
            </a:r>
            <a:r>
              <a:rPr lang="en-US" sz="1600" b="1" dirty="0" smtClean="0">
                <a:solidFill>
                  <a:srgbClr val="000000"/>
                </a:solidFill>
                <a:latin typeface="Courier New" pitchFamily="49" charset="0"/>
                <a:ea typeface="DejaVu LGC Sans" charset="0"/>
                <a:cs typeface="DejaVu LGC Sans" charset="0"/>
              </a:rPr>
              <a:t> = 0;</a:t>
            </a:r>
          </a:p>
          <a:p>
            <a:pPr eaLnBrk="1"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000000"/>
                </a:solidFill>
                <a:latin typeface="Courier New" pitchFamily="49" charset="0"/>
                <a:ea typeface="DejaVu LGC Sans" charset="0"/>
                <a:cs typeface="DejaVu LGC Sans" charset="0"/>
              </a:rPr>
              <a:t> </a:t>
            </a:r>
            <a:r>
              <a:rPr lang="en-US" sz="1600" b="1" dirty="0">
                <a:solidFill>
                  <a:srgbClr val="0033CC"/>
                </a:solidFill>
                <a:latin typeface="Courier New" pitchFamily="49" charset="0"/>
                <a:ea typeface="DejaVu LGC Sans" charset="0"/>
                <a:cs typeface="DejaVu LGC Sans" charset="0"/>
              </a:rPr>
              <a:t> </a:t>
            </a:r>
            <a:r>
              <a:rPr lang="en-US" sz="1600" b="1" dirty="0" smtClean="0">
                <a:solidFill>
                  <a:srgbClr val="0033CC"/>
                </a:solidFill>
                <a:latin typeface="Courier New" pitchFamily="49" charset="0"/>
                <a:ea typeface="DejaVu LGC Sans" charset="0"/>
                <a:cs typeface="DejaVu LGC Sans" charset="0"/>
              </a:rPr>
              <a:t>char </a:t>
            </a:r>
            <a:r>
              <a:rPr lang="en-US" sz="1600" b="1" dirty="0" smtClean="0">
                <a:solidFill>
                  <a:srgbClr val="000000"/>
                </a:solidFill>
                <a:latin typeface="Courier New" pitchFamily="49" charset="0"/>
                <a:ea typeface="DejaVu LGC Sans" charset="0"/>
                <a:cs typeface="DejaVu LGC Sans" charset="0"/>
              </a:rPr>
              <a:t>password[9];</a:t>
            </a:r>
            <a:endParaRPr lang="en-US" sz="1600" b="1" dirty="0">
              <a:solidFill>
                <a:srgbClr val="000000"/>
              </a:solidFill>
              <a:latin typeface="Courier New" pitchFamily="49" charset="0"/>
              <a:ea typeface="DejaVu LGC Sans" charset="0"/>
              <a:cs typeface="DejaVu LGC Sans" charset="0"/>
            </a:endParaRPr>
          </a:p>
          <a:p>
            <a:pPr eaLnBrk="1"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000000"/>
                </a:solidFill>
                <a:latin typeface="Courier New" pitchFamily="49" charset="0"/>
                <a:ea typeface="DejaVu LGC Sans" charset="0"/>
                <a:cs typeface="DejaVu LGC Sans" charset="0"/>
              </a:rPr>
              <a:t>  </a:t>
            </a:r>
            <a:r>
              <a:rPr lang="en-US" sz="1600" b="1" err="1" smtClean="0">
                <a:latin typeface="Courier New" pitchFamily="49" charset="0"/>
                <a:ea typeface="DejaVu LGC Sans" charset="0"/>
                <a:cs typeface="DejaVu LGC Sans" charset="0"/>
              </a:rPr>
              <a:t>scanf</a:t>
            </a:r>
            <a:r>
              <a:rPr lang="en-US" sz="1600" b="1" smtClean="0">
                <a:solidFill>
                  <a:srgbClr val="000000"/>
                </a:solidFill>
                <a:latin typeface="Courier New" pitchFamily="49" charset="0"/>
                <a:ea typeface="DejaVu LGC Sans" charset="0"/>
                <a:cs typeface="DejaVu LGC Sans" charset="0"/>
              </a:rPr>
              <a:t>("%s", password);</a:t>
            </a:r>
            <a:endParaRPr lang="en-US" sz="1600" b="1" dirty="0">
              <a:solidFill>
                <a:srgbClr val="000000"/>
              </a:solidFill>
              <a:latin typeface="Courier New" pitchFamily="49" charset="0"/>
              <a:ea typeface="DejaVu LGC Sans" charset="0"/>
              <a:cs typeface="DejaVu LGC Sans" charset="0"/>
            </a:endParaRPr>
          </a:p>
          <a:p>
            <a:pPr eaLnBrk="1"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000000"/>
                </a:solidFill>
                <a:latin typeface="Courier New" pitchFamily="49" charset="0"/>
                <a:ea typeface="DejaVu LGC Sans" charset="0"/>
                <a:cs typeface="DejaVu LGC Sans" charset="0"/>
              </a:rPr>
              <a:t>}</a:t>
            </a:r>
            <a:endParaRPr lang="en-US" sz="1600" b="1" dirty="0">
              <a:solidFill>
                <a:srgbClr val="000000"/>
              </a:solidFill>
              <a:latin typeface="Courier New" pitchFamily="49" charset="0"/>
              <a:ea typeface="DejaVu LGC Sans" charset="0"/>
              <a:cs typeface="DejaVu LGC Sans" charset="0"/>
            </a:endParaRPr>
          </a:p>
        </p:txBody>
      </p:sp>
      <p:sp>
        <p:nvSpPr>
          <p:cNvPr id="5" name="Text Box 2"/>
          <p:cNvSpPr txBox="1">
            <a:spLocks noChangeArrowheads="1"/>
          </p:cNvSpPr>
          <p:nvPr/>
        </p:nvSpPr>
        <p:spPr bwMode="auto">
          <a:xfrm>
            <a:off x="6298096" y="3485322"/>
            <a:ext cx="4572000" cy="2310505"/>
          </a:xfrm>
          <a:prstGeom prst="rect">
            <a:avLst/>
          </a:prstGeom>
          <a:noFill/>
          <a:ln w="9360" cap="sq">
            <a:solidFill>
              <a:srgbClr val="000000"/>
            </a:solidFill>
            <a:miter lim="800000"/>
            <a:headEnd/>
            <a:tailEnd/>
          </a:ln>
          <a:effectLst/>
        </p:spPr>
        <p:txBody>
          <a:bodyPr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smtClean="0">
                <a:solidFill>
                  <a:srgbClr val="0328D8"/>
                </a:solidFill>
                <a:latin typeface="Courier New" pitchFamily="49" charset="0"/>
                <a:ea typeface="DejaVu LGC Sans" charset="0"/>
                <a:cs typeface="DejaVu LGC Sans" charset="0"/>
              </a:rPr>
              <a:t>#include </a:t>
            </a:r>
            <a:r>
              <a:rPr lang="en-US" sz="1600" b="1" smtClean="0">
                <a:latin typeface="Courier New" pitchFamily="49" charset="0"/>
                <a:ea typeface="DejaVu LGC Sans" charset="0"/>
                <a:cs typeface="DejaVu LGC Sans" charset="0"/>
              </a:rPr>
              <a:t>&lt;stdio.h&gt;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smtClean="0">
                <a:solidFill>
                  <a:srgbClr val="0328D8"/>
                </a:solidFill>
                <a:latin typeface="Courier New" pitchFamily="49" charset="0"/>
                <a:ea typeface="DejaVu LGC Sans" charset="0"/>
                <a:cs typeface="DejaVu LGC Sans" charset="0"/>
              </a:rPr>
              <a:t>int</a:t>
            </a:r>
            <a:r>
              <a:rPr lang="en-US" sz="1600" b="1" smtClean="0">
                <a:latin typeface="Courier New" pitchFamily="49" charset="0"/>
                <a:ea typeface="DejaVu LGC Sans" charset="0"/>
                <a:cs typeface="DejaVu LGC Sans" charset="0"/>
              </a:rPr>
              <a:t> main(</a:t>
            </a:r>
            <a:r>
              <a:rPr lang="en-US" sz="1600" b="1" smtClean="0">
                <a:solidFill>
                  <a:srgbClr val="0328D8"/>
                </a:solidFill>
                <a:latin typeface="Courier New" pitchFamily="49" charset="0"/>
                <a:ea typeface="DejaVu LGC Sans" charset="0"/>
                <a:cs typeface="DejaVu LGC Sans" charset="0"/>
              </a:rPr>
              <a:t>int</a:t>
            </a:r>
            <a:r>
              <a:rPr lang="en-US" sz="1600" b="1" smtClean="0">
                <a:latin typeface="Courier New" pitchFamily="49" charset="0"/>
                <a:ea typeface="DejaVu LGC Sans" charset="0"/>
                <a:cs typeface="DejaVu LGC Sans" charset="0"/>
              </a:rPr>
              <a:t> argc, </a:t>
            </a:r>
            <a:r>
              <a:rPr lang="en-US" sz="1600" b="1" smtClean="0">
                <a:solidFill>
                  <a:srgbClr val="0328D8"/>
                </a:solidFill>
                <a:latin typeface="Courier New" pitchFamily="49" charset="0"/>
                <a:ea typeface="DejaVu LGC Sans" charset="0"/>
                <a:cs typeface="DejaVu LGC Sans" charset="0"/>
              </a:rPr>
              <a:t>char</a:t>
            </a:r>
            <a:r>
              <a:rPr lang="en-US" sz="1600" b="1" smtClean="0">
                <a:latin typeface="Courier New" pitchFamily="49" charset="0"/>
                <a:ea typeface="DejaVu LGC Sans" charset="0"/>
                <a:cs typeface="DejaVu LGC Sans" charset="0"/>
              </a:rPr>
              <a:t> *argv[]) {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smtClean="0">
                <a:latin typeface="Courier New" pitchFamily="49" charset="0"/>
                <a:ea typeface="DejaVu LGC Sans" charset="0"/>
                <a:cs typeface="DejaVu LGC Sans" charset="0"/>
              </a:rPr>
              <a:t>   if (argc == 2) {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smtClean="0">
                <a:latin typeface="Courier New" pitchFamily="49" charset="0"/>
                <a:ea typeface="DejaVu LGC Sans" charset="0"/>
                <a:cs typeface="DejaVu LGC Sans" charset="0"/>
              </a:rPr>
              <a:t>      printf("Hello, ");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smtClean="0">
                <a:latin typeface="Courier New" pitchFamily="49" charset="0"/>
                <a:ea typeface="DejaVu LGC Sans" charset="0"/>
                <a:cs typeface="DejaVu LGC Sans" charset="0"/>
              </a:rPr>
              <a:t>      printf(argv[1]);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smtClean="0">
                <a:latin typeface="Courier New" pitchFamily="49" charset="0"/>
                <a:ea typeface="DejaVu LGC Sans" charset="0"/>
                <a:cs typeface="DejaVu LGC Sans" charset="0"/>
              </a:rPr>
              <a:t>   }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smtClean="0">
                <a:latin typeface="Courier New" pitchFamily="49" charset="0"/>
                <a:ea typeface="DejaVu LGC Sans" charset="0"/>
                <a:cs typeface="DejaVu LGC Sans" charset="0"/>
              </a:rPr>
              <a:t>   else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smtClean="0">
                <a:latin typeface="Courier New" pitchFamily="49" charset="0"/>
                <a:ea typeface="DejaVu LGC Sans" charset="0"/>
                <a:cs typeface="DejaVu LGC Sans" charset="0"/>
              </a:rPr>
              <a:t>     printf("Failure.\n");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smtClean="0">
                <a:latin typeface="Courier New" pitchFamily="49" charset="0"/>
                <a:ea typeface="DejaVu LGC Sans" charset="0"/>
                <a:cs typeface="DejaVu LGC Sans" charset="0"/>
              </a:rPr>
              <a:t>}</a:t>
            </a:r>
            <a:endParaRPr lang="en-US" sz="1600" b="1" dirty="0">
              <a:latin typeface="Courier New" pitchFamily="49" charset="0"/>
              <a:ea typeface="DejaVu LGC Sans" charset="0"/>
              <a:cs typeface="DejaVu LGC Sans" charset="0"/>
            </a:endParaRPr>
          </a:p>
        </p:txBody>
      </p:sp>
      <p:sp>
        <p:nvSpPr>
          <p:cNvPr id="6" name="Text Box 2"/>
          <p:cNvSpPr txBox="1">
            <a:spLocks noChangeArrowheads="1"/>
          </p:cNvSpPr>
          <p:nvPr/>
        </p:nvSpPr>
        <p:spPr bwMode="auto">
          <a:xfrm>
            <a:off x="897836" y="3058506"/>
            <a:ext cx="4572000" cy="2125839"/>
          </a:xfrm>
          <a:prstGeom prst="rect">
            <a:avLst/>
          </a:prstGeom>
          <a:noFill/>
          <a:ln w="9360" cap="sq">
            <a:solidFill>
              <a:srgbClr val="000000"/>
            </a:solidFill>
            <a:miter lim="800000"/>
            <a:headEnd/>
            <a:tailEnd/>
          </a:ln>
          <a:effectLst/>
        </p:spPr>
        <p:txBody>
          <a:bodyPr lIns="90000" tIns="46800" rIns="90000" bIns="46800">
            <a:spAutoFit/>
          </a:bodyPr>
          <a:lstStyle/>
          <a:p>
            <a:pPr>
              <a:buNone/>
            </a:pPr>
            <a:r>
              <a:rPr lang="en-US" sz="1600" b="1" smtClean="0">
                <a:solidFill>
                  <a:srgbClr val="0328D8"/>
                </a:solidFill>
                <a:latin typeface="Courier New" pitchFamily="49" charset="0"/>
                <a:cs typeface="Courier New" pitchFamily="49" charset="0"/>
              </a:rPr>
              <a:t>#include </a:t>
            </a:r>
            <a:r>
              <a:rPr lang="en-US" sz="1600" b="1" smtClean="0">
                <a:latin typeface="Courier New" pitchFamily="49" charset="0"/>
                <a:cs typeface="Courier New" pitchFamily="49" charset="0"/>
              </a:rPr>
              <a:t>&lt;stdio.h&gt;</a:t>
            </a:r>
          </a:p>
          <a:p>
            <a:pPr>
              <a:buNone/>
            </a:pPr>
            <a:r>
              <a:rPr lang="en-US" sz="1600" b="1" smtClean="0">
                <a:solidFill>
                  <a:srgbClr val="0328D8"/>
                </a:solidFill>
                <a:latin typeface="Courier New" pitchFamily="49" charset="0"/>
                <a:cs typeface="Courier New" pitchFamily="49" charset="0"/>
              </a:rPr>
              <a:t>#include </a:t>
            </a:r>
            <a:r>
              <a:rPr lang="en-US" sz="1600" b="1" smtClean="0">
                <a:latin typeface="Courier New" pitchFamily="49" charset="0"/>
                <a:cs typeface="Courier New" pitchFamily="49" charset="0"/>
              </a:rPr>
              <a:t>&lt;stdlib.h&gt;</a:t>
            </a:r>
          </a:p>
          <a:p>
            <a:pPr>
              <a:buNone/>
            </a:pPr>
            <a:r>
              <a:rPr lang="en-US" sz="1600" b="1" smtClean="0">
                <a:solidFill>
                  <a:srgbClr val="0328D8"/>
                </a:solidFill>
                <a:latin typeface="Courier New" pitchFamily="49" charset="0"/>
                <a:cs typeface="Courier New" pitchFamily="49" charset="0"/>
              </a:rPr>
              <a:t>int</a:t>
            </a:r>
            <a:r>
              <a:rPr lang="en-US" sz="1600" b="1" smtClean="0">
                <a:latin typeface="Courier New" pitchFamily="49" charset="0"/>
                <a:cs typeface="Courier New" pitchFamily="49" charset="0"/>
              </a:rPr>
              <a:t> main() {</a:t>
            </a:r>
          </a:p>
          <a:p>
            <a:pPr>
              <a:buNone/>
            </a:pPr>
            <a:r>
              <a:rPr lang="en-US" sz="1600" b="1" smtClean="0">
                <a:latin typeface="Courier New" pitchFamily="49" charset="0"/>
                <a:cs typeface="Courier New" pitchFamily="49" charset="0"/>
              </a:rPr>
              <a:t>	</a:t>
            </a:r>
            <a:r>
              <a:rPr lang="en-US" sz="1600" b="1" smtClean="0">
                <a:solidFill>
                  <a:srgbClr val="0328D8"/>
                </a:solidFill>
                <a:latin typeface="Courier New" pitchFamily="49" charset="0"/>
                <a:cs typeface="Courier New" pitchFamily="49" charset="0"/>
              </a:rPr>
              <a:t>char</a:t>
            </a:r>
            <a:r>
              <a:rPr lang="en-US" sz="1600" b="1" smtClean="0">
                <a:latin typeface="Courier New" pitchFamily="49" charset="0"/>
                <a:cs typeface="Courier New" pitchFamily="49" charset="0"/>
              </a:rPr>
              <a:t> *c = calloc(10,1);</a:t>
            </a:r>
          </a:p>
          <a:p>
            <a:pPr>
              <a:buNone/>
            </a:pPr>
            <a:r>
              <a:rPr lang="en-US" sz="1600" b="1" smtClean="0">
                <a:latin typeface="Courier New" pitchFamily="49" charset="0"/>
                <a:cs typeface="Courier New" pitchFamily="49" charset="0"/>
              </a:rPr>
              <a:t>	printf("%i\n", c[0]);</a:t>
            </a:r>
          </a:p>
          <a:p>
            <a:pPr>
              <a:buNone/>
            </a:pPr>
            <a:r>
              <a:rPr lang="en-US" sz="1600" b="1" smtClean="0">
                <a:latin typeface="Courier New" pitchFamily="49" charset="0"/>
                <a:cs typeface="Courier New" pitchFamily="49" charset="0"/>
              </a:rPr>
              <a:t>	free(c);</a:t>
            </a:r>
          </a:p>
          <a:p>
            <a:pPr>
              <a:buNone/>
            </a:pPr>
            <a:r>
              <a:rPr lang="en-US" sz="1600" b="1" smtClean="0">
                <a:latin typeface="Courier New" pitchFamily="49" charset="0"/>
                <a:cs typeface="Courier New" pitchFamily="49" charset="0"/>
              </a:rPr>
              <a:t>	printf("%i\n", c[1]);</a:t>
            </a:r>
          </a:p>
          <a:p>
            <a:pPr>
              <a:buNone/>
            </a:pPr>
            <a:r>
              <a:rPr lang="en-US" sz="1600" b="1" smtClean="0">
                <a:latin typeface="Courier New" pitchFamily="49" charset="0"/>
                <a:cs typeface="Courier New" pitchFamily="49" charset="0"/>
              </a:rPr>
              <a:t>}</a:t>
            </a:r>
            <a:endParaRPr lang="en-US" sz="1600" b="1">
              <a:latin typeface="Courier New" pitchFamily="49" charset="0"/>
              <a:cs typeface="Courier New" pitchFamily="49" charset="0"/>
            </a:endParaRPr>
          </a:p>
        </p:txBody>
      </p:sp>
      <p:sp>
        <p:nvSpPr>
          <p:cNvPr id="7" name="Text Box 2"/>
          <p:cNvSpPr txBox="1">
            <a:spLocks noChangeArrowheads="1"/>
          </p:cNvSpPr>
          <p:nvPr/>
        </p:nvSpPr>
        <p:spPr bwMode="auto">
          <a:xfrm>
            <a:off x="897836" y="1232452"/>
            <a:ext cx="4572000" cy="1356398"/>
          </a:xfrm>
          <a:prstGeom prst="rect">
            <a:avLst/>
          </a:prstGeom>
          <a:noFill/>
          <a:ln w="9360" cap="sq">
            <a:solidFill>
              <a:srgbClr val="000000"/>
            </a:solidFill>
            <a:miter lim="800000"/>
            <a:headEnd/>
            <a:tailEnd/>
          </a:ln>
          <a:effectLst/>
        </p:spPr>
        <p:txBody>
          <a:bodyPr lIns="90000" tIns="46800" rIns="90000" bIns="46800">
            <a:spAutoFit/>
          </a:bodyPr>
          <a:lstStyle/>
          <a:p>
            <a:pPr>
              <a:buNone/>
            </a:pPr>
            <a:r>
              <a:rPr lang="en-US" sz="1600" b="1" smtClean="0">
                <a:solidFill>
                  <a:srgbClr val="0328D8"/>
                </a:solidFill>
                <a:latin typeface="Courier New" pitchFamily="49" charset="0"/>
                <a:cs typeface="Courier New" pitchFamily="49" charset="0"/>
              </a:rPr>
              <a:t>#include </a:t>
            </a:r>
            <a:r>
              <a:rPr lang="en-US" sz="1600" b="1" smtClean="0">
                <a:latin typeface="Courier New" pitchFamily="49" charset="0"/>
                <a:cs typeface="Courier New" pitchFamily="49" charset="0"/>
              </a:rPr>
              <a:t>&lt;stdio.h&gt;</a:t>
            </a:r>
          </a:p>
          <a:p>
            <a:pPr>
              <a:buNone/>
            </a:pPr>
            <a:r>
              <a:rPr lang="en-US" sz="1600" b="1" smtClean="0">
                <a:solidFill>
                  <a:srgbClr val="0328D8"/>
                </a:solidFill>
                <a:latin typeface="Courier New" pitchFamily="49" charset="0"/>
                <a:cs typeface="Courier New" pitchFamily="49" charset="0"/>
              </a:rPr>
              <a:t>int</a:t>
            </a:r>
            <a:r>
              <a:rPr lang="en-US" sz="1600" b="1" smtClean="0">
                <a:latin typeface="Courier New" pitchFamily="49" charset="0"/>
                <a:cs typeface="Courier New" pitchFamily="49" charset="0"/>
              </a:rPr>
              <a:t> main() {</a:t>
            </a:r>
          </a:p>
          <a:p>
            <a:pPr>
              <a:buNone/>
            </a:pPr>
            <a:r>
              <a:rPr lang="en-US" sz="1600" b="1" smtClean="0">
                <a:latin typeface="Courier New" pitchFamily="49" charset="0"/>
                <a:cs typeface="Courier New" pitchFamily="49" charset="0"/>
              </a:rPr>
              <a:t>  </a:t>
            </a:r>
            <a:r>
              <a:rPr lang="en-US" sz="1600" b="1" smtClean="0">
                <a:solidFill>
                  <a:srgbClr val="0328D8"/>
                </a:solidFill>
                <a:latin typeface="Courier New" pitchFamily="49" charset="0"/>
                <a:cs typeface="Courier New" pitchFamily="49" charset="0"/>
              </a:rPr>
              <a:t>int</a:t>
            </a:r>
            <a:r>
              <a:rPr lang="en-US" sz="1600" b="1" smtClean="0">
                <a:latin typeface="Courier New" pitchFamily="49" charset="0"/>
                <a:cs typeface="Courier New" pitchFamily="49" charset="0"/>
              </a:rPr>
              <a:t> a[2] = {3,1};</a:t>
            </a:r>
          </a:p>
          <a:p>
            <a:pPr>
              <a:buNone/>
            </a:pPr>
            <a:r>
              <a:rPr lang="en-US" sz="1600" b="1" smtClean="0">
                <a:latin typeface="Courier New" pitchFamily="49" charset="0"/>
                <a:cs typeface="Courier New" pitchFamily="49" charset="0"/>
              </a:rPr>
              <a:t>  printf("%i\n", a[2]);</a:t>
            </a:r>
          </a:p>
          <a:p>
            <a:pPr>
              <a:buNone/>
            </a:pPr>
            <a:r>
              <a:rPr lang="en-US" sz="1600" b="1" smtClean="0">
                <a:latin typeface="Courier New" pitchFamily="49" charset="0"/>
                <a:cs typeface="Courier New"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American Fuzzy Lop (AFL) Lab</a:t>
            </a:r>
            <a:endParaRPr lang="en-US" dirty="0"/>
          </a:p>
        </p:txBody>
      </p:sp>
      <p:sp>
        <p:nvSpPr>
          <p:cNvPr id="3" name="Content Placeholder 2"/>
          <p:cNvSpPr>
            <a:spLocks noGrp="1"/>
          </p:cNvSpPr>
          <p:nvPr>
            <p:ph sz="quarter" idx="1"/>
          </p:nvPr>
        </p:nvSpPr>
        <p:spPr/>
        <p:txBody>
          <a:bodyPr/>
          <a:lstStyle/>
          <a:p>
            <a:r>
              <a:rPr lang="en-US" dirty="0" smtClean="0"/>
              <a:t>Use AFL to find input that reveals vulnerabilities in source code quickly</a:t>
            </a:r>
          </a:p>
          <a:p>
            <a:r>
              <a:rPr lang="en-US" dirty="0" smtClean="0"/>
              <a:t>Can be done locally on </a:t>
            </a:r>
            <a:r>
              <a:rPr lang="en-US" dirty="0" err="1" smtClean="0"/>
              <a:t>linuxlab</a:t>
            </a:r>
            <a:r>
              <a:rPr lang="en-US" dirty="0" smtClean="0"/>
              <a:t>, but…</a:t>
            </a:r>
          </a:p>
          <a:p>
            <a:pPr lvl="1"/>
            <a:r>
              <a:rPr lang="en-US" dirty="0" smtClean="0"/>
              <a:t>Practice with the cloud (Google Compute Engine)</a:t>
            </a:r>
          </a:p>
          <a:p>
            <a:pPr lvl="1"/>
            <a:r>
              <a:rPr lang="en-US" dirty="0" smtClean="0"/>
              <a:t>Practice with containers (Building and running your own </a:t>
            </a:r>
            <a:r>
              <a:rPr lang="en-US" dirty="0" err="1" smtClean="0"/>
              <a:t>Docker</a:t>
            </a:r>
            <a:r>
              <a:rPr lang="en-US" dirty="0" smtClean="0"/>
              <a:t> containers)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AFL lab</a:t>
            </a:r>
            <a:endParaRPr lang="en-US"/>
          </a:p>
        </p:txBody>
      </p:sp>
      <p:sp>
        <p:nvSpPr>
          <p:cNvPr id="3" name="Content Placeholder 2"/>
          <p:cNvSpPr>
            <a:spLocks noGrp="1"/>
          </p:cNvSpPr>
          <p:nvPr>
            <p:ph sz="quarter" idx="1"/>
          </p:nvPr>
        </p:nvSpPr>
        <p:spPr/>
        <p:txBody>
          <a:bodyPr/>
          <a:lstStyle/>
          <a:p>
            <a:pPr>
              <a:buNone/>
            </a:pPr>
            <a:r>
              <a:rPr lang="en-US" dirty="0" smtClean="0"/>
              <a:t>Steps</a:t>
            </a:r>
          </a:p>
          <a:p>
            <a:pPr lvl="1"/>
            <a:r>
              <a:rPr lang="en-US" dirty="0" smtClean="0"/>
              <a:t>Compile with </a:t>
            </a:r>
            <a:r>
              <a:rPr lang="en-US" dirty="0" err="1" smtClean="0"/>
              <a:t>afl</a:t>
            </a:r>
            <a:r>
              <a:rPr lang="en-US" dirty="0" smtClean="0"/>
              <a:t>-wrapper to </a:t>
            </a:r>
            <a:r>
              <a:rPr lang="en-US" dirty="0" err="1" smtClean="0"/>
              <a:t>gcc</a:t>
            </a:r>
            <a:r>
              <a:rPr lang="en-US" dirty="0" smtClean="0"/>
              <a:t> or clang</a:t>
            </a:r>
          </a:p>
          <a:p>
            <a:pPr lvl="2">
              <a:buNone/>
            </a:pPr>
            <a:r>
              <a:rPr lang="en-US" dirty="0" err="1" smtClean="0">
                <a:latin typeface="Courier New" pitchFamily="49" charset="0"/>
                <a:cs typeface="Courier New" pitchFamily="49" charset="0"/>
              </a:rPr>
              <a:t>afl-gcc</a:t>
            </a:r>
            <a:r>
              <a:rPr lang="en-US" dirty="0" smtClean="0">
                <a:latin typeface="Courier New" pitchFamily="49" charset="0"/>
                <a:cs typeface="Courier New" pitchFamily="49" charset="0"/>
              </a:rPr>
              <a:t> –o vulnerable </a:t>
            </a:r>
            <a:r>
              <a:rPr lang="en-US" dirty="0" err="1" smtClean="0">
                <a:latin typeface="Courier New" pitchFamily="49" charset="0"/>
                <a:cs typeface="Courier New" pitchFamily="49" charset="0"/>
              </a:rPr>
              <a:t>vulnerable.c</a:t>
            </a:r>
            <a:endParaRPr lang="en-US" dirty="0" smtClean="0">
              <a:latin typeface="Courier New" pitchFamily="49" charset="0"/>
              <a:cs typeface="Courier New" pitchFamily="49" charset="0"/>
            </a:endParaRPr>
          </a:p>
          <a:p>
            <a:pPr lvl="1"/>
            <a:r>
              <a:rPr lang="en-US" dirty="0" smtClean="0"/>
              <a:t>Fuzz</a:t>
            </a:r>
          </a:p>
          <a:p>
            <a:pPr lvl="2">
              <a:buNone/>
            </a:pP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afl</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afl</a:t>
            </a:r>
            <a:r>
              <a:rPr lang="en-US" dirty="0" smtClean="0">
                <a:latin typeface="Courier New" pitchFamily="49" charset="0"/>
                <a:cs typeface="Courier New" pitchFamily="49" charset="0"/>
              </a:rPr>
              <a:t>-fuzz -</a:t>
            </a:r>
            <a:r>
              <a:rPr lang="en-US" dirty="0" err="1" smtClean="0">
                <a:latin typeface="Courier New" pitchFamily="49" charset="0"/>
                <a:cs typeface="Courier New" pitchFamily="49" charset="0"/>
              </a:rPr>
              <a:t>i</a:t>
            </a:r>
            <a:r>
              <a:rPr lang="en-US" dirty="0" smtClean="0">
                <a:latin typeface="Courier New" pitchFamily="49" charset="0"/>
                <a:cs typeface="Courier New" pitchFamily="49" charset="0"/>
              </a:rPr>
              <a:t> inputs -o out ./vulnerable</a:t>
            </a:r>
          </a:p>
          <a:p>
            <a:pPr lvl="1"/>
            <a:r>
              <a:rPr lang="en-US" dirty="0" smtClean="0"/>
              <a:t>Note: can be seeded with initial input (in the directory specified by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i</a:t>
            </a:r>
            <a:r>
              <a:rPr lang="en-US" dirty="0" smtClean="0"/>
              <a:t> )</a:t>
            </a:r>
          </a:p>
          <a:p>
            <a:pPr lvl="2"/>
            <a:r>
              <a:rPr lang="en-US" dirty="0" smtClean="0"/>
              <a:t>Random or valid input</a:t>
            </a:r>
          </a:p>
        </p:txBody>
      </p:sp>
      <p:pic>
        <p:nvPicPr>
          <p:cNvPr id="1026" name="Picture 2" descr="Image result for fuzzy lop bunny"/>
          <p:cNvPicPr>
            <a:picLocks noChangeAspect="1" noChangeArrowheads="1"/>
          </p:cNvPicPr>
          <p:nvPr/>
        </p:nvPicPr>
        <p:blipFill>
          <a:blip r:embed="rId2"/>
          <a:srcRect/>
          <a:stretch>
            <a:fillRect/>
          </a:stretch>
        </p:blipFill>
        <p:spPr bwMode="auto">
          <a:xfrm>
            <a:off x="9165673" y="4826794"/>
            <a:ext cx="2416727" cy="181254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did entries in DARPA’s Cyber Grand Challenge (CGC) have in common?</a:t>
            </a:r>
            <a:endParaRPr lang="en-US" dirty="0"/>
          </a:p>
        </p:txBody>
      </p:sp>
      <p:sp>
        <p:nvSpPr>
          <p:cNvPr id="3" name="Content Placeholder 2"/>
          <p:cNvSpPr>
            <a:spLocks noGrp="1"/>
          </p:cNvSpPr>
          <p:nvPr>
            <p:ph sz="quarter" idx="1"/>
          </p:nvPr>
        </p:nvSpPr>
        <p:spPr/>
        <p:txBody>
          <a:bodyPr/>
          <a:lstStyle/>
          <a:p>
            <a:r>
              <a:rPr lang="en-US" dirty="0" smtClean="0"/>
              <a:t>Smart </a:t>
            </a:r>
            <a:r>
              <a:rPr lang="en-US" dirty="0" err="1" smtClean="0"/>
              <a:t>fuzzers</a:t>
            </a:r>
            <a:r>
              <a:rPr lang="en-US" dirty="0" smtClean="0"/>
              <a:t> and symbolic execution</a:t>
            </a:r>
          </a:p>
          <a:p>
            <a:r>
              <a:rPr lang="en-US" dirty="0" smtClean="0"/>
              <a:t>“Million Dollar Baby” talk from </a:t>
            </a:r>
            <a:r>
              <a:rPr lang="en-US" dirty="0" err="1" smtClean="0"/>
              <a:t>Shellphish</a:t>
            </a:r>
            <a:endParaRPr lang="en-US" dirty="0"/>
          </a:p>
        </p:txBody>
      </p:sp>
      <p:pic>
        <p:nvPicPr>
          <p:cNvPr id="1026" name="Picture 2"/>
          <p:cNvPicPr>
            <a:picLocks noChangeAspect="1" noChangeArrowheads="1"/>
          </p:cNvPicPr>
          <p:nvPr/>
        </p:nvPicPr>
        <p:blipFill>
          <a:blip r:embed="rId2"/>
          <a:srcRect/>
          <a:stretch>
            <a:fillRect/>
          </a:stretch>
        </p:blipFill>
        <p:spPr bwMode="auto">
          <a:xfrm>
            <a:off x="1557338" y="2299468"/>
            <a:ext cx="8277778" cy="435169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down)">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AFL example</a:t>
            </a:r>
            <a:endParaRPr lang="en-US" dirty="0"/>
          </a:p>
        </p:txBody>
      </p:sp>
      <p:sp>
        <p:nvSpPr>
          <p:cNvPr id="7" name="TextBox 6"/>
          <p:cNvSpPr txBox="1"/>
          <p:nvPr/>
        </p:nvSpPr>
        <p:spPr>
          <a:xfrm>
            <a:off x="10773" y="2251985"/>
            <a:ext cx="5552661" cy="4616648"/>
          </a:xfrm>
          <a:prstGeom prst="rect">
            <a:avLst/>
          </a:prstGeom>
          <a:noFill/>
        </p:spPr>
        <p:txBody>
          <a:bodyPr wrap="square" rtlCol="0">
            <a:spAutoFit/>
          </a:bodyPr>
          <a:lstStyle/>
          <a:p>
            <a:r>
              <a:rPr lang="en-US" sz="1400" dirty="0" err="1" smtClean="0">
                <a:latin typeface="Courier New" pitchFamily="49" charset="0"/>
                <a:cs typeface="Courier New" pitchFamily="49" charset="0"/>
              </a:rPr>
              <a:t>int</a:t>
            </a:r>
            <a:r>
              <a:rPr lang="en-US" sz="1400" dirty="0" smtClean="0">
                <a:latin typeface="Courier New" pitchFamily="49" charset="0"/>
                <a:cs typeface="Courier New" pitchFamily="49" charset="0"/>
              </a:rPr>
              <a:t> main(</a:t>
            </a:r>
            <a:r>
              <a:rPr lang="en-US" sz="1400" dirty="0" err="1" smtClean="0">
                <a:latin typeface="Courier New" pitchFamily="49" charset="0"/>
                <a:cs typeface="Courier New" pitchFamily="49" charset="0"/>
              </a:rPr>
              <a:t>int</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argc</a:t>
            </a:r>
            <a:r>
              <a:rPr lang="en-US" sz="1400" dirty="0" smtClean="0">
                <a:latin typeface="Courier New" pitchFamily="49" charset="0"/>
                <a:cs typeface="Courier New" pitchFamily="49" charset="0"/>
              </a:rPr>
              <a:t>, char **</a:t>
            </a:r>
            <a:r>
              <a:rPr lang="en-US" sz="1400" dirty="0" err="1" smtClean="0">
                <a:latin typeface="Courier New" pitchFamily="49" charset="0"/>
                <a:cs typeface="Courier New" pitchFamily="49" charset="0"/>
              </a:rPr>
              <a:t>argv</a:t>
            </a:r>
            <a:r>
              <a:rPr lang="en-US" sz="1400" dirty="0" smtClean="0">
                <a:latin typeface="Courier New" pitchFamily="49" charset="0"/>
                <a:cs typeface="Courier New" pitchFamily="49" charset="0"/>
              </a:rPr>
              <a:t>) {</a:t>
            </a:r>
          </a:p>
          <a:p>
            <a:r>
              <a:rPr lang="en-US" sz="1400" dirty="0" smtClean="0">
                <a:latin typeface="Courier New" pitchFamily="49" charset="0"/>
                <a:cs typeface="Courier New" pitchFamily="49" charset="0"/>
              </a:rPr>
              <a:t>  char </a:t>
            </a:r>
            <a:r>
              <a:rPr lang="en-US" sz="1400" dirty="0" err="1" smtClean="0">
                <a:latin typeface="Courier New" pitchFamily="49" charset="0"/>
                <a:cs typeface="Courier New" pitchFamily="49" charset="0"/>
              </a:rPr>
              <a:t>ptr</a:t>
            </a:r>
            <a:r>
              <a:rPr lang="en-US" sz="1400" dirty="0" smtClean="0">
                <a:latin typeface="Courier New" pitchFamily="49" charset="0"/>
                <a:cs typeface="Courier New" pitchFamily="49" charset="0"/>
              </a:rPr>
              <a:t>[20];</a:t>
            </a:r>
          </a:p>
          <a:p>
            <a:r>
              <a:rPr lang="en-US" sz="1400" dirty="0" smtClean="0">
                <a:latin typeface="Courier New" pitchFamily="49" charset="0"/>
                <a:cs typeface="Courier New" pitchFamily="49" charset="0"/>
              </a:rPr>
              <a:t>  if (</a:t>
            </a:r>
            <a:r>
              <a:rPr lang="en-US" sz="1400" dirty="0" err="1" smtClean="0">
                <a:latin typeface="Courier New" pitchFamily="49" charset="0"/>
                <a:cs typeface="Courier New" pitchFamily="49" charset="0"/>
              </a:rPr>
              <a:t>ptr</a:t>
            </a:r>
            <a:r>
              <a:rPr lang="en-US" sz="1400" dirty="0" smtClean="0">
                <a:latin typeface="Courier New" pitchFamily="49" charset="0"/>
                <a:cs typeface="Courier New" pitchFamily="49" charset="0"/>
              </a:rPr>
              <a:t>[0] == 'd')</a:t>
            </a:r>
          </a:p>
          <a:p>
            <a:r>
              <a:rPr lang="en-US" sz="1400" dirty="0" smtClean="0">
                <a:latin typeface="Courier New" pitchFamily="49" charset="0"/>
                <a:cs typeface="Courier New" pitchFamily="49" charset="0"/>
              </a:rPr>
              <a:t>    if (</a:t>
            </a:r>
            <a:r>
              <a:rPr lang="en-US" sz="1400" dirty="0" err="1" smtClean="0">
                <a:latin typeface="Courier New" pitchFamily="49" charset="0"/>
                <a:cs typeface="Courier New" pitchFamily="49" charset="0"/>
              </a:rPr>
              <a:t>ptr</a:t>
            </a:r>
            <a:r>
              <a:rPr lang="en-US" sz="1400" dirty="0" smtClean="0">
                <a:latin typeface="Courier New" pitchFamily="49" charset="0"/>
                <a:cs typeface="Courier New" pitchFamily="49" charset="0"/>
              </a:rPr>
              <a:t>[1] == 'e')</a:t>
            </a:r>
          </a:p>
          <a:p>
            <a:r>
              <a:rPr lang="en-US" sz="1400" dirty="0" smtClean="0">
                <a:latin typeface="Courier New" pitchFamily="49" charset="0"/>
                <a:cs typeface="Courier New" pitchFamily="49" charset="0"/>
              </a:rPr>
              <a:t>      if (</a:t>
            </a:r>
            <a:r>
              <a:rPr lang="en-US" sz="1400" dirty="0" err="1" smtClean="0">
                <a:latin typeface="Courier New" pitchFamily="49" charset="0"/>
                <a:cs typeface="Courier New" pitchFamily="49" charset="0"/>
              </a:rPr>
              <a:t>ptr</a:t>
            </a:r>
            <a:r>
              <a:rPr lang="en-US" sz="1400" dirty="0" smtClean="0">
                <a:latin typeface="Courier New" pitchFamily="49" charset="0"/>
                <a:cs typeface="Courier New" pitchFamily="49" charset="0"/>
              </a:rPr>
              <a:t>[2] == 'a')</a:t>
            </a:r>
          </a:p>
          <a:p>
            <a:r>
              <a:rPr lang="en-US" sz="1400" dirty="0" smtClean="0">
                <a:latin typeface="Courier New" pitchFamily="49" charset="0"/>
                <a:cs typeface="Courier New" pitchFamily="49" charset="0"/>
              </a:rPr>
              <a:t>        if (</a:t>
            </a:r>
            <a:r>
              <a:rPr lang="en-US" sz="1400" dirty="0" err="1" smtClean="0">
                <a:latin typeface="Courier New" pitchFamily="49" charset="0"/>
                <a:cs typeface="Courier New" pitchFamily="49" charset="0"/>
              </a:rPr>
              <a:t>ptr</a:t>
            </a:r>
            <a:r>
              <a:rPr lang="en-US" sz="1400" dirty="0" smtClean="0">
                <a:latin typeface="Courier New" pitchFamily="49" charset="0"/>
                <a:cs typeface="Courier New" pitchFamily="49" charset="0"/>
              </a:rPr>
              <a:t>[3] == 'd')</a:t>
            </a:r>
          </a:p>
          <a:p>
            <a:r>
              <a:rPr lang="en-US" sz="1400" dirty="0" smtClean="0">
                <a:latin typeface="Courier New" pitchFamily="49" charset="0"/>
                <a:cs typeface="Courier New" pitchFamily="49" charset="0"/>
              </a:rPr>
              <a:t>          if (</a:t>
            </a:r>
            <a:r>
              <a:rPr lang="en-US" sz="1400" dirty="0" err="1" smtClean="0">
                <a:latin typeface="Courier New" pitchFamily="49" charset="0"/>
                <a:cs typeface="Courier New" pitchFamily="49" charset="0"/>
              </a:rPr>
              <a:t>ptr</a:t>
            </a:r>
            <a:r>
              <a:rPr lang="en-US" sz="1400" dirty="0" smtClean="0">
                <a:latin typeface="Courier New" pitchFamily="49" charset="0"/>
                <a:cs typeface="Courier New" pitchFamily="49" charset="0"/>
              </a:rPr>
              <a:t>[4] == 'b')</a:t>
            </a:r>
          </a:p>
          <a:p>
            <a:r>
              <a:rPr lang="en-US" sz="1400" dirty="0" smtClean="0">
                <a:latin typeface="Courier New" pitchFamily="49" charset="0"/>
                <a:cs typeface="Courier New" pitchFamily="49" charset="0"/>
              </a:rPr>
              <a:t>            if (</a:t>
            </a:r>
            <a:r>
              <a:rPr lang="en-US" sz="1400" dirty="0" err="1" smtClean="0">
                <a:latin typeface="Courier New" pitchFamily="49" charset="0"/>
                <a:cs typeface="Courier New" pitchFamily="49" charset="0"/>
              </a:rPr>
              <a:t>ptr</a:t>
            </a:r>
            <a:r>
              <a:rPr lang="en-US" sz="1400" dirty="0" smtClean="0">
                <a:latin typeface="Courier New" pitchFamily="49" charset="0"/>
                <a:cs typeface="Courier New" pitchFamily="49" charset="0"/>
              </a:rPr>
              <a:t>[5] == 'e')</a:t>
            </a:r>
          </a:p>
          <a:p>
            <a:r>
              <a:rPr lang="en-US" sz="1400" dirty="0" smtClean="0">
                <a:latin typeface="Courier New" pitchFamily="49" charset="0"/>
                <a:cs typeface="Courier New" pitchFamily="49" charset="0"/>
              </a:rPr>
              <a:t>              if (</a:t>
            </a:r>
            <a:r>
              <a:rPr lang="en-US" sz="1400" dirty="0" err="1" smtClean="0">
                <a:latin typeface="Courier New" pitchFamily="49" charset="0"/>
                <a:cs typeface="Courier New" pitchFamily="49" charset="0"/>
              </a:rPr>
              <a:t>ptr</a:t>
            </a:r>
            <a:r>
              <a:rPr lang="en-US" sz="1400" dirty="0" smtClean="0">
                <a:latin typeface="Courier New" pitchFamily="49" charset="0"/>
                <a:cs typeface="Courier New" pitchFamily="49" charset="0"/>
              </a:rPr>
              <a:t>[6] == 'e')</a:t>
            </a:r>
          </a:p>
          <a:p>
            <a:r>
              <a:rPr lang="en-US" sz="1400" dirty="0" smtClean="0">
                <a:latin typeface="Courier New" pitchFamily="49" charset="0"/>
                <a:cs typeface="Courier New" pitchFamily="49" charset="0"/>
              </a:rPr>
              <a:t>                if (</a:t>
            </a:r>
            <a:r>
              <a:rPr lang="en-US" sz="1400" dirty="0" err="1" smtClean="0">
                <a:latin typeface="Courier New" pitchFamily="49" charset="0"/>
                <a:cs typeface="Courier New" pitchFamily="49" charset="0"/>
              </a:rPr>
              <a:t>ptr</a:t>
            </a:r>
            <a:r>
              <a:rPr lang="en-US" sz="1400" dirty="0" smtClean="0">
                <a:latin typeface="Courier New" pitchFamily="49" charset="0"/>
                <a:cs typeface="Courier New" pitchFamily="49" charset="0"/>
              </a:rPr>
              <a:t>[7] == 'f')</a:t>
            </a:r>
          </a:p>
          <a:p>
            <a:r>
              <a:rPr lang="en-US" sz="1400" dirty="0" smtClean="0">
                <a:latin typeface="Courier New" pitchFamily="49" charset="0"/>
                <a:cs typeface="Courier New" pitchFamily="49" charset="0"/>
              </a:rPr>
              <a:t>                  abort();</a:t>
            </a:r>
          </a:p>
          <a:p>
            <a:r>
              <a:rPr lang="en-US" sz="1400" dirty="0" smtClean="0">
                <a:latin typeface="Courier New" pitchFamily="49" charset="0"/>
                <a:cs typeface="Courier New" pitchFamily="49" charset="0"/>
              </a:rPr>
              <a:t>                else    </a:t>
            </a:r>
            <a:r>
              <a:rPr lang="en-US" sz="1400" dirty="0" err="1" smtClean="0">
                <a:latin typeface="Courier New" pitchFamily="49" charset="0"/>
                <a:cs typeface="Courier New" pitchFamily="49" charset="0"/>
              </a:rPr>
              <a:t>printf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c",ptr</a:t>
            </a:r>
            <a:r>
              <a:rPr lang="en-US" sz="1400" dirty="0" smtClean="0">
                <a:latin typeface="Courier New" pitchFamily="49" charset="0"/>
                <a:cs typeface="Courier New" pitchFamily="49" charset="0"/>
              </a:rPr>
              <a:t>[7]);</a:t>
            </a:r>
          </a:p>
          <a:p>
            <a:r>
              <a:rPr lang="en-US" sz="1400" dirty="0" smtClean="0">
                <a:latin typeface="Courier New" pitchFamily="49" charset="0"/>
                <a:cs typeface="Courier New" pitchFamily="49" charset="0"/>
              </a:rPr>
              <a:t>              else    </a:t>
            </a:r>
            <a:r>
              <a:rPr lang="en-US" sz="1400" dirty="0" err="1" smtClean="0">
                <a:latin typeface="Courier New" pitchFamily="49" charset="0"/>
                <a:cs typeface="Courier New" pitchFamily="49" charset="0"/>
              </a:rPr>
              <a:t>printf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c",ptr</a:t>
            </a:r>
            <a:r>
              <a:rPr lang="en-US" sz="1400" dirty="0" smtClean="0">
                <a:latin typeface="Courier New" pitchFamily="49" charset="0"/>
                <a:cs typeface="Courier New" pitchFamily="49" charset="0"/>
              </a:rPr>
              <a:t>[6]);</a:t>
            </a:r>
          </a:p>
          <a:p>
            <a:r>
              <a:rPr lang="en-US" sz="1400" dirty="0" smtClean="0">
                <a:latin typeface="Courier New" pitchFamily="49" charset="0"/>
                <a:cs typeface="Courier New" pitchFamily="49" charset="0"/>
              </a:rPr>
              <a:t>            else    </a:t>
            </a:r>
            <a:r>
              <a:rPr lang="en-US" sz="1400" dirty="0" err="1" smtClean="0">
                <a:latin typeface="Courier New" pitchFamily="49" charset="0"/>
                <a:cs typeface="Courier New" pitchFamily="49" charset="0"/>
              </a:rPr>
              <a:t>printf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c",ptr</a:t>
            </a:r>
            <a:r>
              <a:rPr lang="en-US" sz="1400" dirty="0" smtClean="0">
                <a:latin typeface="Courier New" pitchFamily="49" charset="0"/>
                <a:cs typeface="Courier New" pitchFamily="49" charset="0"/>
              </a:rPr>
              <a:t>[5]);</a:t>
            </a:r>
          </a:p>
          <a:p>
            <a:r>
              <a:rPr lang="en-US" sz="1400" dirty="0" smtClean="0">
                <a:latin typeface="Courier New" pitchFamily="49" charset="0"/>
                <a:cs typeface="Courier New" pitchFamily="49" charset="0"/>
              </a:rPr>
              <a:t>          else    </a:t>
            </a:r>
            <a:r>
              <a:rPr lang="en-US" sz="1400" dirty="0" err="1" smtClean="0">
                <a:latin typeface="Courier New" pitchFamily="49" charset="0"/>
                <a:cs typeface="Courier New" pitchFamily="49" charset="0"/>
              </a:rPr>
              <a:t>printf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c",ptr</a:t>
            </a:r>
            <a:r>
              <a:rPr lang="en-US" sz="1400" dirty="0" smtClean="0">
                <a:latin typeface="Courier New" pitchFamily="49" charset="0"/>
                <a:cs typeface="Courier New" pitchFamily="49" charset="0"/>
              </a:rPr>
              <a:t>[4]);</a:t>
            </a:r>
          </a:p>
          <a:p>
            <a:r>
              <a:rPr lang="en-US" sz="1400" dirty="0" smtClean="0">
                <a:latin typeface="Courier New" pitchFamily="49" charset="0"/>
                <a:cs typeface="Courier New" pitchFamily="49" charset="0"/>
              </a:rPr>
              <a:t>        else    </a:t>
            </a:r>
            <a:r>
              <a:rPr lang="en-US" sz="1400" dirty="0" err="1" smtClean="0">
                <a:latin typeface="Courier New" pitchFamily="49" charset="0"/>
                <a:cs typeface="Courier New" pitchFamily="49" charset="0"/>
              </a:rPr>
              <a:t>printf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c",ptr</a:t>
            </a:r>
            <a:r>
              <a:rPr lang="en-US" sz="1400" dirty="0" smtClean="0">
                <a:latin typeface="Courier New" pitchFamily="49" charset="0"/>
                <a:cs typeface="Courier New" pitchFamily="49" charset="0"/>
              </a:rPr>
              <a:t>[3]);</a:t>
            </a:r>
          </a:p>
          <a:p>
            <a:r>
              <a:rPr lang="en-US" sz="1400" dirty="0" smtClean="0">
                <a:latin typeface="Courier New" pitchFamily="49" charset="0"/>
                <a:cs typeface="Courier New" pitchFamily="49" charset="0"/>
              </a:rPr>
              <a:t>      else    </a:t>
            </a:r>
            <a:r>
              <a:rPr lang="en-US" sz="1400" dirty="0" err="1" smtClean="0">
                <a:latin typeface="Courier New" pitchFamily="49" charset="0"/>
                <a:cs typeface="Courier New" pitchFamily="49" charset="0"/>
              </a:rPr>
              <a:t>printf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c",ptr</a:t>
            </a:r>
            <a:r>
              <a:rPr lang="en-US" sz="1400" dirty="0" smtClean="0">
                <a:latin typeface="Courier New" pitchFamily="49" charset="0"/>
                <a:cs typeface="Courier New" pitchFamily="49" charset="0"/>
              </a:rPr>
              <a:t>[2]);</a:t>
            </a:r>
          </a:p>
          <a:p>
            <a:r>
              <a:rPr lang="en-US" sz="1400" dirty="0" smtClean="0">
                <a:latin typeface="Courier New" pitchFamily="49" charset="0"/>
                <a:cs typeface="Courier New" pitchFamily="49" charset="0"/>
              </a:rPr>
              <a:t>    else    </a:t>
            </a:r>
            <a:r>
              <a:rPr lang="en-US" sz="1400" dirty="0" err="1" smtClean="0">
                <a:latin typeface="Courier New" pitchFamily="49" charset="0"/>
                <a:cs typeface="Courier New" pitchFamily="49" charset="0"/>
              </a:rPr>
              <a:t>printf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c",ptr</a:t>
            </a:r>
            <a:r>
              <a:rPr lang="en-US" sz="1400" dirty="0" smtClean="0">
                <a:latin typeface="Courier New" pitchFamily="49" charset="0"/>
                <a:cs typeface="Courier New" pitchFamily="49" charset="0"/>
              </a:rPr>
              <a:t>[1]);</a:t>
            </a:r>
          </a:p>
          <a:p>
            <a:r>
              <a:rPr lang="en-US" sz="1400" dirty="0" smtClean="0">
                <a:latin typeface="Courier New" pitchFamily="49" charset="0"/>
                <a:cs typeface="Courier New" pitchFamily="49" charset="0"/>
              </a:rPr>
              <a:t>  else    </a:t>
            </a:r>
            <a:r>
              <a:rPr lang="en-US" sz="1400" dirty="0" err="1" smtClean="0">
                <a:latin typeface="Courier New" pitchFamily="49" charset="0"/>
                <a:cs typeface="Courier New" pitchFamily="49" charset="0"/>
              </a:rPr>
              <a:t>printf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c",ptr</a:t>
            </a:r>
            <a:r>
              <a:rPr lang="en-US" sz="1400" dirty="0" smtClean="0">
                <a:latin typeface="Courier New" pitchFamily="49" charset="0"/>
                <a:cs typeface="Courier New" pitchFamily="49" charset="0"/>
              </a:rPr>
              <a:t>[0]);</a:t>
            </a:r>
          </a:p>
          <a:p>
            <a:r>
              <a:rPr lang="en-US" sz="1400" dirty="0" smtClean="0">
                <a:latin typeface="Courier New" pitchFamily="49" charset="0"/>
                <a:cs typeface="Courier New" pitchFamily="49" charset="0"/>
              </a:rPr>
              <a:t>  return 0;</a:t>
            </a:r>
          </a:p>
          <a:p>
            <a:r>
              <a:rPr lang="en-US" sz="1400" dirty="0" smtClean="0">
                <a:latin typeface="Courier New" pitchFamily="49" charset="0"/>
                <a:cs typeface="Courier New" pitchFamily="49" charset="0"/>
              </a:rPr>
              <a:t>}</a:t>
            </a:r>
          </a:p>
        </p:txBody>
      </p:sp>
      <p:pic>
        <p:nvPicPr>
          <p:cNvPr id="8" name="Picture 7" descr="deadbeef_afl.png"/>
          <p:cNvPicPr>
            <a:picLocks noChangeAspect="1"/>
          </p:cNvPicPr>
          <p:nvPr/>
        </p:nvPicPr>
        <p:blipFill>
          <a:blip r:embed="rId2"/>
          <a:stretch>
            <a:fillRect/>
          </a:stretch>
        </p:blipFill>
        <p:spPr>
          <a:xfrm>
            <a:off x="4551341" y="66103"/>
            <a:ext cx="7575944" cy="452824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AFL example</a:t>
            </a:r>
            <a:endParaRPr lang="en-US" dirty="0"/>
          </a:p>
        </p:txBody>
      </p:sp>
      <p:sp>
        <p:nvSpPr>
          <p:cNvPr id="3" name="Content Placeholder 2"/>
          <p:cNvSpPr>
            <a:spLocks noGrp="1"/>
          </p:cNvSpPr>
          <p:nvPr>
            <p:ph sz="quarter" idx="1"/>
          </p:nvPr>
        </p:nvSpPr>
        <p:spPr/>
        <p:txBody>
          <a:bodyPr/>
          <a:lstStyle/>
          <a:p>
            <a:r>
              <a:rPr lang="en-US" dirty="0" smtClean="0"/>
              <a:t>Quickly generates output that crashes binary</a:t>
            </a:r>
          </a:p>
          <a:p>
            <a:pPr lvl="1"/>
            <a:r>
              <a:rPr lang="en-US" dirty="0" smtClean="0"/>
              <a:t>Code with 128^8 combinations!</a:t>
            </a:r>
          </a:p>
          <a:p>
            <a:pPr lvl="1"/>
            <a:r>
              <a:rPr lang="en-US" dirty="0" smtClean="0"/>
              <a:t>Note: can be seeded with initial input </a:t>
            </a:r>
            <a:r>
              <a:rPr lang="en-US" smtClean="0"/>
              <a:t>to make process faster</a:t>
            </a:r>
            <a:endParaRPr lang="en-US" dirty="0"/>
          </a:p>
        </p:txBody>
      </p:sp>
      <p:pic>
        <p:nvPicPr>
          <p:cNvPr id="4" name="Picture 3" descr="deadbeef_afl_output.png"/>
          <p:cNvPicPr>
            <a:picLocks noChangeAspect="1"/>
          </p:cNvPicPr>
          <p:nvPr/>
        </p:nvPicPr>
        <p:blipFill>
          <a:blip r:embed="rId2"/>
          <a:stretch>
            <a:fillRect/>
          </a:stretch>
        </p:blipFill>
        <p:spPr>
          <a:xfrm>
            <a:off x="318048" y="4447888"/>
            <a:ext cx="11582400" cy="1228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Best used with address sanitization (asan)</a:t>
            </a:r>
            <a:endParaRPr lang="en-US"/>
          </a:p>
        </p:txBody>
      </p:sp>
      <p:sp>
        <p:nvSpPr>
          <p:cNvPr id="3" name="Content Placeholder 2"/>
          <p:cNvSpPr>
            <a:spLocks noGrp="1"/>
          </p:cNvSpPr>
          <p:nvPr>
            <p:ph sz="quarter" idx="1"/>
          </p:nvPr>
        </p:nvSpPr>
        <p:spPr/>
        <p:txBody>
          <a:bodyPr/>
          <a:lstStyle/>
          <a:p>
            <a:r>
              <a:rPr lang="en-US" smtClean="0"/>
              <a:t>Compiler option for building binaries to add bounds checks on every memory access</a:t>
            </a:r>
          </a:p>
          <a:p>
            <a:pPr lvl="1"/>
            <a:r>
              <a:rPr lang="en-US" smtClean="0">
                <a:latin typeface="Courier New" pitchFamily="49" charset="0"/>
                <a:cs typeface="Courier New" pitchFamily="49" charset="0"/>
              </a:rPr>
              <a:t>-fsanitize=address</a:t>
            </a:r>
          </a:p>
          <a:p>
            <a:r>
              <a:rPr lang="en-US" smtClean="0"/>
              <a:t>Shadow memory tracking which memory areas are valid</a:t>
            </a:r>
          </a:p>
          <a:p>
            <a:r>
              <a:rPr lang="en-US" smtClean="0"/>
              <a:t>Flag *all* invalid memory accesses</a:t>
            </a:r>
          </a:p>
          <a:p>
            <a:r>
              <a:rPr lang="en-US" smtClean="0"/>
              <a:t>Finds out of bounds access and use after free bugs</a:t>
            </a:r>
          </a:p>
          <a:p>
            <a:r>
              <a:rPr lang="en-US" smtClean="0">
                <a:latin typeface="Courier New" pitchFamily="49" charset="0"/>
                <a:cs typeface="Courier New" pitchFamily="49" charset="0"/>
              </a:rPr>
              <a:t>afl/asan</a:t>
            </a:r>
            <a:r>
              <a:rPr lang="en-US" smtClean="0"/>
              <a:t> combination is gold standard of fuzzing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Lab</a:t>
            </a:r>
            <a:endParaRPr lang="en-US"/>
          </a:p>
        </p:txBody>
      </p:sp>
      <p:sp>
        <p:nvSpPr>
          <p:cNvPr id="3" name="Content Placeholder 2"/>
          <p:cNvSpPr>
            <a:spLocks noGrp="1"/>
          </p:cNvSpPr>
          <p:nvPr>
            <p:ph sz="quarter" idx="1"/>
          </p:nvPr>
        </p:nvSpPr>
        <p:spPr/>
        <p:txBody>
          <a:bodyPr/>
          <a:lstStyle/>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Symbolic execution</a:t>
            </a:r>
            <a:endParaRPr lang="en-US"/>
          </a:p>
        </p:txBody>
      </p:sp>
      <p:sp>
        <p:nvSpPr>
          <p:cNvPr id="6" name="Subtitle 2"/>
          <p:cNvSpPr>
            <a:spLocks noGrp="1"/>
          </p:cNvSpPr>
          <p:nvPr>
            <p:ph type="body" idx="1"/>
          </p:nvPr>
        </p:nvSpPr>
        <p:spPr/>
        <p:txBody>
          <a:bodyPr>
            <a:noAutofit/>
          </a:bodyPr>
          <a:lstStyle/>
          <a:p>
            <a:pPr algn="ctr"/>
            <a:r>
              <a:rPr lang="en-US" sz="2000" dirty="0" smtClean="0"/>
              <a:t>Another step forward to the day when computers do everything humans do but better.</a:t>
            </a:r>
          </a:p>
          <a:p>
            <a:pPr algn="ctr"/>
            <a:endParaRPr lang="en-US" sz="2000" dirty="0" smtClean="0"/>
          </a:p>
          <a:p>
            <a:pPr algn="ctr"/>
            <a:r>
              <a:rPr lang="en-US" sz="2000" dirty="0" smtClean="0"/>
              <a:t/>
            </a:r>
            <a:br>
              <a:rPr lang="en-US" sz="2000" dirty="0" smtClean="0"/>
            </a:br>
            <a:endParaRPr lang="en-US" sz="2000" dirty="0" smtClean="0"/>
          </a:p>
          <a:p>
            <a:pPr algn="ctr"/>
            <a:endParaRPr lang="en-US" sz="2000" dirty="0" smtClean="0"/>
          </a:p>
          <a:p>
            <a:pPr algn="ctr"/>
            <a:r>
              <a:rPr lang="en-US" sz="2000" dirty="0" smtClean="0"/>
              <a:t>Note: All of the good parts of this presentation and CTF are from Jake Springer</a:t>
            </a:r>
          </a:p>
          <a:p>
            <a:pPr algn="ctr"/>
            <a:r>
              <a:rPr lang="en-US" sz="2000" dirty="0" smtClean="0"/>
              <a:t>Everything else, I added</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But first…</a:t>
            </a:r>
            <a:endParaRPr lang="en-US" dirty="0"/>
          </a:p>
        </p:txBody>
      </p:sp>
      <p:sp>
        <p:nvSpPr>
          <p:cNvPr id="3" name="Content Placeholder 2"/>
          <p:cNvSpPr>
            <a:spLocks noGrp="1"/>
          </p:cNvSpPr>
          <p:nvPr>
            <p:ph sz="quarter" idx="1"/>
          </p:nvPr>
        </p:nvSpPr>
        <p:spPr/>
        <p:txBody>
          <a:bodyPr>
            <a:normAutofit/>
          </a:bodyPr>
          <a:lstStyle/>
          <a:p>
            <a:r>
              <a:rPr lang="en-US" dirty="0" smtClean="0"/>
              <a:t>Google Cloud Platform installation</a:t>
            </a:r>
          </a:p>
          <a:p>
            <a:pPr lvl="1"/>
            <a:r>
              <a:rPr lang="en-US" dirty="0" smtClean="0"/>
              <a:t>See lab handout to install </a:t>
            </a:r>
            <a:r>
              <a:rPr lang="en-US" dirty="0" err="1" smtClean="0"/>
              <a:t>angr</a:t>
            </a:r>
            <a:r>
              <a:rPr lang="en-US" dirty="0" smtClean="0"/>
              <a:t> and download CTF binaries</a:t>
            </a:r>
          </a:p>
          <a:p>
            <a:pPr lvl="1">
              <a:buNone/>
            </a:pPr>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Symbolic execution</a:t>
            </a:r>
            <a:endParaRPr lang="en-US" dirty="0"/>
          </a:p>
        </p:txBody>
      </p:sp>
      <p:sp>
        <p:nvSpPr>
          <p:cNvPr id="3" name="Content Placeholder 2"/>
          <p:cNvSpPr>
            <a:spLocks noGrp="1"/>
          </p:cNvSpPr>
          <p:nvPr>
            <p:ph idx="1"/>
          </p:nvPr>
        </p:nvSpPr>
        <p:spPr/>
        <p:txBody>
          <a:bodyPr/>
          <a:lstStyle/>
          <a:p>
            <a:r>
              <a:rPr lang="en-US" smtClean="0"/>
              <a:t>Workhorse for modern program analysis and testing</a:t>
            </a:r>
          </a:p>
          <a:p>
            <a:pPr lvl="1"/>
            <a:r>
              <a:rPr lang="en-US" smtClean="0"/>
              <a:t>Used internally to test all Microsoft applications (PowerPoint, Word, etc.)</a:t>
            </a:r>
          </a:p>
          <a:p>
            <a:pPr lvl="1"/>
            <a:r>
              <a:rPr lang="en-US" smtClean="0"/>
              <a:t>Automatic evaluation of input patterns that cause program to reach a particular state</a:t>
            </a:r>
          </a:p>
          <a:p>
            <a:pPr lvl="2"/>
            <a:r>
              <a:rPr lang="en-US" smtClean="0"/>
              <a:t>Potentially test an infinite number of input cases</a:t>
            </a:r>
          </a:p>
          <a:p>
            <a:pPr lvl="1"/>
            <a:r>
              <a:rPr lang="en-US" smtClean="0"/>
              <a:t>Beats brute-force fuzzing or test case generation</a:t>
            </a:r>
          </a:p>
          <a:p>
            <a:r>
              <a:rPr lang="en-US" smtClean="0"/>
              <a:t>What is it?</a:t>
            </a:r>
          </a:p>
          <a:p>
            <a:pPr lvl="1"/>
            <a:r>
              <a:rPr lang="en-US" smtClean="0"/>
              <a:t>Algebra for your programs</a:t>
            </a:r>
          </a:p>
          <a:p>
            <a:pPr lvl="1"/>
            <a:r>
              <a:rPr lang="en-US" smtClean="0"/>
              <a:t>Or to many of us, CTFs for the lazy!</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smtClean="0">
                <a:solidFill>
                  <a:srgbClr val="FF0000"/>
                </a:solidFill>
              </a:rPr>
              <a:t>Simple</a:t>
            </a:r>
            <a:r>
              <a:rPr lang="en-US" dirty="0" smtClean="0"/>
              <a:t> Capture-the-Flag Level</a:t>
            </a:r>
            <a:endParaRPr lang="en-US" dirty="0"/>
          </a:p>
        </p:txBody>
      </p:sp>
      <p:sp>
        <p:nvSpPr>
          <p:cNvPr id="6" name="Rectangle 5"/>
          <p:cNvSpPr/>
          <p:nvPr/>
        </p:nvSpPr>
        <p:spPr>
          <a:xfrm>
            <a:off x="5018567" y="1690688"/>
            <a:ext cx="6581554" cy="1754326"/>
          </a:xfrm>
          <a:prstGeom prst="rect">
            <a:avLst/>
          </a:prstGeom>
        </p:spPr>
        <p:txBody>
          <a:bodyPr wrap="square">
            <a:spAutoFit/>
          </a:bodyPr>
          <a:lstStyle/>
          <a:p>
            <a:r>
              <a:rPr lang="en-US" b="1" dirty="0" smtClean="0">
                <a:solidFill>
                  <a:srgbClr val="A16C00"/>
                </a:solidFill>
                <a:effectLst/>
                <a:latin typeface="Courier New" pitchFamily="49" charset="0"/>
                <a:cs typeface="Courier New" pitchFamily="49" charset="0"/>
              </a:rPr>
              <a:t># In Python</a:t>
            </a:r>
          </a:p>
          <a:p>
            <a:r>
              <a:rPr lang="en-US" b="1" dirty="0" err="1" smtClean="0">
                <a:solidFill>
                  <a:srgbClr val="000000"/>
                </a:solidFill>
                <a:effectLst/>
                <a:latin typeface="Courier New" pitchFamily="49" charset="0"/>
                <a:cs typeface="Courier New" pitchFamily="49" charset="0"/>
              </a:rPr>
              <a:t>user_input</a:t>
            </a:r>
            <a:r>
              <a:rPr lang="en-US" b="1" dirty="0" smtClean="0">
                <a:solidFill>
                  <a:srgbClr val="000000"/>
                </a:solidFill>
                <a:effectLst/>
                <a:latin typeface="Courier New" pitchFamily="49" charset="0"/>
                <a:cs typeface="Courier New" pitchFamily="49" charset="0"/>
              </a:rPr>
              <a:t> </a:t>
            </a:r>
            <a:r>
              <a:rPr lang="en-US" b="1" dirty="0" smtClean="0">
                <a:solidFill>
                  <a:srgbClr val="D97100"/>
                </a:solidFill>
                <a:effectLst/>
                <a:latin typeface="Courier New" pitchFamily="49" charset="0"/>
                <a:cs typeface="Courier New" pitchFamily="49" charset="0"/>
              </a:rPr>
              <a:t>=</a:t>
            </a:r>
            <a:r>
              <a:rPr lang="en-US" b="1" dirty="0" smtClean="0">
                <a:solidFill>
                  <a:srgbClr val="000000"/>
                </a:solidFill>
                <a:effectLst/>
                <a:latin typeface="Courier New" pitchFamily="49" charset="0"/>
                <a:cs typeface="Courier New" pitchFamily="49" charset="0"/>
              </a:rPr>
              <a:t> </a:t>
            </a:r>
            <a:r>
              <a:rPr lang="en-US" b="1" dirty="0" err="1" smtClean="0">
                <a:solidFill>
                  <a:srgbClr val="295E99"/>
                </a:solidFill>
                <a:effectLst/>
                <a:latin typeface="Courier New" pitchFamily="49" charset="0"/>
                <a:cs typeface="Courier New" pitchFamily="49" charset="0"/>
              </a:rPr>
              <a:t>raw_input</a:t>
            </a:r>
            <a:r>
              <a:rPr lang="en-US" b="1" dirty="0" smtClean="0">
                <a:solidFill>
                  <a:srgbClr val="000000"/>
                </a:solidFill>
                <a:effectLst/>
                <a:latin typeface="Courier New" pitchFamily="49" charset="0"/>
                <a:cs typeface="Courier New" pitchFamily="49" charset="0"/>
              </a:rPr>
              <a:t>(</a:t>
            </a:r>
            <a:r>
              <a:rPr lang="en-US" b="1" dirty="0" smtClean="0">
                <a:solidFill>
                  <a:srgbClr val="5EA702"/>
                </a:solidFill>
                <a:effectLst/>
                <a:latin typeface="Courier New" pitchFamily="49" charset="0"/>
                <a:cs typeface="Courier New" pitchFamily="49" charset="0"/>
              </a:rPr>
              <a:t>'Enter the password: '</a:t>
            </a:r>
            <a:r>
              <a:rPr lang="en-US" b="1" dirty="0" smtClean="0">
                <a:effectLst/>
                <a:latin typeface="Courier New" pitchFamily="49" charset="0"/>
                <a:cs typeface="Courier New" pitchFamily="49" charset="0"/>
              </a:rPr>
              <a:t>)</a:t>
            </a:r>
          </a:p>
          <a:p>
            <a:r>
              <a:rPr lang="en-US" b="1" dirty="0" smtClean="0">
                <a:solidFill>
                  <a:srgbClr val="295E99"/>
                </a:solidFill>
                <a:effectLst/>
                <a:latin typeface="Courier New" pitchFamily="49" charset="0"/>
                <a:cs typeface="Courier New" pitchFamily="49" charset="0"/>
              </a:rPr>
              <a:t>if</a:t>
            </a:r>
            <a:r>
              <a:rPr lang="en-US" b="1" dirty="0" smtClean="0">
                <a:effectLst/>
                <a:latin typeface="Courier New" pitchFamily="49" charset="0"/>
                <a:cs typeface="Courier New" pitchFamily="49" charset="0"/>
              </a:rPr>
              <a:t> </a:t>
            </a:r>
            <a:r>
              <a:rPr lang="en-US" b="1" dirty="0" err="1" smtClean="0">
                <a:effectLst/>
                <a:latin typeface="Courier New" pitchFamily="49" charset="0"/>
                <a:cs typeface="Courier New" pitchFamily="49" charset="0"/>
              </a:rPr>
              <a:t>user_input</a:t>
            </a:r>
            <a:r>
              <a:rPr lang="en-US" b="1" dirty="0" smtClean="0">
                <a:effectLst/>
                <a:latin typeface="Courier New" pitchFamily="49" charset="0"/>
                <a:cs typeface="Courier New" pitchFamily="49" charset="0"/>
              </a:rPr>
              <a:t> </a:t>
            </a:r>
            <a:r>
              <a:rPr lang="en-US" b="1" dirty="0" smtClean="0">
                <a:solidFill>
                  <a:srgbClr val="D97100"/>
                </a:solidFill>
                <a:effectLst/>
                <a:latin typeface="Courier New" pitchFamily="49" charset="0"/>
                <a:cs typeface="Courier New" pitchFamily="49" charset="0"/>
              </a:rPr>
              <a:t>==</a:t>
            </a:r>
            <a:r>
              <a:rPr lang="en-US" b="1" dirty="0" smtClean="0">
                <a:effectLst/>
                <a:latin typeface="Courier New" pitchFamily="49" charset="0"/>
                <a:cs typeface="Courier New" pitchFamily="49" charset="0"/>
              </a:rPr>
              <a:t> </a:t>
            </a:r>
            <a:r>
              <a:rPr lang="en-US" b="1" dirty="0" smtClean="0">
                <a:solidFill>
                  <a:srgbClr val="5EA702"/>
                </a:solidFill>
                <a:effectLst/>
                <a:latin typeface="Courier New" pitchFamily="49" charset="0"/>
                <a:cs typeface="Courier New" pitchFamily="49" charset="0"/>
              </a:rPr>
              <a:t>'hunter2'</a:t>
            </a:r>
            <a:r>
              <a:rPr lang="en-US" b="1" dirty="0" smtClean="0">
                <a:effectLst/>
                <a:latin typeface="Courier New" pitchFamily="49" charset="0"/>
                <a:cs typeface="Courier New" pitchFamily="49" charset="0"/>
              </a:rPr>
              <a:t>:</a:t>
            </a:r>
          </a:p>
          <a:p>
            <a:r>
              <a:rPr lang="en-US" b="1" dirty="0" smtClean="0">
                <a:solidFill>
                  <a:srgbClr val="000000"/>
                </a:solidFill>
                <a:effectLst/>
                <a:latin typeface="Courier New" pitchFamily="49" charset="0"/>
                <a:cs typeface="Courier New" pitchFamily="49" charset="0"/>
              </a:rPr>
              <a:t>  </a:t>
            </a:r>
            <a:r>
              <a:rPr lang="en-US" b="1" dirty="0" smtClean="0">
                <a:solidFill>
                  <a:srgbClr val="295E99"/>
                </a:solidFill>
                <a:effectLst/>
                <a:latin typeface="Courier New" pitchFamily="49" charset="0"/>
                <a:cs typeface="Courier New" pitchFamily="49" charset="0"/>
              </a:rPr>
              <a:t>print</a:t>
            </a:r>
            <a:r>
              <a:rPr lang="en-US" b="1" dirty="0" smtClean="0">
                <a:solidFill>
                  <a:srgbClr val="000000"/>
                </a:solidFill>
                <a:effectLst/>
                <a:latin typeface="Courier New" pitchFamily="49" charset="0"/>
                <a:cs typeface="Courier New" pitchFamily="49" charset="0"/>
              </a:rPr>
              <a:t> </a:t>
            </a:r>
            <a:r>
              <a:rPr lang="en-US" b="1" dirty="0" smtClean="0">
                <a:solidFill>
                  <a:srgbClr val="5EA702"/>
                </a:solidFill>
                <a:effectLst/>
                <a:latin typeface="Courier New" pitchFamily="49" charset="0"/>
                <a:cs typeface="Courier New" pitchFamily="49" charset="0"/>
              </a:rPr>
              <a:t>'Good Job.'</a:t>
            </a:r>
          </a:p>
          <a:p>
            <a:r>
              <a:rPr lang="en-US" b="1" dirty="0" smtClean="0">
                <a:solidFill>
                  <a:srgbClr val="295E99"/>
                </a:solidFill>
                <a:effectLst/>
                <a:latin typeface="Courier New" pitchFamily="49" charset="0"/>
                <a:cs typeface="Courier New" pitchFamily="49" charset="0"/>
              </a:rPr>
              <a:t>else</a:t>
            </a:r>
            <a:r>
              <a:rPr lang="en-US" b="1" dirty="0">
                <a:latin typeface="Courier New" pitchFamily="49" charset="0"/>
                <a:cs typeface="Courier New" pitchFamily="49" charset="0"/>
              </a:rPr>
              <a:t>:</a:t>
            </a:r>
            <a:endParaRPr lang="en-US" b="1" dirty="0" smtClean="0">
              <a:solidFill>
                <a:srgbClr val="295E99"/>
              </a:solidFill>
              <a:effectLst/>
              <a:latin typeface="Courier New" pitchFamily="49" charset="0"/>
              <a:cs typeface="Courier New" pitchFamily="49" charset="0"/>
            </a:endParaRPr>
          </a:p>
          <a:p>
            <a:r>
              <a:rPr lang="en-US" b="1" dirty="0" smtClean="0">
                <a:solidFill>
                  <a:srgbClr val="000000"/>
                </a:solidFill>
                <a:effectLst/>
                <a:latin typeface="Courier New" pitchFamily="49" charset="0"/>
                <a:cs typeface="Courier New" pitchFamily="49" charset="0"/>
              </a:rPr>
              <a:t>  </a:t>
            </a:r>
            <a:r>
              <a:rPr lang="en-US" b="1" dirty="0" smtClean="0">
                <a:solidFill>
                  <a:srgbClr val="295E99"/>
                </a:solidFill>
                <a:effectLst/>
                <a:latin typeface="Courier New" pitchFamily="49" charset="0"/>
                <a:cs typeface="Courier New" pitchFamily="49" charset="0"/>
              </a:rPr>
              <a:t>print</a:t>
            </a:r>
            <a:r>
              <a:rPr lang="en-US" b="1" dirty="0" smtClean="0">
                <a:solidFill>
                  <a:srgbClr val="000000"/>
                </a:solidFill>
                <a:effectLst/>
                <a:latin typeface="Courier New" pitchFamily="49" charset="0"/>
                <a:cs typeface="Courier New" pitchFamily="49" charset="0"/>
              </a:rPr>
              <a:t> </a:t>
            </a:r>
            <a:r>
              <a:rPr lang="en-US" b="1" dirty="0" smtClean="0">
                <a:solidFill>
                  <a:srgbClr val="5EA702"/>
                </a:solidFill>
                <a:effectLst/>
                <a:latin typeface="Courier New" pitchFamily="49" charset="0"/>
                <a:cs typeface="Courier New" pitchFamily="49" charset="0"/>
              </a:rPr>
              <a:t>'Try again.'</a:t>
            </a:r>
            <a:endParaRPr lang="en-US" b="1" dirty="0">
              <a:solidFill>
                <a:srgbClr val="5EA702"/>
              </a:solidFill>
              <a:effectLst/>
              <a:latin typeface="Courier New" pitchFamily="49" charset="0"/>
              <a:cs typeface="Courier New" pitchFamily="49" charset="0"/>
            </a:endParaRPr>
          </a:p>
        </p:txBody>
      </p:sp>
      <p:sp>
        <p:nvSpPr>
          <p:cNvPr id="7" name="TextBox 6"/>
          <p:cNvSpPr txBox="1"/>
          <p:nvPr/>
        </p:nvSpPr>
        <p:spPr>
          <a:xfrm>
            <a:off x="838200" y="3906982"/>
            <a:ext cx="10515599" cy="1200329"/>
          </a:xfrm>
          <a:prstGeom prst="rect">
            <a:avLst/>
          </a:prstGeom>
          <a:noFill/>
        </p:spPr>
        <p:txBody>
          <a:bodyPr wrap="square" rtlCol="0">
            <a:spAutoFit/>
          </a:bodyPr>
          <a:lstStyle/>
          <a:p>
            <a:r>
              <a:rPr lang="en-US" dirty="0" smtClean="0"/>
              <a:t>There are many solutions: </a:t>
            </a:r>
          </a:p>
          <a:p>
            <a:pPr marL="285750" indent="-285750">
              <a:buFont typeface="Arial" charset="0"/>
              <a:buChar char="•"/>
            </a:pPr>
            <a:r>
              <a:rPr lang="en-US" dirty="0" smtClean="0"/>
              <a:t>Use </a:t>
            </a:r>
            <a:r>
              <a:rPr lang="en-US" dirty="0" err="1" smtClean="0">
                <a:solidFill>
                  <a:srgbClr val="FF0000"/>
                </a:solidFill>
                <a:latin typeface="Courier New" pitchFamily="49" charset="0"/>
                <a:cs typeface="Courier New" pitchFamily="49" charset="0"/>
              </a:rPr>
              <a:t>objdump</a:t>
            </a:r>
            <a:r>
              <a:rPr lang="en-US" dirty="0" smtClean="0">
                <a:solidFill>
                  <a:srgbClr val="FF0000"/>
                </a:solidFill>
              </a:rPr>
              <a:t> </a:t>
            </a:r>
            <a:r>
              <a:rPr lang="en-US" dirty="0" smtClean="0"/>
              <a:t>or </a:t>
            </a:r>
            <a:r>
              <a:rPr lang="en-US" dirty="0" err="1" smtClean="0">
                <a:solidFill>
                  <a:srgbClr val="FF0000"/>
                </a:solidFill>
                <a:latin typeface="Courier New" pitchFamily="49" charset="0"/>
                <a:cs typeface="Courier New" pitchFamily="49" charset="0"/>
              </a:rPr>
              <a:t>readelf</a:t>
            </a:r>
            <a:r>
              <a:rPr lang="en-US" dirty="0" smtClean="0">
                <a:solidFill>
                  <a:srgbClr val="FF0000"/>
                </a:solidFill>
              </a:rPr>
              <a:t> </a:t>
            </a:r>
            <a:r>
              <a:rPr lang="en-US" dirty="0" smtClean="0"/>
              <a:t>to find pass (i.e. the string ‘hunter2’).</a:t>
            </a:r>
          </a:p>
          <a:p>
            <a:pPr marL="285750" indent="-285750">
              <a:buFont typeface="Arial" charset="0"/>
              <a:buChar char="•"/>
            </a:pPr>
            <a:r>
              <a:rPr lang="en-US" dirty="0" smtClean="0"/>
              <a:t>Use </a:t>
            </a:r>
            <a:r>
              <a:rPr lang="en-US" dirty="0" err="1" smtClean="0">
                <a:solidFill>
                  <a:srgbClr val="FF0000"/>
                </a:solidFill>
                <a:latin typeface="Courier New" pitchFamily="49" charset="0"/>
                <a:cs typeface="Courier New" pitchFamily="49" charset="0"/>
              </a:rPr>
              <a:t>ltrace</a:t>
            </a:r>
            <a:r>
              <a:rPr lang="en-US" dirty="0" smtClean="0">
                <a:solidFill>
                  <a:srgbClr val="FF0000"/>
                </a:solidFill>
              </a:rPr>
              <a:t> </a:t>
            </a:r>
            <a:r>
              <a:rPr lang="en-US" dirty="0" smtClean="0"/>
              <a:t>to find the comparison.</a:t>
            </a:r>
          </a:p>
          <a:p>
            <a:pPr marL="285750" indent="-285750">
              <a:buFont typeface="Arial" charset="0"/>
              <a:buChar char="•"/>
            </a:pPr>
            <a:r>
              <a:rPr lang="en-US" dirty="0" smtClean="0"/>
              <a:t>Use a </a:t>
            </a:r>
            <a:r>
              <a:rPr lang="en-US" dirty="0">
                <a:solidFill>
                  <a:srgbClr val="FF0000"/>
                </a:solidFill>
              </a:rPr>
              <a:t>debugger</a:t>
            </a:r>
            <a:r>
              <a:rPr lang="en-US" dirty="0" smtClean="0"/>
              <a:t> and </a:t>
            </a:r>
            <a:r>
              <a:rPr lang="en-US" dirty="0" smtClean="0">
                <a:solidFill>
                  <a:srgbClr val="FF0000"/>
                </a:solidFill>
              </a:rPr>
              <a:t>inspect the memory </a:t>
            </a:r>
            <a:r>
              <a:rPr lang="en-US" dirty="0" smtClean="0"/>
              <a:t>where the password is stored.</a:t>
            </a:r>
          </a:p>
        </p:txBody>
      </p:sp>
      <p:sp>
        <p:nvSpPr>
          <p:cNvPr id="5" name="TextBox 4"/>
          <p:cNvSpPr txBox="1"/>
          <p:nvPr/>
        </p:nvSpPr>
        <p:spPr>
          <a:xfrm>
            <a:off x="314637" y="1690688"/>
            <a:ext cx="5240594" cy="2308324"/>
          </a:xfrm>
          <a:prstGeom prst="rect">
            <a:avLst/>
          </a:prstGeom>
          <a:noFill/>
        </p:spPr>
        <p:txBody>
          <a:bodyPr wrap="square" rtlCol="0">
            <a:spAutoFit/>
          </a:bodyPr>
          <a:lstStyle/>
          <a:p>
            <a:r>
              <a:rPr lang="en-US" sz="1600" b="1" dirty="0" smtClean="0">
                <a:latin typeface="Courier New" pitchFamily="49" charset="0"/>
                <a:cs typeface="Courier New" pitchFamily="49" charset="0"/>
              </a:rPr>
              <a:t>    /* In C */</a:t>
            </a:r>
            <a:br>
              <a:rPr lang="en-US" sz="1600" b="1" dirty="0" smtClean="0">
                <a:latin typeface="Courier New" pitchFamily="49" charset="0"/>
                <a:cs typeface="Courier New" pitchFamily="49" charset="0"/>
              </a:rPr>
            </a:b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printf</a:t>
            </a:r>
            <a:r>
              <a:rPr lang="en-US" sz="1600" b="1" dirty="0" smtClean="0">
                <a:latin typeface="Courier New" pitchFamily="49" charset="0"/>
                <a:cs typeface="Courier New" pitchFamily="49" charset="0"/>
              </a:rPr>
              <a:t>("Enter the password: ");                                             </a:t>
            </a:r>
          </a:p>
          <a:p>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scanf</a:t>
            </a:r>
            <a:r>
              <a:rPr lang="en-US" sz="1600" b="1" dirty="0" smtClean="0">
                <a:latin typeface="Courier New" pitchFamily="49" charset="0"/>
                <a:cs typeface="Courier New" pitchFamily="49" charset="0"/>
              </a:rPr>
              <a:t>("%8s",buff);                                                          </a:t>
            </a:r>
          </a:p>
          <a:p>
            <a:r>
              <a:rPr lang="en-US" sz="1600" b="1" dirty="0" smtClean="0">
                <a:latin typeface="Courier New" pitchFamily="49" charset="0"/>
                <a:cs typeface="Courier New" pitchFamily="49" charset="0"/>
              </a:rPr>
              <a:t>                                                                                </a:t>
            </a:r>
          </a:p>
          <a:p>
            <a:r>
              <a:rPr lang="en-US" sz="1600" b="1" dirty="0" smtClean="0">
                <a:latin typeface="Courier New" pitchFamily="49" charset="0"/>
                <a:cs typeface="Courier New" pitchFamily="49" charset="0"/>
              </a:rPr>
              <a:t>    if (</a:t>
            </a:r>
            <a:r>
              <a:rPr lang="en-US" sz="1600" b="1" dirty="0" err="1" smtClean="0">
                <a:latin typeface="Courier New" pitchFamily="49" charset="0"/>
                <a:cs typeface="Courier New" pitchFamily="49" charset="0"/>
              </a:rPr>
              <a:t>strcmp</a:t>
            </a: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buff,pass</a:t>
            </a:r>
            <a:r>
              <a:rPr lang="en-US" sz="1600" b="1" dirty="0" smtClean="0">
                <a:latin typeface="Courier New" pitchFamily="49" charset="0"/>
                <a:cs typeface="Courier New" pitchFamily="49" charset="0"/>
              </a:rPr>
              <a:t>)) {                                                    </a:t>
            </a:r>
          </a:p>
          <a:p>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printf</a:t>
            </a:r>
            <a:r>
              <a:rPr lang="en-US" sz="1600" b="1" dirty="0" smtClean="0">
                <a:latin typeface="Courier New" pitchFamily="49" charset="0"/>
                <a:cs typeface="Courier New" pitchFamily="49" charset="0"/>
              </a:rPr>
              <a:t> ("Try again.\n");                                                </a:t>
            </a:r>
          </a:p>
          <a:p>
            <a:r>
              <a:rPr lang="en-US" sz="1600" b="1" dirty="0" smtClean="0">
                <a:latin typeface="Courier New" pitchFamily="49" charset="0"/>
                <a:cs typeface="Courier New" pitchFamily="49" charset="0"/>
              </a:rPr>
              <a:t>    } else {                                                                    </a:t>
            </a:r>
          </a:p>
          <a:p>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printf</a:t>
            </a:r>
            <a:r>
              <a:rPr lang="en-US" sz="1600" b="1" dirty="0" smtClean="0">
                <a:latin typeface="Courier New" pitchFamily="49" charset="0"/>
                <a:cs typeface="Courier New" pitchFamily="49" charset="0"/>
              </a:rPr>
              <a:t>("Good Job.\n");                                                  </a:t>
            </a:r>
          </a:p>
          <a:p>
            <a:r>
              <a:rPr lang="en-US" sz="1600" b="1" dirty="0" smtClean="0">
                <a:latin typeface="Courier New" pitchFamily="49" charset="0"/>
                <a:cs typeface="Courier New" pitchFamily="49" charset="0"/>
              </a:rPr>
              <a:t>    } </a:t>
            </a:r>
            <a:endParaRPr lang="en-US" sz="1600" b="1" dirty="0">
              <a:latin typeface="Courier New" pitchFamily="49" charset="0"/>
              <a:cs typeface="Courier New" pitchFamily="49" charset="0"/>
            </a:endParaRPr>
          </a:p>
        </p:txBody>
      </p:sp>
    </p:spTree>
    <p:extLst>
      <p:ext uri="{BB962C8B-B14F-4D97-AF65-F5344CB8AC3E}">
        <p14:creationId xmlns="" xmlns:p14="http://schemas.microsoft.com/office/powerpoint/2010/main" val="7532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down)">
                                      <p:cBhvr>
                                        <p:cTn id="10" dur="500"/>
                                        <p:tgtEl>
                                          <p:spTgt spid="6">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wipe(down)">
                                      <p:cBhvr>
                                        <p:cTn id="13" dur="500"/>
                                        <p:tgtEl>
                                          <p:spTgt spid="6">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down)">
                                      <p:cBhvr>
                                        <p:cTn id="16" dur="500"/>
                                        <p:tgtEl>
                                          <p:spTgt spid="6">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wipe(down)">
                                      <p:cBhvr>
                                        <p:cTn id="19" dur="500"/>
                                        <p:tgtEl>
                                          <p:spTgt spid="6">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wipe(down)">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down)">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wipe(down)">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wipe(down)">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wipe(down)">
                                      <p:cBhvr>
                                        <p:cTn id="4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smtClean="0">
                <a:solidFill>
                  <a:srgbClr val="FF0000"/>
                </a:solidFill>
              </a:rPr>
              <a:t>Complex</a:t>
            </a:r>
            <a:r>
              <a:rPr lang="en-US" dirty="0" smtClean="0"/>
              <a:t> Capture-the-Flag </a:t>
            </a:r>
            <a:r>
              <a:rPr lang="en-US" dirty="0"/>
              <a:t>L</a:t>
            </a:r>
            <a:r>
              <a:rPr lang="en-US" dirty="0" smtClean="0"/>
              <a:t>evel</a:t>
            </a:r>
            <a:endParaRPr lang="en-US" dirty="0"/>
          </a:p>
        </p:txBody>
      </p:sp>
      <p:sp>
        <p:nvSpPr>
          <p:cNvPr id="7" name="TextBox 6"/>
          <p:cNvSpPr txBox="1"/>
          <p:nvPr/>
        </p:nvSpPr>
        <p:spPr>
          <a:xfrm>
            <a:off x="838200" y="4710551"/>
            <a:ext cx="10515599" cy="1754326"/>
          </a:xfrm>
          <a:prstGeom prst="rect">
            <a:avLst/>
          </a:prstGeom>
          <a:noFill/>
        </p:spPr>
        <p:txBody>
          <a:bodyPr wrap="square" rtlCol="0">
            <a:spAutoFit/>
          </a:bodyPr>
          <a:lstStyle/>
          <a:p>
            <a:r>
              <a:rPr lang="en-US" dirty="0" smtClean="0"/>
              <a:t>There are </a:t>
            </a:r>
            <a:r>
              <a:rPr lang="en-US" strike="sngStrike" dirty="0" smtClean="0"/>
              <a:t>many</a:t>
            </a:r>
            <a:r>
              <a:rPr lang="en-US" dirty="0" smtClean="0"/>
              <a:t> </a:t>
            </a:r>
            <a:r>
              <a:rPr lang="en-US" dirty="0" smtClean="0">
                <a:solidFill>
                  <a:srgbClr val="FF0000"/>
                </a:solidFill>
              </a:rPr>
              <a:t>not as many </a:t>
            </a:r>
            <a:r>
              <a:rPr lang="en-US" dirty="0" smtClean="0"/>
              <a:t>solutions: </a:t>
            </a:r>
          </a:p>
          <a:p>
            <a:pPr marL="285750" indent="-285750">
              <a:buFont typeface="Arial" charset="0"/>
              <a:buChar char="•"/>
            </a:pPr>
            <a:r>
              <a:rPr lang="en-US" strike="sngStrike" dirty="0" smtClean="0"/>
              <a:t>Use </a:t>
            </a:r>
            <a:r>
              <a:rPr lang="en-US" strike="sngStrike" dirty="0" err="1" smtClean="0">
                <a:latin typeface="Courier New" pitchFamily="49" charset="0"/>
                <a:cs typeface="Courier New" pitchFamily="49" charset="0"/>
              </a:rPr>
              <a:t>objdump</a:t>
            </a:r>
            <a:r>
              <a:rPr lang="en-US" strike="sngStrike" dirty="0" smtClean="0"/>
              <a:t> or </a:t>
            </a:r>
            <a:r>
              <a:rPr lang="en-US" strike="sngStrike" dirty="0" err="1" smtClean="0">
                <a:latin typeface="Courier New" pitchFamily="49" charset="0"/>
                <a:cs typeface="Courier New" pitchFamily="49" charset="0"/>
              </a:rPr>
              <a:t>readelf</a:t>
            </a:r>
            <a:r>
              <a:rPr lang="en-US" strike="sngStrike" dirty="0" smtClean="0"/>
              <a:t> to find the string ‘hunter2’</a:t>
            </a:r>
            <a:r>
              <a:rPr lang="en-US" dirty="0" smtClean="0"/>
              <a:t>. No, ‘hunter2’ isn’t the password anymore.</a:t>
            </a:r>
          </a:p>
          <a:p>
            <a:pPr marL="285750" indent="-285750">
              <a:buFont typeface="Arial" charset="0"/>
              <a:buChar char="•"/>
            </a:pPr>
            <a:r>
              <a:rPr lang="en-US" strike="sngStrike" dirty="0" smtClean="0"/>
              <a:t>Use </a:t>
            </a:r>
            <a:r>
              <a:rPr lang="en-US" strike="sngStrike" dirty="0" err="1" smtClean="0">
                <a:latin typeface="Courier New" pitchFamily="49" charset="0"/>
                <a:cs typeface="Courier New" pitchFamily="49" charset="0"/>
              </a:rPr>
              <a:t>ltrace</a:t>
            </a:r>
            <a:r>
              <a:rPr lang="en-US" strike="sngStrike" dirty="0" smtClean="0"/>
              <a:t> to find the comparison</a:t>
            </a:r>
            <a:r>
              <a:rPr lang="en-US" dirty="0" smtClean="0"/>
              <a:t>. No, the strings it compares aren’t what you entered nor the password.</a:t>
            </a:r>
          </a:p>
          <a:p>
            <a:pPr marL="285750" indent="-285750">
              <a:buFont typeface="Arial" charset="0"/>
              <a:buChar char="•"/>
            </a:pPr>
            <a:r>
              <a:rPr lang="en-US" strike="sngStrike" dirty="0" smtClean="0"/>
              <a:t>Use a debugger and inspect the memory where the password is stored.</a:t>
            </a:r>
            <a:r>
              <a:rPr lang="en-US" dirty="0" smtClean="0"/>
              <a:t> Nope. Same as above.</a:t>
            </a:r>
          </a:p>
          <a:p>
            <a:pPr marL="285750" indent="-285750">
              <a:buFont typeface="Arial" charset="0"/>
              <a:buChar char="•"/>
            </a:pPr>
            <a:r>
              <a:rPr lang="en-US" dirty="0" smtClean="0">
                <a:solidFill>
                  <a:srgbClr val="FF0000"/>
                </a:solidFill>
              </a:rPr>
              <a:t>Reverse engineer the encrypt function</a:t>
            </a:r>
            <a:r>
              <a:rPr lang="en-US" dirty="0" smtClean="0"/>
              <a:t>. Simple in this example, but it could be </a:t>
            </a:r>
            <a:r>
              <a:rPr lang="en-US" i="1" dirty="0" smtClean="0"/>
              <a:t>really</a:t>
            </a:r>
            <a:r>
              <a:rPr lang="en-US" dirty="0" smtClean="0"/>
              <a:t> complex in a different one.</a:t>
            </a:r>
          </a:p>
          <a:p>
            <a:pPr marL="285750" indent="-285750">
              <a:buFont typeface="Arial" charset="0"/>
              <a:buChar char="•"/>
            </a:pPr>
            <a:endParaRPr lang="en-US" dirty="0" smtClean="0"/>
          </a:p>
        </p:txBody>
      </p:sp>
      <p:sp>
        <p:nvSpPr>
          <p:cNvPr id="8" name="Rectangle 7"/>
          <p:cNvSpPr/>
          <p:nvPr/>
        </p:nvSpPr>
        <p:spPr>
          <a:xfrm>
            <a:off x="838197" y="1582341"/>
            <a:ext cx="10370129" cy="2862322"/>
          </a:xfrm>
          <a:prstGeom prst="rect">
            <a:avLst/>
          </a:prstGeom>
        </p:spPr>
        <p:txBody>
          <a:bodyPr wrap="square">
            <a:spAutoFit/>
          </a:bodyPr>
          <a:lstStyle/>
          <a:p>
            <a:r>
              <a:rPr lang="en-US" b="1" dirty="0" smtClean="0">
                <a:solidFill>
                  <a:srgbClr val="A16C00"/>
                </a:solidFill>
                <a:effectLst/>
                <a:latin typeface="Courier New" pitchFamily="49" charset="0"/>
                <a:cs typeface="Courier New" pitchFamily="49" charset="0"/>
              </a:rPr>
              <a:t># A complex guessing game. Don’t bother to figure out what the code does.</a:t>
            </a:r>
          </a:p>
          <a:p>
            <a:r>
              <a:rPr lang="en-US" b="1" dirty="0" err="1" smtClean="0">
                <a:solidFill>
                  <a:srgbClr val="295E99"/>
                </a:solidFill>
                <a:effectLst/>
                <a:latin typeface="Courier New" pitchFamily="49" charset="0"/>
                <a:cs typeface="Courier New" pitchFamily="49" charset="0"/>
              </a:rPr>
              <a:t>def</a:t>
            </a:r>
            <a:r>
              <a:rPr lang="en-US" b="1" dirty="0" smtClean="0">
                <a:effectLst/>
                <a:latin typeface="Courier New" pitchFamily="49" charset="0"/>
                <a:cs typeface="Courier New" pitchFamily="49" charset="0"/>
              </a:rPr>
              <a:t> encrypt(string, amount):</a:t>
            </a:r>
          </a:p>
          <a:p>
            <a:r>
              <a:rPr lang="en-US" b="1" dirty="0" smtClean="0">
                <a:solidFill>
                  <a:srgbClr val="295E99"/>
                </a:solidFill>
                <a:effectLst/>
                <a:latin typeface="Courier New" pitchFamily="49" charset="0"/>
                <a:cs typeface="Courier New" pitchFamily="49" charset="0"/>
              </a:rPr>
              <a:t>  for</a:t>
            </a:r>
            <a:r>
              <a:rPr lang="en-US" b="1" dirty="0" smtClean="0">
                <a:effectLst/>
                <a:latin typeface="Courier New" pitchFamily="49" charset="0"/>
                <a:cs typeface="Courier New" pitchFamily="49" charset="0"/>
              </a:rPr>
              <a:t> </a:t>
            </a:r>
            <a:r>
              <a:rPr lang="en-US" b="1" dirty="0" err="1" smtClean="0">
                <a:effectLst/>
                <a:latin typeface="Courier New" pitchFamily="49" charset="0"/>
                <a:cs typeface="Courier New" pitchFamily="49" charset="0"/>
              </a:rPr>
              <a:t>i</a:t>
            </a:r>
            <a:r>
              <a:rPr lang="en-US" b="1" dirty="0" smtClean="0">
                <a:effectLst/>
                <a:latin typeface="Courier New" pitchFamily="49" charset="0"/>
                <a:cs typeface="Courier New" pitchFamily="49" charset="0"/>
              </a:rPr>
              <a:t> </a:t>
            </a:r>
            <a:r>
              <a:rPr lang="en-US" b="1" dirty="0" smtClean="0">
                <a:solidFill>
                  <a:srgbClr val="295E99"/>
                </a:solidFill>
                <a:effectLst/>
                <a:latin typeface="Courier New" pitchFamily="49" charset="0"/>
                <a:cs typeface="Courier New" pitchFamily="49" charset="0"/>
              </a:rPr>
              <a:t>in</a:t>
            </a:r>
            <a:r>
              <a:rPr lang="en-US" b="1" dirty="0" smtClean="0">
                <a:effectLst/>
                <a:latin typeface="Courier New" pitchFamily="49" charset="0"/>
                <a:cs typeface="Courier New" pitchFamily="49" charset="0"/>
              </a:rPr>
              <a:t> </a:t>
            </a:r>
            <a:r>
              <a:rPr lang="en-US" b="1" dirty="0" smtClean="0">
                <a:solidFill>
                  <a:srgbClr val="295E99"/>
                </a:solidFill>
                <a:effectLst/>
                <a:latin typeface="Courier New" pitchFamily="49" charset="0"/>
                <a:cs typeface="Courier New" pitchFamily="49" charset="0"/>
              </a:rPr>
              <a:t>range</a:t>
            </a:r>
            <a:r>
              <a:rPr lang="en-US" b="1" dirty="0" smtClean="0">
                <a:effectLst/>
                <a:latin typeface="Courier New" pitchFamily="49" charset="0"/>
                <a:cs typeface="Courier New" pitchFamily="49" charset="0"/>
              </a:rPr>
              <a:t>(</a:t>
            </a:r>
            <a:r>
              <a:rPr lang="en-US" b="1" dirty="0" smtClean="0">
                <a:solidFill>
                  <a:srgbClr val="0329D8"/>
                </a:solidFill>
                <a:effectLst/>
                <a:latin typeface="Courier New" pitchFamily="49" charset="0"/>
                <a:cs typeface="Courier New" pitchFamily="49" charset="0"/>
              </a:rPr>
              <a:t>0</a:t>
            </a:r>
            <a:r>
              <a:rPr lang="en-US" b="1" dirty="0" smtClean="0">
                <a:effectLst/>
                <a:latin typeface="Courier New" pitchFamily="49" charset="0"/>
                <a:cs typeface="Courier New" pitchFamily="49" charset="0"/>
              </a:rPr>
              <a:t>, </a:t>
            </a:r>
            <a:r>
              <a:rPr lang="en-US" b="1" dirty="0" err="1" smtClean="0">
                <a:solidFill>
                  <a:srgbClr val="295E99"/>
                </a:solidFill>
                <a:effectLst/>
                <a:latin typeface="Courier New" pitchFamily="49" charset="0"/>
                <a:cs typeface="Courier New" pitchFamily="49" charset="0"/>
              </a:rPr>
              <a:t>len</a:t>
            </a:r>
            <a:r>
              <a:rPr lang="en-US" b="1" dirty="0" smtClean="0">
                <a:effectLst/>
                <a:latin typeface="Courier New" pitchFamily="49" charset="0"/>
                <a:cs typeface="Courier New" pitchFamily="49" charset="0"/>
              </a:rPr>
              <a:t>(string)):</a:t>
            </a:r>
          </a:p>
          <a:p>
            <a:r>
              <a:rPr lang="en-US" b="1" dirty="0" smtClean="0">
                <a:effectLst/>
                <a:latin typeface="Courier New" pitchFamily="49" charset="0"/>
                <a:cs typeface="Courier New" pitchFamily="49" charset="0"/>
              </a:rPr>
              <a:t>    string[</a:t>
            </a:r>
            <a:r>
              <a:rPr lang="en-US" b="1" dirty="0" err="1" smtClean="0">
                <a:effectLst/>
                <a:latin typeface="Courier New" pitchFamily="49" charset="0"/>
                <a:cs typeface="Courier New" pitchFamily="49" charset="0"/>
              </a:rPr>
              <a:t>i</a:t>
            </a:r>
            <a:r>
              <a:rPr lang="en-US" b="1" dirty="0" smtClean="0">
                <a:effectLst/>
                <a:latin typeface="Courier New" pitchFamily="49" charset="0"/>
                <a:cs typeface="Courier New" pitchFamily="49" charset="0"/>
              </a:rPr>
              <a:t>] </a:t>
            </a:r>
            <a:r>
              <a:rPr lang="en-US" b="1" dirty="0" smtClean="0">
                <a:solidFill>
                  <a:srgbClr val="D97100"/>
                </a:solidFill>
                <a:effectLst/>
                <a:latin typeface="Courier New" pitchFamily="49" charset="0"/>
                <a:cs typeface="Courier New" pitchFamily="49" charset="0"/>
              </a:rPr>
              <a:t>+=</a:t>
            </a:r>
            <a:r>
              <a:rPr lang="en-US" b="1" dirty="0" smtClean="0">
                <a:effectLst/>
                <a:latin typeface="Courier New" pitchFamily="49" charset="0"/>
                <a:cs typeface="Courier New" pitchFamily="49" charset="0"/>
              </a:rPr>
              <a:t> amount</a:t>
            </a:r>
            <a:br>
              <a:rPr lang="en-US" b="1" dirty="0" smtClean="0">
                <a:effectLst/>
                <a:latin typeface="Courier New" pitchFamily="49" charset="0"/>
                <a:cs typeface="Courier New" pitchFamily="49" charset="0"/>
              </a:rPr>
            </a:br>
            <a:r>
              <a:rPr lang="en-US" b="1" dirty="0" smtClean="0">
                <a:effectLst/>
                <a:latin typeface="Courier New" pitchFamily="49" charset="0"/>
                <a:cs typeface="Courier New" pitchFamily="49" charset="0"/>
              </a:rPr>
              <a:t> </a:t>
            </a:r>
          </a:p>
          <a:p>
            <a:r>
              <a:rPr lang="en-US" b="1" dirty="0" err="1" smtClean="0">
                <a:solidFill>
                  <a:srgbClr val="000000"/>
                </a:solidFill>
                <a:effectLst/>
                <a:latin typeface="Courier New" pitchFamily="49" charset="0"/>
                <a:cs typeface="Courier New" pitchFamily="49" charset="0"/>
              </a:rPr>
              <a:t>user_input</a:t>
            </a:r>
            <a:r>
              <a:rPr lang="en-US" b="1" dirty="0" smtClean="0">
                <a:solidFill>
                  <a:srgbClr val="000000"/>
                </a:solidFill>
                <a:effectLst/>
                <a:latin typeface="Courier New" pitchFamily="49" charset="0"/>
                <a:cs typeface="Courier New" pitchFamily="49" charset="0"/>
              </a:rPr>
              <a:t> </a:t>
            </a:r>
            <a:r>
              <a:rPr lang="en-US" b="1" dirty="0" smtClean="0">
                <a:solidFill>
                  <a:srgbClr val="D97100"/>
                </a:solidFill>
                <a:effectLst/>
                <a:latin typeface="Courier New" pitchFamily="49" charset="0"/>
                <a:cs typeface="Courier New" pitchFamily="49" charset="0"/>
              </a:rPr>
              <a:t>=</a:t>
            </a:r>
            <a:r>
              <a:rPr lang="en-US" b="1" dirty="0" smtClean="0">
                <a:solidFill>
                  <a:srgbClr val="000000"/>
                </a:solidFill>
                <a:effectLst/>
                <a:latin typeface="Courier New" pitchFamily="49" charset="0"/>
                <a:cs typeface="Courier New" pitchFamily="49" charset="0"/>
              </a:rPr>
              <a:t> </a:t>
            </a:r>
            <a:r>
              <a:rPr lang="en-US" b="1" dirty="0" err="1" smtClean="0">
                <a:solidFill>
                  <a:srgbClr val="295E99"/>
                </a:solidFill>
                <a:effectLst/>
                <a:latin typeface="Courier New" pitchFamily="49" charset="0"/>
                <a:cs typeface="Courier New" pitchFamily="49" charset="0"/>
              </a:rPr>
              <a:t>raw_input</a:t>
            </a:r>
            <a:r>
              <a:rPr lang="en-US" b="1" dirty="0" smtClean="0">
                <a:solidFill>
                  <a:srgbClr val="000000"/>
                </a:solidFill>
                <a:effectLst/>
                <a:latin typeface="Courier New" pitchFamily="49" charset="0"/>
                <a:cs typeface="Courier New" pitchFamily="49" charset="0"/>
              </a:rPr>
              <a:t>(</a:t>
            </a:r>
            <a:r>
              <a:rPr lang="en-US" b="1" dirty="0" smtClean="0">
                <a:solidFill>
                  <a:srgbClr val="5EA702"/>
                </a:solidFill>
                <a:effectLst/>
                <a:latin typeface="Courier New" pitchFamily="49" charset="0"/>
                <a:cs typeface="Courier New" pitchFamily="49" charset="0"/>
              </a:rPr>
              <a:t>'Enter the password: '</a:t>
            </a:r>
            <a:r>
              <a:rPr lang="en-US" b="1" dirty="0" smtClean="0">
                <a:solidFill>
                  <a:srgbClr val="000000"/>
                </a:solidFill>
                <a:effectLst/>
                <a:latin typeface="Courier New" pitchFamily="49" charset="0"/>
                <a:cs typeface="Courier New" pitchFamily="49" charset="0"/>
              </a:rPr>
              <a:t>)</a:t>
            </a:r>
            <a:endParaRPr lang="en-US" b="1" dirty="0" smtClean="0">
              <a:solidFill>
                <a:srgbClr val="5EA702"/>
              </a:solidFill>
              <a:effectLst/>
              <a:latin typeface="Courier New" pitchFamily="49" charset="0"/>
              <a:cs typeface="Courier New" pitchFamily="49" charset="0"/>
            </a:endParaRPr>
          </a:p>
          <a:p>
            <a:r>
              <a:rPr lang="en-US" b="1" dirty="0" smtClean="0">
                <a:solidFill>
                  <a:srgbClr val="295E99"/>
                </a:solidFill>
                <a:effectLst/>
                <a:latin typeface="Courier New" pitchFamily="49" charset="0"/>
                <a:cs typeface="Courier New" pitchFamily="49" charset="0"/>
              </a:rPr>
              <a:t>if</a:t>
            </a:r>
            <a:r>
              <a:rPr lang="en-US" b="1" dirty="0" smtClean="0">
                <a:effectLst/>
                <a:latin typeface="Courier New" pitchFamily="49" charset="0"/>
                <a:cs typeface="Courier New" pitchFamily="49" charset="0"/>
              </a:rPr>
              <a:t> encrypt(</a:t>
            </a:r>
            <a:r>
              <a:rPr lang="en-US" b="1" dirty="0" err="1" smtClean="0">
                <a:effectLst/>
                <a:latin typeface="Courier New" pitchFamily="49" charset="0"/>
                <a:cs typeface="Courier New" pitchFamily="49" charset="0"/>
              </a:rPr>
              <a:t>user_input</a:t>
            </a:r>
            <a:r>
              <a:rPr lang="en-US" b="1" dirty="0" smtClean="0">
                <a:effectLst/>
                <a:latin typeface="Courier New" pitchFamily="49" charset="0"/>
                <a:cs typeface="Courier New" pitchFamily="49" charset="0"/>
              </a:rPr>
              <a:t>, amount</a:t>
            </a:r>
            <a:r>
              <a:rPr lang="en-US" b="1" dirty="0" smtClean="0">
                <a:solidFill>
                  <a:srgbClr val="D97100"/>
                </a:solidFill>
                <a:effectLst/>
                <a:latin typeface="Courier New" pitchFamily="49" charset="0"/>
                <a:cs typeface="Courier New" pitchFamily="49" charset="0"/>
              </a:rPr>
              <a:t>=</a:t>
            </a:r>
            <a:r>
              <a:rPr lang="en-US" b="1" dirty="0" smtClean="0">
                <a:solidFill>
                  <a:srgbClr val="0329D8"/>
                </a:solidFill>
                <a:effectLst/>
                <a:latin typeface="Courier New" pitchFamily="49" charset="0"/>
                <a:cs typeface="Courier New" pitchFamily="49" charset="0"/>
              </a:rPr>
              <a:t>1</a:t>
            </a:r>
            <a:r>
              <a:rPr lang="en-US" b="1" dirty="0" smtClean="0">
                <a:effectLst/>
                <a:latin typeface="Courier New" pitchFamily="49" charset="0"/>
                <a:cs typeface="Courier New" pitchFamily="49" charset="0"/>
              </a:rPr>
              <a:t>) </a:t>
            </a:r>
            <a:r>
              <a:rPr lang="en-US" b="1" dirty="0" smtClean="0">
                <a:solidFill>
                  <a:srgbClr val="D97100"/>
                </a:solidFill>
                <a:effectLst/>
                <a:latin typeface="Courier New" pitchFamily="49" charset="0"/>
                <a:cs typeface="Courier New" pitchFamily="49" charset="0"/>
              </a:rPr>
              <a:t>==</a:t>
            </a:r>
            <a:r>
              <a:rPr lang="en-US" b="1" dirty="0" smtClean="0">
                <a:effectLst/>
                <a:latin typeface="Courier New" pitchFamily="49" charset="0"/>
                <a:cs typeface="Courier New" pitchFamily="49" charset="0"/>
              </a:rPr>
              <a:t> encrypt(</a:t>
            </a:r>
            <a:r>
              <a:rPr lang="en-US" b="1" dirty="0" smtClean="0">
                <a:solidFill>
                  <a:srgbClr val="5EA702"/>
                </a:solidFill>
                <a:effectLst/>
                <a:latin typeface="Courier New" pitchFamily="49" charset="0"/>
                <a:cs typeface="Courier New" pitchFamily="49" charset="0"/>
              </a:rPr>
              <a:t>'hunter2'</a:t>
            </a:r>
            <a:r>
              <a:rPr lang="en-US" b="1" dirty="0" smtClean="0">
                <a:effectLst/>
                <a:latin typeface="Courier New" pitchFamily="49" charset="0"/>
                <a:cs typeface="Courier New" pitchFamily="49" charset="0"/>
              </a:rPr>
              <a:t>, amount</a:t>
            </a:r>
            <a:r>
              <a:rPr lang="en-US" b="1" dirty="0" smtClean="0">
                <a:solidFill>
                  <a:srgbClr val="D97100"/>
                </a:solidFill>
                <a:effectLst/>
                <a:latin typeface="Courier New" pitchFamily="49" charset="0"/>
                <a:cs typeface="Courier New" pitchFamily="49" charset="0"/>
              </a:rPr>
              <a:t>=</a:t>
            </a:r>
            <a:r>
              <a:rPr lang="en-US" b="1" dirty="0" smtClean="0">
                <a:solidFill>
                  <a:srgbClr val="0329D8"/>
                </a:solidFill>
                <a:effectLst/>
                <a:latin typeface="Courier New" pitchFamily="49" charset="0"/>
                <a:cs typeface="Courier New" pitchFamily="49" charset="0"/>
              </a:rPr>
              <a:t>2</a:t>
            </a:r>
            <a:r>
              <a:rPr lang="en-US" b="1" dirty="0" smtClean="0">
                <a:effectLst/>
                <a:latin typeface="Courier New" pitchFamily="49" charset="0"/>
                <a:cs typeface="Courier New" pitchFamily="49" charset="0"/>
              </a:rPr>
              <a:t>):</a:t>
            </a:r>
          </a:p>
          <a:p>
            <a:r>
              <a:rPr lang="en-US" b="1" dirty="0" smtClean="0">
                <a:solidFill>
                  <a:srgbClr val="000000"/>
                </a:solidFill>
                <a:effectLst/>
                <a:latin typeface="Courier New" pitchFamily="49" charset="0"/>
                <a:cs typeface="Courier New" pitchFamily="49" charset="0"/>
              </a:rPr>
              <a:t>  </a:t>
            </a:r>
            <a:r>
              <a:rPr lang="en-US" b="1" dirty="0" smtClean="0">
                <a:solidFill>
                  <a:srgbClr val="295E99"/>
                </a:solidFill>
                <a:effectLst/>
                <a:latin typeface="Courier New" pitchFamily="49" charset="0"/>
                <a:cs typeface="Courier New" pitchFamily="49" charset="0"/>
              </a:rPr>
              <a:t>print</a:t>
            </a:r>
            <a:r>
              <a:rPr lang="en-US" b="1" dirty="0" smtClean="0">
                <a:solidFill>
                  <a:srgbClr val="000000"/>
                </a:solidFill>
                <a:effectLst/>
                <a:latin typeface="Courier New" pitchFamily="49" charset="0"/>
                <a:cs typeface="Courier New" pitchFamily="49" charset="0"/>
              </a:rPr>
              <a:t> </a:t>
            </a:r>
            <a:r>
              <a:rPr lang="en-US" b="1" dirty="0" smtClean="0">
                <a:solidFill>
                  <a:srgbClr val="5EA702"/>
                </a:solidFill>
                <a:effectLst/>
                <a:latin typeface="Courier New" pitchFamily="49" charset="0"/>
                <a:cs typeface="Courier New" pitchFamily="49" charset="0"/>
              </a:rPr>
              <a:t>'Good Job.'</a:t>
            </a:r>
          </a:p>
          <a:p>
            <a:r>
              <a:rPr lang="en-US" b="1" dirty="0" smtClean="0">
                <a:solidFill>
                  <a:srgbClr val="295E99"/>
                </a:solidFill>
                <a:effectLst/>
                <a:latin typeface="Courier New" pitchFamily="49" charset="0"/>
                <a:cs typeface="Courier New" pitchFamily="49" charset="0"/>
              </a:rPr>
              <a:t>else</a:t>
            </a:r>
            <a:r>
              <a:rPr lang="en-US" b="1" dirty="0" smtClean="0">
                <a:solidFill>
                  <a:srgbClr val="000000"/>
                </a:solidFill>
                <a:effectLst/>
                <a:latin typeface="Courier New" pitchFamily="49" charset="0"/>
                <a:cs typeface="Courier New" pitchFamily="49" charset="0"/>
              </a:rPr>
              <a:t>:</a:t>
            </a:r>
            <a:endParaRPr lang="en-US" b="1" dirty="0" smtClean="0">
              <a:solidFill>
                <a:srgbClr val="295E99"/>
              </a:solidFill>
              <a:effectLst/>
              <a:latin typeface="Courier New" pitchFamily="49" charset="0"/>
              <a:cs typeface="Courier New" pitchFamily="49" charset="0"/>
            </a:endParaRPr>
          </a:p>
          <a:p>
            <a:r>
              <a:rPr lang="en-US" b="1" dirty="0" smtClean="0">
                <a:solidFill>
                  <a:srgbClr val="000000"/>
                </a:solidFill>
                <a:effectLst/>
                <a:latin typeface="Courier New" pitchFamily="49" charset="0"/>
                <a:cs typeface="Courier New" pitchFamily="49" charset="0"/>
              </a:rPr>
              <a:t>  </a:t>
            </a:r>
            <a:r>
              <a:rPr lang="en-US" b="1" dirty="0" smtClean="0">
                <a:solidFill>
                  <a:srgbClr val="295E99"/>
                </a:solidFill>
                <a:effectLst/>
                <a:latin typeface="Courier New" pitchFamily="49" charset="0"/>
                <a:cs typeface="Courier New" pitchFamily="49" charset="0"/>
              </a:rPr>
              <a:t>print</a:t>
            </a:r>
            <a:r>
              <a:rPr lang="en-US" b="1" dirty="0" smtClean="0">
                <a:solidFill>
                  <a:srgbClr val="000000"/>
                </a:solidFill>
                <a:effectLst/>
                <a:latin typeface="Courier New" pitchFamily="49" charset="0"/>
                <a:cs typeface="Courier New" pitchFamily="49" charset="0"/>
              </a:rPr>
              <a:t> </a:t>
            </a:r>
            <a:r>
              <a:rPr lang="en-US" b="1" dirty="0" smtClean="0">
                <a:solidFill>
                  <a:srgbClr val="5EA702"/>
                </a:solidFill>
                <a:effectLst/>
                <a:latin typeface="Courier New" pitchFamily="49" charset="0"/>
                <a:cs typeface="Courier New" pitchFamily="49" charset="0"/>
              </a:rPr>
              <a:t>'Try again.'</a:t>
            </a:r>
            <a:endParaRPr lang="en-US" b="1" dirty="0">
              <a:solidFill>
                <a:srgbClr val="5EA702"/>
              </a:solidFill>
              <a:effectLst/>
              <a:latin typeface="Courier New" pitchFamily="49" charset="0"/>
              <a:cs typeface="Courier New" pitchFamily="49" charset="0"/>
            </a:endParaRPr>
          </a:p>
        </p:txBody>
      </p:sp>
    </p:spTree>
    <p:extLst>
      <p:ext uri="{BB962C8B-B14F-4D97-AF65-F5344CB8AC3E}">
        <p14:creationId xmlns="" xmlns:p14="http://schemas.microsoft.com/office/powerpoint/2010/main" val="121939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down)">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r>
              <a:rPr lang="en-US" dirty="0" smtClean="0">
                <a:solidFill>
                  <a:srgbClr val="FF0000"/>
                </a:solidFill>
              </a:rPr>
              <a:t>Symbolic Execution</a:t>
            </a:r>
            <a:endParaRPr lang="en-US" dirty="0">
              <a:solidFill>
                <a:srgbClr val="FF0000"/>
              </a:solidFill>
            </a:endParaRPr>
          </a:p>
        </p:txBody>
      </p:sp>
      <p:sp>
        <p:nvSpPr>
          <p:cNvPr id="4" name="TextBox 3"/>
          <p:cNvSpPr txBox="1"/>
          <p:nvPr/>
        </p:nvSpPr>
        <p:spPr>
          <a:xfrm>
            <a:off x="838200" y="1690688"/>
            <a:ext cx="10515600" cy="1384995"/>
          </a:xfrm>
          <a:prstGeom prst="rect">
            <a:avLst/>
          </a:prstGeom>
          <a:noFill/>
        </p:spPr>
        <p:txBody>
          <a:bodyPr wrap="square" rtlCol="0">
            <a:spAutoFit/>
          </a:bodyPr>
          <a:lstStyle/>
          <a:p>
            <a:pPr algn="ctr"/>
            <a:r>
              <a:rPr lang="en-US" sz="2800" dirty="0" smtClean="0"/>
              <a:t>What’s that? </a:t>
            </a:r>
            <a:r>
              <a:rPr lang="en-US" sz="2800" dirty="0" smtClean="0">
                <a:solidFill>
                  <a:srgbClr val="FF0000"/>
                </a:solidFill>
              </a:rPr>
              <a:t>It’s a system that walks through all* possible paths of a program. </a:t>
            </a:r>
          </a:p>
          <a:p>
            <a:pPr algn="ctr"/>
            <a:r>
              <a:rPr lang="en-US" sz="2800" dirty="0" smtClean="0"/>
              <a:t>Let’s work through an example.</a:t>
            </a:r>
            <a:endParaRPr lang="en-US" sz="2800" dirty="0"/>
          </a:p>
        </p:txBody>
      </p:sp>
      <p:sp>
        <p:nvSpPr>
          <p:cNvPr id="11" name="TextBox 10"/>
          <p:cNvSpPr txBox="1"/>
          <p:nvPr/>
        </p:nvSpPr>
        <p:spPr>
          <a:xfrm>
            <a:off x="838200" y="6128859"/>
            <a:ext cx="10515600" cy="738664"/>
          </a:xfrm>
          <a:prstGeom prst="rect">
            <a:avLst/>
          </a:prstGeom>
          <a:noFill/>
        </p:spPr>
        <p:txBody>
          <a:bodyPr wrap="square" rtlCol="0">
            <a:spAutoFit/>
          </a:bodyPr>
          <a:lstStyle/>
          <a:p>
            <a:r>
              <a:rPr lang="en-US" sz="1400" dirty="0" smtClean="0"/>
              <a:t>*some: for many programs, this would be impossible (even if we decided that a path that never halts is considered the “end” of a branch, the halting problem shows that determining when a branch is considered done is undecidable), and for others it would take longer than the universe has existed so far to traverse all paths.</a:t>
            </a:r>
            <a:endParaRPr lang="en-US" sz="1400" dirty="0"/>
          </a:p>
        </p:txBody>
      </p:sp>
    </p:spTree>
    <p:extLst>
      <p:ext uri="{BB962C8B-B14F-4D97-AF65-F5344CB8AC3E}">
        <p14:creationId xmlns="" xmlns:p14="http://schemas.microsoft.com/office/powerpoint/2010/main" val="1655889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Used to automatically exploit </a:t>
            </a:r>
            <a:r>
              <a:rPr lang="en-US" dirty="0" err="1" smtClean="0"/>
              <a:t>crackaddr</a:t>
            </a:r>
            <a:endParaRPr lang="en-US" dirty="0"/>
          </a:p>
        </p:txBody>
      </p:sp>
      <p:sp>
        <p:nvSpPr>
          <p:cNvPr id="3" name="Content Placeholder 2"/>
          <p:cNvSpPr>
            <a:spLocks noGrp="1"/>
          </p:cNvSpPr>
          <p:nvPr>
            <p:ph idx="1"/>
          </p:nvPr>
        </p:nvSpPr>
        <p:spPr/>
        <p:txBody>
          <a:bodyPr/>
          <a:lstStyle/>
          <a:p>
            <a:r>
              <a:rPr lang="en-US" dirty="0" smtClean="0"/>
              <a:t>Vulnerability found in 2003 by Mark Dowd</a:t>
            </a:r>
          </a:p>
          <a:p>
            <a:r>
              <a:rPr lang="en-US" dirty="0" smtClean="0"/>
              <a:t>Boiled down to 60 lines of C code by </a:t>
            </a:r>
            <a:r>
              <a:rPr lang="en-US" dirty="0" err="1" smtClean="0"/>
              <a:t>Halvar</a:t>
            </a:r>
            <a:r>
              <a:rPr lang="en-US" smtClean="0"/>
              <a:t> Flake in 2010</a:t>
            </a:r>
            <a:endParaRPr lang="en-US" dirty="0" smtClean="0"/>
          </a:p>
          <a:p>
            <a:r>
              <a:rPr lang="en-US" dirty="0" smtClean="0"/>
              <a:t>Write an e-mail to take complete control of every e-mail server on the planet</a:t>
            </a:r>
          </a:p>
          <a:p>
            <a:r>
              <a:rPr lang="en-US" dirty="0" smtClean="0"/>
              <a:t>Bug in e-mail parsing</a:t>
            </a:r>
          </a:p>
          <a:p>
            <a:pPr lvl="1"/>
            <a:r>
              <a:rPr lang="en-US" dirty="0" smtClean="0"/>
              <a:t>Complex state machine with more states than atoms in the universe</a:t>
            </a:r>
          </a:p>
          <a:p>
            <a:pPr lvl="1"/>
            <a:r>
              <a:rPr lang="en-US" dirty="0" smtClean="0"/>
              <a:t>Static analysis blows up due to path explosion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5" name="Right Arrow 4"/>
          <p:cNvSpPr/>
          <p:nvPr/>
        </p:nvSpPr>
        <p:spPr>
          <a:xfrm>
            <a:off x="4478284" y="2112986"/>
            <a:ext cx="415636" cy="152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091773" y="2001078"/>
            <a:ext cx="1362232" cy="369332"/>
          </a:xfrm>
          <a:prstGeom prst="rect">
            <a:avLst/>
          </a:prstGeom>
          <a:noFill/>
        </p:spPr>
        <p:txBody>
          <a:bodyPr wrap="none" rtlCol="0">
            <a:spAutoFit/>
          </a:bodyPr>
          <a:lstStyle/>
          <a:p>
            <a:r>
              <a:rPr lang="en-US" smtClean="0"/>
              <a:t>You are here</a:t>
            </a:r>
            <a:endParaRPr lang="en-US" dirty="0"/>
          </a:p>
        </p:txBody>
      </p:sp>
      <p:sp>
        <p:nvSpPr>
          <p:cNvPr id="8" name="Rectangle 7"/>
          <p:cNvSpPr/>
          <p:nvPr/>
        </p:nvSpPr>
        <p:spPr>
          <a:xfrm>
            <a:off x="4947707" y="2001078"/>
            <a:ext cx="6751235" cy="1477328"/>
          </a:xfrm>
          <a:prstGeom prst="rect">
            <a:avLst/>
          </a:prstGeom>
        </p:spPr>
        <p:txBody>
          <a:bodyPr wrap="square">
            <a:spAutoFit/>
          </a:bodyPr>
          <a:lstStyle/>
          <a:p>
            <a:r>
              <a:rPr lang="en-US" dirty="0">
                <a:solidFill>
                  <a:srgbClr val="000000"/>
                </a:solidFill>
                <a:latin typeface="Courier New" pitchFamily="49" charset="0"/>
                <a:cs typeface="Courier New" pitchFamily="49" charset="0"/>
              </a:rPr>
              <a:t>1</a:t>
            </a:r>
            <a:r>
              <a:rPr lang="en-US" dirty="0" smtClean="0">
                <a:solidFill>
                  <a:srgbClr val="000000"/>
                </a:solidFill>
                <a:effectLst/>
                <a:latin typeface="Courier New" pitchFamily="49" charset="0"/>
                <a:cs typeface="Courier New" pitchFamily="49" charset="0"/>
              </a:rPr>
              <a:t> </a:t>
            </a:r>
            <a:r>
              <a:rPr lang="en-US" dirty="0" err="1" smtClean="0">
                <a:solidFill>
                  <a:srgbClr val="000000"/>
                </a:solidFill>
                <a:effectLst/>
                <a:latin typeface="Courier New" pitchFamily="49" charset="0"/>
                <a:cs typeface="Courier New" pitchFamily="49" charset="0"/>
              </a:rPr>
              <a:t>user_input</a:t>
            </a:r>
            <a:r>
              <a:rPr lang="en-US" dirty="0" smtClean="0">
                <a:solidFill>
                  <a:srgbClr val="000000"/>
                </a:solidFill>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solidFill>
                  <a:srgbClr val="000000"/>
                </a:solidFill>
                <a:effectLst/>
                <a:latin typeface="Courier New" pitchFamily="49" charset="0"/>
                <a:cs typeface="Courier New" pitchFamily="49" charset="0"/>
              </a:rPr>
              <a:t> </a:t>
            </a:r>
            <a:r>
              <a:rPr lang="en-US" dirty="0" err="1" smtClean="0">
                <a:solidFill>
                  <a:srgbClr val="295E99"/>
                </a:solidFill>
                <a:effectLst/>
                <a:latin typeface="Courier New" pitchFamily="49" charset="0"/>
                <a:cs typeface="Courier New" pitchFamily="49" charset="0"/>
              </a:rPr>
              <a:t>raw_input</a:t>
            </a:r>
            <a:r>
              <a:rPr lang="en-US" dirty="0" smtClean="0">
                <a:solidFill>
                  <a:srgbClr val="000000"/>
                </a:solidFill>
                <a:effectLst/>
                <a:latin typeface="Courier New" pitchFamily="49" charset="0"/>
                <a:cs typeface="Courier New" pitchFamily="49" charset="0"/>
              </a:rPr>
              <a:t>(</a:t>
            </a:r>
            <a:r>
              <a:rPr lang="en-US" dirty="0" smtClean="0">
                <a:solidFill>
                  <a:srgbClr val="5EA702"/>
                </a:solidFill>
                <a:effectLst/>
                <a:latin typeface="Courier New" pitchFamily="49" charset="0"/>
                <a:cs typeface="Courier New" pitchFamily="49" charset="0"/>
              </a:rPr>
              <a:t>'Enter the password: '</a:t>
            </a:r>
            <a:r>
              <a:rPr lang="en-US" dirty="0" smtClean="0">
                <a:effectLst/>
                <a:latin typeface="Courier New" pitchFamily="49" charset="0"/>
                <a:cs typeface="Courier New" pitchFamily="49" charset="0"/>
              </a:rPr>
              <a:t>)</a:t>
            </a:r>
          </a:p>
          <a:p>
            <a:r>
              <a:rPr lang="en-US" dirty="0" smtClean="0">
                <a:latin typeface="Courier New" pitchFamily="49" charset="0"/>
                <a:cs typeface="Courier New" pitchFamily="49" charset="0"/>
              </a:rPr>
              <a:t>2</a:t>
            </a:r>
            <a:r>
              <a:rPr lang="en-US" dirty="0" smtClean="0">
                <a:solidFill>
                  <a:srgbClr val="295E99"/>
                </a:solidFill>
                <a:effectLst/>
                <a:latin typeface="Courier New" pitchFamily="49" charset="0"/>
                <a:cs typeface="Courier New" pitchFamily="49" charset="0"/>
              </a:rPr>
              <a:t> if</a:t>
            </a:r>
            <a:r>
              <a:rPr lang="en-US" dirty="0" smtClean="0">
                <a:effectLst/>
                <a:latin typeface="Courier New" pitchFamily="49" charset="0"/>
                <a:cs typeface="Courier New" pitchFamily="49" charset="0"/>
              </a:rPr>
              <a:t> </a:t>
            </a:r>
            <a:r>
              <a:rPr lang="en-US" dirty="0" err="1" smtClean="0">
                <a:effectLst/>
                <a:latin typeface="Courier New" pitchFamily="49" charset="0"/>
                <a:cs typeface="Courier New" pitchFamily="49" charset="0"/>
              </a:rPr>
              <a:t>user_input</a:t>
            </a:r>
            <a:r>
              <a:rPr lang="en-US" dirty="0" smtClean="0">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'hunter2'</a:t>
            </a:r>
            <a:r>
              <a:rPr lang="en-US" dirty="0" smtClean="0">
                <a:effectLst/>
                <a:latin typeface="Courier New" pitchFamily="49" charset="0"/>
                <a:cs typeface="Courier New" pitchFamily="49" charset="0"/>
              </a:rPr>
              <a:t>:</a:t>
            </a:r>
          </a:p>
          <a:p>
            <a:r>
              <a:rPr lang="en-US" dirty="0" smtClean="0">
                <a:solidFill>
                  <a:srgbClr val="000000"/>
                </a:solidFill>
                <a:latin typeface="Courier New" pitchFamily="49" charset="0"/>
                <a:cs typeface="Courier New" pitchFamily="49" charset="0"/>
              </a:rPr>
              <a:t>3</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'Good Job.'</a:t>
            </a:r>
          </a:p>
          <a:p>
            <a:r>
              <a:rPr lang="en-US" dirty="0" smtClean="0">
                <a:latin typeface="Courier New" pitchFamily="49" charset="0"/>
                <a:cs typeface="Courier New" pitchFamily="49" charset="0"/>
              </a:rPr>
              <a:t>4</a:t>
            </a:r>
            <a:r>
              <a:rPr lang="en-US" dirty="0" smtClean="0">
                <a:solidFill>
                  <a:srgbClr val="295E99"/>
                </a:solidFill>
                <a:effectLst/>
                <a:latin typeface="Courier New" pitchFamily="49" charset="0"/>
                <a:cs typeface="Courier New" pitchFamily="49" charset="0"/>
              </a:rPr>
              <a:t> else</a:t>
            </a:r>
            <a:r>
              <a:rPr lang="en-US" dirty="0">
                <a:latin typeface="Courier New" pitchFamily="49" charset="0"/>
                <a:cs typeface="Courier New" pitchFamily="49" charset="0"/>
              </a:rPr>
              <a:t>:</a:t>
            </a:r>
            <a:endParaRPr lang="en-US" dirty="0" smtClean="0">
              <a:solidFill>
                <a:srgbClr val="295E99"/>
              </a:solidFill>
              <a:effectLst/>
              <a:latin typeface="Courier New" pitchFamily="49" charset="0"/>
              <a:cs typeface="Courier New" pitchFamily="49" charset="0"/>
            </a:endParaRPr>
          </a:p>
          <a:p>
            <a:r>
              <a:rPr lang="en-US" dirty="0" smtClean="0">
                <a:solidFill>
                  <a:srgbClr val="000000"/>
                </a:solidFill>
                <a:latin typeface="Courier New" pitchFamily="49" charset="0"/>
                <a:cs typeface="Courier New" pitchFamily="49" charset="0"/>
              </a:rPr>
              <a:t>5</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'Try again.'</a:t>
            </a:r>
            <a:endParaRPr lang="en-US" dirty="0">
              <a:solidFill>
                <a:srgbClr val="5EA702"/>
              </a:solidFill>
              <a:effectLst/>
              <a:latin typeface="Courier New" pitchFamily="49" charset="0"/>
              <a:cs typeface="Courier New" pitchFamily="49" charset="0"/>
            </a:endParaRPr>
          </a:p>
        </p:txBody>
      </p:sp>
      <p:sp>
        <p:nvSpPr>
          <p:cNvPr id="10" name="Right Arrow 9"/>
          <p:cNvSpPr/>
          <p:nvPr/>
        </p:nvSpPr>
        <p:spPr>
          <a:xfrm>
            <a:off x="4478284" y="2650866"/>
            <a:ext cx="415636" cy="152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78970" y="2540013"/>
            <a:ext cx="4152612" cy="369332"/>
          </a:xfrm>
          <a:prstGeom prst="rect">
            <a:avLst/>
          </a:prstGeom>
          <a:noFill/>
        </p:spPr>
        <p:txBody>
          <a:bodyPr wrap="none" rtlCol="0">
            <a:spAutoFit/>
          </a:bodyPr>
          <a:lstStyle/>
          <a:p>
            <a:r>
              <a:rPr lang="en-US" dirty="0" smtClean="0"/>
              <a:t>You want to find an input that arrives here</a:t>
            </a:r>
            <a:endParaRPr lang="en-US" dirty="0"/>
          </a:p>
        </p:txBody>
      </p:sp>
    </p:spTree>
    <p:extLst>
      <p:ext uri="{BB962C8B-B14F-4D97-AF65-F5344CB8AC3E}">
        <p14:creationId xmlns="" xmlns:p14="http://schemas.microsoft.com/office/powerpoint/2010/main" val="2846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a:t>
            </a:r>
            <a:r>
              <a:rPr lang="en-US" dirty="0" smtClean="0">
                <a:solidFill>
                  <a:srgbClr val="FF0000"/>
                </a:solidFill>
              </a:rPr>
              <a:t>Inject a Symbol</a:t>
            </a:r>
            <a:endParaRPr lang="en-US" dirty="0"/>
          </a:p>
        </p:txBody>
      </p:sp>
      <p:sp>
        <p:nvSpPr>
          <p:cNvPr id="4" name="Rectangle 3"/>
          <p:cNvSpPr/>
          <p:nvPr/>
        </p:nvSpPr>
        <p:spPr>
          <a:xfrm>
            <a:off x="2944093" y="1652535"/>
            <a:ext cx="6740236" cy="1477328"/>
          </a:xfrm>
          <a:prstGeom prst="rect">
            <a:avLst/>
          </a:prstGeom>
        </p:spPr>
        <p:txBody>
          <a:bodyPr wrap="square">
            <a:spAutoFit/>
          </a:bodyPr>
          <a:lstStyle/>
          <a:p>
            <a:r>
              <a:rPr lang="en-US" dirty="0" smtClean="0">
                <a:solidFill>
                  <a:srgbClr val="000000"/>
                </a:solidFill>
                <a:latin typeface="Courier New" pitchFamily="49" charset="0"/>
                <a:cs typeface="Courier New" pitchFamily="49" charset="0"/>
              </a:rPr>
              <a:t>1</a:t>
            </a:r>
            <a:r>
              <a:rPr lang="en-US" dirty="0" smtClean="0">
                <a:solidFill>
                  <a:srgbClr val="000000"/>
                </a:solidFill>
                <a:effectLst/>
                <a:latin typeface="Courier New" pitchFamily="49" charset="0"/>
                <a:cs typeface="Courier New" pitchFamily="49" charset="0"/>
              </a:rPr>
              <a:t> </a:t>
            </a:r>
            <a:r>
              <a:rPr lang="en-US" dirty="0" err="1" smtClean="0">
                <a:solidFill>
                  <a:srgbClr val="000000"/>
                </a:solidFill>
                <a:effectLst/>
                <a:latin typeface="Courier New" pitchFamily="49" charset="0"/>
                <a:cs typeface="Courier New" pitchFamily="49" charset="0"/>
              </a:rPr>
              <a:t>user_input</a:t>
            </a:r>
            <a:r>
              <a:rPr lang="en-US" dirty="0" smtClean="0">
                <a:solidFill>
                  <a:srgbClr val="000000"/>
                </a:solidFill>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solidFill>
                  <a:srgbClr val="000000"/>
                </a:solidFill>
                <a:effectLst/>
                <a:latin typeface="Courier New" pitchFamily="49" charset="0"/>
                <a:cs typeface="Courier New" pitchFamily="49" charset="0"/>
              </a:rPr>
              <a:t> </a:t>
            </a:r>
            <a:r>
              <a:rPr lang="en-US" dirty="0" err="1" smtClean="0">
                <a:solidFill>
                  <a:srgbClr val="295E99"/>
                </a:solidFill>
                <a:effectLst/>
                <a:latin typeface="Courier New" pitchFamily="49" charset="0"/>
                <a:cs typeface="Courier New" pitchFamily="49" charset="0"/>
              </a:rPr>
              <a:t>raw_input</a:t>
            </a:r>
            <a:r>
              <a:rPr lang="en-US" dirty="0" smtClean="0">
                <a:solidFill>
                  <a:srgbClr val="000000"/>
                </a:solidFill>
                <a:effectLst/>
                <a:latin typeface="Courier New" pitchFamily="49" charset="0"/>
                <a:cs typeface="Courier New" pitchFamily="49" charset="0"/>
              </a:rPr>
              <a:t>(</a:t>
            </a:r>
            <a:r>
              <a:rPr lang="en-US" dirty="0" smtClean="0">
                <a:solidFill>
                  <a:srgbClr val="5EA702"/>
                </a:solidFill>
                <a:effectLst/>
                <a:latin typeface="Courier New" pitchFamily="49" charset="0"/>
                <a:cs typeface="Courier New" pitchFamily="49" charset="0"/>
              </a:rPr>
              <a:t>'Enter the password: '</a:t>
            </a:r>
            <a:r>
              <a:rPr lang="en-US" dirty="0" smtClean="0">
                <a:effectLst/>
                <a:latin typeface="Courier New" pitchFamily="49" charset="0"/>
                <a:cs typeface="Courier New" pitchFamily="49" charset="0"/>
              </a:rPr>
              <a:t>)</a:t>
            </a:r>
          </a:p>
          <a:p>
            <a:r>
              <a:rPr lang="en-US" dirty="0" smtClean="0">
                <a:latin typeface="Courier New" pitchFamily="49" charset="0"/>
                <a:cs typeface="Courier New" pitchFamily="49" charset="0"/>
              </a:rPr>
              <a:t>2</a:t>
            </a:r>
            <a:r>
              <a:rPr lang="en-US" dirty="0" smtClean="0">
                <a:solidFill>
                  <a:srgbClr val="295E99"/>
                </a:solidFill>
                <a:effectLst/>
                <a:latin typeface="Courier New" pitchFamily="49" charset="0"/>
                <a:cs typeface="Courier New" pitchFamily="49" charset="0"/>
              </a:rPr>
              <a:t> if</a:t>
            </a:r>
            <a:r>
              <a:rPr lang="en-US" dirty="0" smtClean="0">
                <a:effectLst/>
                <a:latin typeface="Courier New" pitchFamily="49" charset="0"/>
                <a:cs typeface="Courier New" pitchFamily="49" charset="0"/>
              </a:rPr>
              <a:t> </a:t>
            </a:r>
            <a:r>
              <a:rPr lang="en-US" dirty="0" err="1" smtClean="0">
                <a:effectLst/>
                <a:latin typeface="Courier New" pitchFamily="49" charset="0"/>
                <a:cs typeface="Courier New" pitchFamily="49" charset="0"/>
              </a:rPr>
              <a:t>user_input</a:t>
            </a:r>
            <a:r>
              <a:rPr lang="en-US" dirty="0" smtClean="0">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'hunter2'</a:t>
            </a:r>
            <a:r>
              <a:rPr lang="en-US" dirty="0" smtClean="0">
                <a:effectLst/>
                <a:latin typeface="Courier New" pitchFamily="49" charset="0"/>
                <a:cs typeface="Courier New" pitchFamily="49" charset="0"/>
              </a:rPr>
              <a:t>:</a:t>
            </a:r>
          </a:p>
          <a:p>
            <a:r>
              <a:rPr lang="en-US" dirty="0" smtClean="0">
                <a:solidFill>
                  <a:srgbClr val="000000"/>
                </a:solidFill>
                <a:latin typeface="Courier New" pitchFamily="49" charset="0"/>
                <a:cs typeface="Courier New" pitchFamily="49" charset="0"/>
              </a:rPr>
              <a:t>3</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'Good Job.'</a:t>
            </a:r>
          </a:p>
          <a:p>
            <a:r>
              <a:rPr lang="en-US" dirty="0" smtClean="0">
                <a:latin typeface="Courier New" pitchFamily="49" charset="0"/>
                <a:cs typeface="Courier New" pitchFamily="49" charset="0"/>
              </a:rPr>
              <a:t>4</a:t>
            </a:r>
            <a:r>
              <a:rPr lang="en-US" dirty="0" smtClean="0">
                <a:solidFill>
                  <a:srgbClr val="295E99"/>
                </a:solidFill>
                <a:effectLst/>
                <a:latin typeface="Courier New" pitchFamily="49" charset="0"/>
                <a:cs typeface="Courier New" pitchFamily="49" charset="0"/>
              </a:rPr>
              <a:t> else</a:t>
            </a:r>
            <a:r>
              <a:rPr lang="en-US" dirty="0">
                <a:latin typeface="Courier New" pitchFamily="49" charset="0"/>
                <a:cs typeface="Courier New" pitchFamily="49" charset="0"/>
              </a:rPr>
              <a:t>:</a:t>
            </a:r>
            <a:endParaRPr lang="en-US" dirty="0" smtClean="0">
              <a:solidFill>
                <a:srgbClr val="295E99"/>
              </a:solidFill>
              <a:effectLst/>
              <a:latin typeface="Courier New" pitchFamily="49" charset="0"/>
              <a:cs typeface="Courier New" pitchFamily="49" charset="0"/>
            </a:endParaRPr>
          </a:p>
          <a:p>
            <a:r>
              <a:rPr lang="en-US" dirty="0" smtClean="0">
                <a:solidFill>
                  <a:srgbClr val="000000"/>
                </a:solidFill>
                <a:latin typeface="Courier New" pitchFamily="49" charset="0"/>
                <a:cs typeface="Courier New" pitchFamily="49" charset="0"/>
              </a:rPr>
              <a:t>5</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'Try again.'</a:t>
            </a:r>
            <a:endParaRPr lang="en-US" dirty="0">
              <a:solidFill>
                <a:srgbClr val="5EA702"/>
              </a:solidFill>
              <a:effectLst/>
              <a:latin typeface="Courier New" pitchFamily="49" charset="0"/>
              <a:cs typeface="Courier New" pitchFamily="49" charset="0"/>
            </a:endParaRPr>
          </a:p>
        </p:txBody>
      </p:sp>
      <p:sp>
        <p:nvSpPr>
          <p:cNvPr id="5" name="Right Arrow 4"/>
          <p:cNvSpPr/>
          <p:nvPr/>
        </p:nvSpPr>
        <p:spPr>
          <a:xfrm>
            <a:off x="2474669" y="1750996"/>
            <a:ext cx="415636" cy="152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84651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But first, what </a:t>
            </a:r>
            <a:r>
              <a:rPr lang="en-US" dirty="0" smtClean="0"/>
              <a:t>is a </a:t>
            </a:r>
            <a:r>
              <a:rPr lang="en-US" dirty="0" smtClean="0">
                <a:solidFill>
                  <a:srgbClr val="FF0000"/>
                </a:solidFill>
              </a:rPr>
              <a:t>Symbol</a:t>
            </a:r>
            <a:r>
              <a:rPr lang="en-US" dirty="0" smtClean="0"/>
              <a:t>?</a:t>
            </a:r>
            <a:endParaRPr lang="en-US" dirty="0"/>
          </a:p>
        </p:txBody>
      </p:sp>
      <p:sp>
        <p:nvSpPr>
          <p:cNvPr id="4" name="TextBox 3"/>
          <p:cNvSpPr txBox="1"/>
          <p:nvPr/>
        </p:nvSpPr>
        <p:spPr>
          <a:xfrm>
            <a:off x="838200" y="2299399"/>
            <a:ext cx="10515600" cy="523220"/>
          </a:xfrm>
          <a:prstGeom prst="rect">
            <a:avLst/>
          </a:prstGeom>
          <a:noFill/>
        </p:spPr>
        <p:txBody>
          <a:bodyPr wrap="square" rtlCol="0">
            <a:spAutoFit/>
          </a:bodyPr>
          <a:lstStyle/>
          <a:p>
            <a:pPr algn="ctr"/>
            <a:r>
              <a:rPr lang="en-US" sz="2800" dirty="0" smtClean="0">
                <a:solidFill>
                  <a:srgbClr val="FF0000"/>
                </a:solidFill>
              </a:rPr>
              <a:t>x</a:t>
            </a:r>
            <a:r>
              <a:rPr lang="en-US" sz="2800" baseline="30000" dirty="0" smtClean="0"/>
              <a:t>2</a:t>
            </a:r>
            <a:r>
              <a:rPr lang="en-US" sz="2800" dirty="0" smtClean="0"/>
              <a:t> + 2</a:t>
            </a:r>
            <a:r>
              <a:rPr lang="en-US" sz="2800" dirty="0" smtClean="0">
                <a:solidFill>
                  <a:srgbClr val="FF0000"/>
                </a:solidFill>
              </a:rPr>
              <a:t>x</a:t>
            </a:r>
            <a:r>
              <a:rPr lang="en-US" sz="2800" dirty="0" smtClean="0"/>
              <a:t> + 3 = 4</a:t>
            </a:r>
            <a:endParaRPr lang="en-US" sz="2800" dirty="0"/>
          </a:p>
        </p:txBody>
      </p:sp>
      <p:sp>
        <p:nvSpPr>
          <p:cNvPr id="5" name="TextBox 4"/>
          <p:cNvSpPr txBox="1"/>
          <p:nvPr/>
        </p:nvSpPr>
        <p:spPr>
          <a:xfrm>
            <a:off x="3668957" y="1616765"/>
            <a:ext cx="5042791" cy="523220"/>
          </a:xfrm>
          <a:prstGeom prst="rect">
            <a:avLst/>
          </a:prstGeom>
          <a:noFill/>
        </p:spPr>
        <p:txBody>
          <a:bodyPr wrap="none" rtlCol="0">
            <a:spAutoFit/>
          </a:bodyPr>
          <a:lstStyle/>
          <a:p>
            <a:r>
              <a:rPr lang="en-US" sz="2800" dirty="0" smtClean="0"/>
              <a:t>Remember high school algebra?</a:t>
            </a:r>
            <a:endParaRPr lang="en-US" sz="2800" dirty="0"/>
          </a:p>
        </p:txBody>
      </p:sp>
      <p:sp>
        <p:nvSpPr>
          <p:cNvPr id="6" name="TextBox 5"/>
          <p:cNvSpPr txBox="1"/>
          <p:nvPr/>
        </p:nvSpPr>
        <p:spPr>
          <a:xfrm>
            <a:off x="838200" y="3084229"/>
            <a:ext cx="10515600" cy="523220"/>
          </a:xfrm>
          <a:prstGeom prst="rect">
            <a:avLst/>
          </a:prstGeom>
          <a:noFill/>
        </p:spPr>
        <p:txBody>
          <a:bodyPr wrap="square" rtlCol="0">
            <a:spAutoFit/>
          </a:bodyPr>
          <a:lstStyle/>
          <a:p>
            <a:pPr algn="ctr"/>
            <a:r>
              <a:rPr lang="en-US" sz="2800" dirty="0" smtClean="0"/>
              <a:t>Think of a symbol as </a:t>
            </a:r>
            <a:r>
              <a:rPr lang="en-US" sz="2800" dirty="0" smtClean="0">
                <a:solidFill>
                  <a:srgbClr val="FF0000"/>
                </a:solidFill>
              </a:rPr>
              <a:t>x</a:t>
            </a:r>
            <a:r>
              <a:rPr lang="en-US" sz="2800" dirty="0" smtClean="0"/>
              <a:t>, except that it’s a </a:t>
            </a:r>
            <a:r>
              <a:rPr lang="en-US" sz="2800" dirty="0" smtClean="0">
                <a:solidFill>
                  <a:srgbClr val="FF0000"/>
                </a:solidFill>
              </a:rPr>
              <a:t>variable in the program</a:t>
            </a:r>
            <a:r>
              <a:rPr lang="en-US" sz="2800" dirty="0" smtClean="0"/>
              <a:t>.</a:t>
            </a:r>
            <a:endParaRPr lang="en-US" sz="2800" dirty="0"/>
          </a:p>
        </p:txBody>
      </p:sp>
      <p:sp>
        <p:nvSpPr>
          <p:cNvPr id="7" name="TextBox 6"/>
          <p:cNvSpPr txBox="1"/>
          <p:nvPr/>
        </p:nvSpPr>
        <p:spPr>
          <a:xfrm>
            <a:off x="838200" y="3796549"/>
            <a:ext cx="10515600" cy="523220"/>
          </a:xfrm>
          <a:prstGeom prst="rect">
            <a:avLst/>
          </a:prstGeom>
          <a:noFill/>
        </p:spPr>
        <p:txBody>
          <a:bodyPr wrap="square" rtlCol="0">
            <a:spAutoFit/>
          </a:bodyPr>
          <a:lstStyle/>
          <a:p>
            <a:pPr algn="ctr"/>
            <a:r>
              <a:rPr lang="en-US" sz="2800" dirty="0" smtClean="0"/>
              <a:t>We </a:t>
            </a:r>
            <a:r>
              <a:rPr lang="en-US" sz="2800" dirty="0" smtClean="0">
                <a:solidFill>
                  <a:srgbClr val="FF0000"/>
                </a:solidFill>
              </a:rPr>
              <a:t>don’t know </a:t>
            </a:r>
            <a:r>
              <a:rPr lang="en-US" sz="2800" dirty="0" smtClean="0"/>
              <a:t>what x is. We want to </a:t>
            </a:r>
            <a:r>
              <a:rPr lang="en-US" sz="2800" dirty="0" smtClean="0">
                <a:solidFill>
                  <a:srgbClr val="FF0000"/>
                </a:solidFill>
              </a:rPr>
              <a:t>find out</a:t>
            </a:r>
            <a:r>
              <a:rPr lang="en-US" sz="2800" dirty="0" smtClean="0"/>
              <a:t>. Same with a symbol.</a:t>
            </a:r>
            <a:endParaRPr lang="en-US" sz="2800" dirty="0"/>
          </a:p>
        </p:txBody>
      </p:sp>
      <p:sp>
        <p:nvSpPr>
          <p:cNvPr id="9" name="TextBox 8"/>
          <p:cNvSpPr txBox="1"/>
          <p:nvPr/>
        </p:nvSpPr>
        <p:spPr>
          <a:xfrm>
            <a:off x="838200" y="4508869"/>
            <a:ext cx="10515600" cy="523220"/>
          </a:xfrm>
          <a:prstGeom prst="rect">
            <a:avLst/>
          </a:prstGeom>
          <a:noFill/>
        </p:spPr>
        <p:txBody>
          <a:bodyPr wrap="square" rtlCol="0">
            <a:spAutoFit/>
          </a:bodyPr>
          <a:lstStyle/>
          <a:p>
            <a:pPr algn="ctr"/>
            <a:r>
              <a:rPr lang="en-US" sz="2800" dirty="0" smtClean="0">
                <a:solidFill>
                  <a:srgbClr val="FF0000"/>
                </a:solidFill>
              </a:rPr>
              <a:t>x</a:t>
            </a:r>
            <a:r>
              <a:rPr lang="en-US" sz="2800" dirty="0" smtClean="0"/>
              <a:t> depends on the </a:t>
            </a:r>
            <a:r>
              <a:rPr lang="en-US" sz="2800" dirty="0" smtClean="0">
                <a:solidFill>
                  <a:srgbClr val="FF0000"/>
                </a:solidFill>
              </a:rPr>
              <a:t>equation(s)</a:t>
            </a:r>
            <a:r>
              <a:rPr lang="en-US" sz="2800" dirty="0" smtClean="0"/>
              <a:t> that constrain it.</a:t>
            </a:r>
            <a:endParaRPr lang="en-US" sz="2800" dirty="0"/>
          </a:p>
        </p:txBody>
      </p:sp>
      <p:sp>
        <p:nvSpPr>
          <p:cNvPr id="10" name="TextBox 9"/>
          <p:cNvSpPr txBox="1"/>
          <p:nvPr/>
        </p:nvSpPr>
        <p:spPr>
          <a:xfrm>
            <a:off x="838200" y="5221189"/>
            <a:ext cx="10515600" cy="523220"/>
          </a:xfrm>
          <a:prstGeom prst="rect">
            <a:avLst/>
          </a:prstGeom>
          <a:noFill/>
        </p:spPr>
        <p:txBody>
          <a:bodyPr wrap="square" rtlCol="0">
            <a:spAutoFit/>
          </a:bodyPr>
          <a:lstStyle/>
          <a:p>
            <a:pPr algn="ctr"/>
            <a:r>
              <a:rPr lang="en-US" sz="2800" dirty="0" smtClean="0"/>
              <a:t>A</a:t>
            </a:r>
            <a:r>
              <a:rPr lang="en-US" sz="2800" dirty="0" smtClean="0">
                <a:solidFill>
                  <a:srgbClr val="FF0000"/>
                </a:solidFill>
              </a:rPr>
              <a:t> symbol</a:t>
            </a:r>
            <a:r>
              <a:rPr lang="en-US" sz="2800" dirty="0" smtClean="0"/>
              <a:t> depends on the </a:t>
            </a:r>
            <a:r>
              <a:rPr lang="en-US" sz="2800" dirty="0" smtClean="0">
                <a:solidFill>
                  <a:srgbClr val="FF0000"/>
                </a:solidFill>
              </a:rPr>
              <a:t>execution path(s)</a:t>
            </a:r>
            <a:r>
              <a:rPr lang="en-US" sz="2800" dirty="0" smtClean="0"/>
              <a:t> that constrain it.</a:t>
            </a:r>
            <a:endParaRPr lang="en-US" sz="2800" dirty="0"/>
          </a:p>
        </p:txBody>
      </p:sp>
      <p:sp>
        <p:nvSpPr>
          <p:cNvPr id="11" name="TextBox 10"/>
          <p:cNvSpPr txBox="1"/>
          <p:nvPr/>
        </p:nvSpPr>
        <p:spPr>
          <a:xfrm>
            <a:off x="4226001" y="5950311"/>
            <a:ext cx="3739998" cy="369332"/>
          </a:xfrm>
          <a:prstGeom prst="rect">
            <a:avLst/>
          </a:prstGeom>
          <a:noFill/>
        </p:spPr>
        <p:txBody>
          <a:bodyPr wrap="none" rtlCol="0">
            <a:spAutoFit/>
          </a:bodyPr>
          <a:lstStyle/>
          <a:p>
            <a:r>
              <a:rPr lang="mr-IN" dirty="0" smtClean="0"/>
              <a:t>…</a:t>
            </a:r>
            <a:r>
              <a:rPr lang="en-US" dirty="0" smtClean="0"/>
              <a:t>but wait, what is an </a:t>
            </a:r>
            <a:r>
              <a:rPr lang="en-US" dirty="0" smtClean="0">
                <a:solidFill>
                  <a:srgbClr val="FF0000"/>
                </a:solidFill>
              </a:rPr>
              <a:t>execution path</a:t>
            </a:r>
            <a:r>
              <a:rPr lang="en-US" dirty="0" smtClean="0"/>
              <a:t>?</a:t>
            </a:r>
            <a:endParaRPr lang="en-US" dirty="0"/>
          </a:p>
        </p:txBody>
      </p:sp>
    </p:spTree>
    <p:extLst>
      <p:ext uri="{BB962C8B-B14F-4D97-AF65-F5344CB8AC3E}">
        <p14:creationId xmlns="" xmlns:p14="http://schemas.microsoft.com/office/powerpoint/2010/main" val="162682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down)">
                                      <p:cBhvr>
                                        <p:cTn id="17" dur="500"/>
                                        <p:tgtEl>
                                          <p:spTgt spid="9">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down)">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wipe(down)">
                                      <p:cBhvr>
                                        <p:cTn id="2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P spid="9" grpId="0" build="allAtOnce"/>
      <p:bldP spid="10" grpId="0" build="allAtOnce"/>
      <p:bldP spid="11"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a:t>
            </a:r>
            <a:r>
              <a:rPr lang="en-US" dirty="0">
                <a:solidFill>
                  <a:srgbClr val="FF0000"/>
                </a:solidFill>
              </a:rPr>
              <a:t>E</a:t>
            </a:r>
            <a:r>
              <a:rPr lang="en-US" dirty="0" smtClean="0">
                <a:solidFill>
                  <a:srgbClr val="FF0000"/>
                </a:solidFill>
              </a:rPr>
              <a:t>xecution </a:t>
            </a:r>
            <a:r>
              <a:rPr lang="en-US" dirty="0">
                <a:solidFill>
                  <a:srgbClr val="FF0000"/>
                </a:solidFill>
              </a:rPr>
              <a:t>P</a:t>
            </a:r>
            <a:r>
              <a:rPr lang="en-US" dirty="0" smtClean="0">
                <a:solidFill>
                  <a:srgbClr val="FF0000"/>
                </a:solidFill>
              </a:rPr>
              <a:t>ath</a:t>
            </a:r>
            <a:r>
              <a:rPr lang="en-US" dirty="0" smtClean="0"/>
              <a:t>?</a:t>
            </a:r>
            <a:endParaRPr lang="en-US" dirty="0"/>
          </a:p>
        </p:txBody>
      </p:sp>
      <p:sp>
        <p:nvSpPr>
          <p:cNvPr id="4" name="Rectangle 3"/>
          <p:cNvSpPr/>
          <p:nvPr/>
        </p:nvSpPr>
        <p:spPr>
          <a:xfrm>
            <a:off x="2725882" y="3451848"/>
            <a:ext cx="6740236" cy="1477328"/>
          </a:xfrm>
          <a:prstGeom prst="rect">
            <a:avLst/>
          </a:prstGeom>
        </p:spPr>
        <p:txBody>
          <a:bodyPr wrap="square">
            <a:spAutoFit/>
          </a:bodyPr>
          <a:lstStyle/>
          <a:p>
            <a:r>
              <a:rPr lang="en-US" dirty="0" smtClean="0">
                <a:solidFill>
                  <a:srgbClr val="000000"/>
                </a:solidFill>
                <a:latin typeface="Courier New" pitchFamily="49" charset="0"/>
                <a:cs typeface="Courier New" pitchFamily="49" charset="0"/>
              </a:rPr>
              <a:t>1</a:t>
            </a:r>
            <a:r>
              <a:rPr lang="en-US" dirty="0" smtClean="0">
                <a:solidFill>
                  <a:srgbClr val="000000"/>
                </a:solidFill>
                <a:effectLst/>
                <a:latin typeface="Courier New" pitchFamily="49" charset="0"/>
                <a:cs typeface="Courier New" pitchFamily="49" charset="0"/>
              </a:rPr>
              <a:t> </a:t>
            </a:r>
            <a:r>
              <a:rPr lang="en-US" dirty="0" err="1" smtClean="0">
                <a:solidFill>
                  <a:srgbClr val="000000"/>
                </a:solidFill>
                <a:effectLst/>
                <a:latin typeface="Courier New" pitchFamily="49" charset="0"/>
                <a:cs typeface="Courier New" pitchFamily="49" charset="0"/>
              </a:rPr>
              <a:t>user_input</a:t>
            </a:r>
            <a:r>
              <a:rPr lang="en-US" dirty="0" smtClean="0">
                <a:solidFill>
                  <a:srgbClr val="000000"/>
                </a:solidFill>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solidFill>
                  <a:srgbClr val="000000"/>
                </a:solidFill>
                <a:effectLst/>
                <a:latin typeface="Courier New" pitchFamily="49" charset="0"/>
                <a:cs typeface="Courier New" pitchFamily="49" charset="0"/>
              </a:rPr>
              <a:t> </a:t>
            </a:r>
            <a:r>
              <a:rPr lang="en-US" dirty="0" err="1" smtClean="0">
                <a:solidFill>
                  <a:srgbClr val="295E99"/>
                </a:solidFill>
                <a:effectLst/>
                <a:latin typeface="Courier New" pitchFamily="49" charset="0"/>
                <a:cs typeface="Courier New" pitchFamily="49" charset="0"/>
              </a:rPr>
              <a:t>raw_input</a:t>
            </a:r>
            <a:r>
              <a:rPr lang="en-US" dirty="0" smtClean="0">
                <a:solidFill>
                  <a:srgbClr val="000000"/>
                </a:solidFill>
                <a:effectLst/>
                <a:latin typeface="Courier New" pitchFamily="49" charset="0"/>
                <a:cs typeface="Courier New" pitchFamily="49" charset="0"/>
              </a:rPr>
              <a:t>(</a:t>
            </a:r>
            <a:r>
              <a:rPr lang="en-US" dirty="0" smtClean="0">
                <a:solidFill>
                  <a:srgbClr val="5EA702"/>
                </a:solidFill>
                <a:effectLst/>
                <a:latin typeface="Courier New" pitchFamily="49" charset="0"/>
                <a:cs typeface="Courier New" pitchFamily="49" charset="0"/>
              </a:rPr>
              <a:t>'Enter the password: '</a:t>
            </a:r>
            <a:r>
              <a:rPr lang="en-US" dirty="0" smtClean="0">
                <a:effectLst/>
                <a:latin typeface="Courier New" pitchFamily="49" charset="0"/>
                <a:cs typeface="Courier New" pitchFamily="49" charset="0"/>
              </a:rPr>
              <a:t>)</a:t>
            </a:r>
          </a:p>
          <a:p>
            <a:r>
              <a:rPr lang="en-US" dirty="0" smtClean="0">
                <a:latin typeface="Courier New" pitchFamily="49" charset="0"/>
                <a:cs typeface="Courier New" pitchFamily="49" charset="0"/>
              </a:rPr>
              <a:t>2</a:t>
            </a:r>
            <a:r>
              <a:rPr lang="en-US" dirty="0" smtClean="0">
                <a:solidFill>
                  <a:srgbClr val="295E99"/>
                </a:solidFill>
                <a:effectLst/>
                <a:latin typeface="Courier New" pitchFamily="49" charset="0"/>
                <a:cs typeface="Courier New" pitchFamily="49" charset="0"/>
              </a:rPr>
              <a:t> if</a:t>
            </a:r>
            <a:r>
              <a:rPr lang="en-US" dirty="0" smtClean="0">
                <a:effectLst/>
                <a:latin typeface="Courier New" pitchFamily="49" charset="0"/>
                <a:cs typeface="Courier New" pitchFamily="49" charset="0"/>
              </a:rPr>
              <a:t> </a:t>
            </a:r>
            <a:r>
              <a:rPr lang="en-US" dirty="0" err="1" smtClean="0">
                <a:effectLst/>
                <a:latin typeface="Courier New" pitchFamily="49" charset="0"/>
                <a:cs typeface="Courier New" pitchFamily="49" charset="0"/>
              </a:rPr>
              <a:t>user_input</a:t>
            </a:r>
            <a:r>
              <a:rPr lang="en-US" dirty="0" smtClean="0">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'hunter2'</a:t>
            </a:r>
            <a:r>
              <a:rPr lang="en-US" dirty="0" smtClean="0">
                <a:effectLst/>
                <a:latin typeface="Courier New" pitchFamily="49" charset="0"/>
                <a:cs typeface="Courier New" pitchFamily="49" charset="0"/>
              </a:rPr>
              <a:t>:</a:t>
            </a:r>
          </a:p>
          <a:p>
            <a:r>
              <a:rPr lang="en-US" dirty="0" smtClean="0">
                <a:solidFill>
                  <a:srgbClr val="000000"/>
                </a:solidFill>
                <a:latin typeface="Courier New" pitchFamily="49" charset="0"/>
                <a:cs typeface="Courier New" pitchFamily="49" charset="0"/>
              </a:rPr>
              <a:t>3</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'Good Job.'</a:t>
            </a:r>
          </a:p>
          <a:p>
            <a:r>
              <a:rPr lang="en-US" dirty="0" smtClean="0">
                <a:latin typeface="Courier New" pitchFamily="49" charset="0"/>
                <a:cs typeface="Courier New" pitchFamily="49" charset="0"/>
              </a:rPr>
              <a:t>4</a:t>
            </a:r>
            <a:r>
              <a:rPr lang="en-US" dirty="0" smtClean="0">
                <a:solidFill>
                  <a:srgbClr val="295E99"/>
                </a:solidFill>
                <a:effectLst/>
                <a:latin typeface="Courier New" pitchFamily="49" charset="0"/>
                <a:cs typeface="Courier New" pitchFamily="49" charset="0"/>
              </a:rPr>
              <a:t> else</a:t>
            </a:r>
            <a:r>
              <a:rPr lang="en-US" dirty="0">
                <a:latin typeface="Courier New" pitchFamily="49" charset="0"/>
                <a:cs typeface="Courier New" pitchFamily="49" charset="0"/>
              </a:rPr>
              <a:t>:</a:t>
            </a:r>
            <a:endParaRPr lang="en-US" dirty="0" smtClean="0">
              <a:solidFill>
                <a:srgbClr val="295E99"/>
              </a:solidFill>
              <a:effectLst/>
              <a:latin typeface="Courier New" pitchFamily="49" charset="0"/>
              <a:cs typeface="Courier New" pitchFamily="49" charset="0"/>
            </a:endParaRPr>
          </a:p>
          <a:p>
            <a:r>
              <a:rPr lang="en-US" dirty="0" smtClean="0">
                <a:solidFill>
                  <a:srgbClr val="000000"/>
                </a:solidFill>
                <a:latin typeface="Courier New" pitchFamily="49" charset="0"/>
                <a:cs typeface="Courier New" pitchFamily="49" charset="0"/>
              </a:rPr>
              <a:t>5</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'Try again.'</a:t>
            </a:r>
            <a:endParaRPr lang="en-US" dirty="0">
              <a:solidFill>
                <a:srgbClr val="5EA702"/>
              </a:solidFill>
              <a:effectLst/>
              <a:latin typeface="Courier New" pitchFamily="49" charset="0"/>
              <a:cs typeface="Courier New" pitchFamily="49" charset="0"/>
            </a:endParaRPr>
          </a:p>
        </p:txBody>
      </p:sp>
      <p:sp>
        <p:nvSpPr>
          <p:cNvPr id="5" name="TextBox 4"/>
          <p:cNvSpPr txBox="1"/>
          <p:nvPr/>
        </p:nvSpPr>
        <p:spPr>
          <a:xfrm>
            <a:off x="838200" y="2036504"/>
            <a:ext cx="10515600" cy="523220"/>
          </a:xfrm>
          <a:prstGeom prst="rect">
            <a:avLst/>
          </a:prstGeom>
          <a:noFill/>
        </p:spPr>
        <p:txBody>
          <a:bodyPr wrap="square" rtlCol="0">
            <a:spAutoFit/>
          </a:bodyPr>
          <a:lstStyle/>
          <a:p>
            <a:pPr algn="ctr"/>
            <a:r>
              <a:rPr lang="en-US" sz="2800" dirty="0" smtClean="0"/>
              <a:t>It’s a </a:t>
            </a:r>
            <a:r>
              <a:rPr lang="en-US" sz="2800" dirty="0" smtClean="0">
                <a:solidFill>
                  <a:srgbClr val="FF0000"/>
                </a:solidFill>
              </a:rPr>
              <a:t>possible way</a:t>
            </a:r>
            <a:r>
              <a:rPr lang="en-US" sz="2800" dirty="0" smtClean="0"/>
              <a:t> to </a:t>
            </a:r>
            <a:r>
              <a:rPr lang="en-US" sz="2800" dirty="0" smtClean="0">
                <a:solidFill>
                  <a:srgbClr val="FF0000"/>
                </a:solidFill>
              </a:rPr>
              <a:t>travel through the program</a:t>
            </a:r>
            <a:r>
              <a:rPr lang="en-US" sz="2800" dirty="0" smtClean="0"/>
              <a:t>.</a:t>
            </a:r>
            <a:endParaRPr lang="en-US" sz="2800" dirty="0"/>
          </a:p>
        </p:txBody>
      </p:sp>
      <p:sp>
        <p:nvSpPr>
          <p:cNvPr id="6" name="TextBox 5"/>
          <p:cNvSpPr txBox="1"/>
          <p:nvPr/>
        </p:nvSpPr>
        <p:spPr>
          <a:xfrm>
            <a:off x="4986818" y="2744176"/>
            <a:ext cx="2218364" cy="523220"/>
          </a:xfrm>
          <a:prstGeom prst="rect">
            <a:avLst/>
          </a:prstGeom>
          <a:noFill/>
        </p:spPr>
        <p:txBody>
          <a:bodyPr wrap="none" rtlCol="0">
            <a:spAutoFit/>
          </a:bodyPr>
          <a:lstStyle/>
          <a:p>
            <a:r>
              <a:rPr lang="en-US" sz="2800" dirty="0" smtClean="0"/>
              <a:t>For example</a:t>
            </a:r>
            <a:r>
              <a:rPr lang="mr-IN" sz="2800" dirty="0" smtClean="0"/>
              <a:t>…</a:t>
            </a:r>
            <a:endParaRPr lang="en-US" sz="2800" dirty="0"/>
          </a:p>
        </p:txBody>
      </p:sp>
      <p:sp>
        <p:nvSpPr>
          <p:cNvPr id="8" name="TextBox 7"/>
          <p:cNvSpPr txBox="1"/>
          <p:nvPr/>
        </p:nvSpPr>
        <p:spPr>
          <a:xfrm>
            <a:off x="838200" y="5113628"/>
            <a:ext cx="10515600" cy="523220"/>
          </a:xfrm>
          <a:prstGeom prst="rect">
            <a:avLst/>
          </a:prstGeom>
          <a:noFill/>
        </p:spPr>
        <p:txBody>
          <a:bodyPr wrap="square" rtlCol="0">
            <a:spAutoFit/>
          </a:bodyPr>
          <a:lstStyle/>
          <a:p>
            <a:pPr algn="ctr"/>
            <a:r>
              <a:rPr lang="mr-IN" sz="2800" dirty="0" smtClean="0"/>
              <a:t>…</a:t>
            </a:r>
            <a:r>
              <a:rPr lang="en-US" sz="2800" dirty="0" smtClean="0"/>
              <a:t>has </a:t>
            </a:r>
            <a:r>
              <a:rPr lang="en-US" sz="2800" dirty="0" smtClean="0">
                <a:solidFill>
                  <a:srgbClr val="FF0000"/>
                </a:solidFill>
              </a:rPr>
              <a:t>two</a:t>
            </a:r>
            <a:r>
              <a:rPr lang="en-US" sz="2800" dirty="0" smtClean="0"/>
              <a:t> possible execution paths.</a:t>
            </a:r>
            <a:endParaRPr lang="en-US" sz="2800" dirty="0"/>
          </a:p>
        </p:txBody>
      </p:sp>
    </p:spTree>
    <p:extLst>
      <p:ext uri="{BB962C8B-B14F-4D97-AF65-F5344CB8AC3E}">
        <p14:creationId xmlns="" xmlns:p14="http://schemas.microsoft.com/office/powerpoint/2010/main" val="2493618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a:t>
            </a:r>
            <a:r>
              <a:rPr lang="en-US" dirty="0" smtClean="0">
                <a:solidFill>
                  <a:srgbClr val="FF0000"/>
                </a:solidFill>
              </a:rPr>
              <a:t>Inject a Symbol</a:t>
            </a:r>
            <a:endParaRPr lang="en-US" dirty="0"/>
          </a:p>
        </p:txBody>
      </p:sp>
      <p:sp>
        <p:nvSpPr>
          <p:cNvPr id="4" name="Rectangle 3"/>
          <p:cNvSpPr/>
          <p:nvPr/>
        </p:nvSpPr>
        <p:spPr>
          <a:xfrm>
            <a:off x="4907356" y="4003917"/>
            <a:ext cx="4263538" cy="1477328"/>
          </a:xfrm>
          <a:prstGeom prst="rect">
            <a:avLst/>
          </a:prstGeom>
        </p:spPr>
        <p:txBody>
          <a:bodyPr wrap="square">
            <a:spAutoFit/>
          </a:bodyPr>
          <a:lstStyle/>
          <a:p>
            <a:r>
              <a:rPr lang="en-US" dirty="0" smtClean="0">
                <a:solidFill>
                  <a:srgbClr val="000000"/>
                </a:solidFill>
                <a:latin typeface="Courier New" pitchFamily="49" charset="0"/>
                <a:cs typeface="Courier New" pitchFamily="49" charset="0"/>
              </a:rPr>
              <a:t>1</a:t>
            </a:r>
            <a:r>
              <a:rPr lang="en-US" dirty="0" smtClean="0">
                <a:solidFill>
                  <a:srgbClr val="000000"/>
                </a:solidFill>
                <a:effectLst/>
                <a:latin typeface="Courier New" pitchFamily="49" charset="0"/>
                <a:cs typeface="Courier New" pitchFamily="49" charset="0"/>
              </a:rPr>
              <a:t> </a:t>
            </a:r>
            <a:r>
              <a:rPr lang="en-US" dirty="0" err="1" smtClean="0">
                <a:solidFill>
                  <a:srgbClr val="000000"/>
                </a:solidFill>
                <a:effectLst/>
                <a:latin typeface="Courier New" pitchFamily="49" charset="0"/>
                <a:cs typeface="Courier New" pitchFamily="49" charset="0"/>
              </a:rPr>
              <a:t>user_input</a:t>
            </a:r>
            <a:r>
              <a:rPr lang="en-US" dirty="0" smtClean="0">
                <a:solidFill>
                  <a:srgbClr val="000000"/>
                </a:solidFill>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solidFill>
                  <a:srgbClr val="000000"/>
                </a:solidFill>
                <a:effectLst/>
                <a:latin typeface="Courier New" pitchFamily="49" charset="0"/>
                <a:cs typeface="Courier New" pitchFamily="49" charset="0"/>
              </a:rPr>
              <a:t> </a:t>
            </a:r>
            <a:r>
              <a:rPr lang="el-GR" dirty="0" smtClean="0">
                <a:solidFill>
                  <a:srgbClr val="000000"/>
                </a:solidFill>
                <a:effectLst/>
                <a:latin typeface="Courier New" pitchFamily="49" charset="0"/>
                <a:cs typeface="Courier New" pitchFamily="49" charset="0"/>
              </a:rPr>
              <a:t>λ</a:t>
            </a:r>
            <a:endParaRPr lang="en-US" dirty="0" smtClean="0">
              <a:solidFill>
                <a:srgbClr val="000000"/>
              </a:solidFill>
              <a:effectLst/>
              <a:latin typeface="Courier New" pitchFamily="49" charset="0"/>
              <a:cs typeface="Courier New" pitchFamily="49" charset="0"/>
            </a:endParaRPr>
          </a:p>
          <a:p>
            <a:r>
              <a:rPr lang="en-US" dirty="0" smtClean="0">
                <a:latin typeface="Courier New" pitchFamily="49" charset="0"/>
                <a:cs typeface="Courier New" pitchFamily="49" charset="0"/>
              </a:rPr>
              <a:t>2</a:t>
            </a:r>
            <a:r>
              <a:rPr lang="en-US" dirty="0" smtClean="0">
                <a:solidFill>
                  <a:srgbClr val="295E99"/>
                </a:solidFill>
                <a:effectLst/>
                <a:latin typeface="Courier New" pitchFamily="49" charset="0"/>
                <a:cs typeface="Courier New" pitchFamily="49" charset="0"/>
              </a:rPr>
              <a:t> if</a:t>
            </a:r>
            <a:r>
              <a:rPr lang="en-US" dirty="0" smtClean="0">
                <a:effectLst/>
                <a:latin typeface="Courier New" pitchFamily="49" charset="0"/>
                <a:cs typeface="Courier New" pitchFamily="49" charset="0"/>
              </a:rPr>
              <a:t> </a:t>
            </a:r>
            <a:r>
              <a:rPr lang="en-US" dirty="0" err="1" smtClean="0">
                <a:effectLst/>
                <a:latin typeface="Courier New" pitchFamily="49" charset="0"/>
                <a:cs typeface="Courier New" pitchFamily="49" charset="0"/>
              </a:rPr>
              <a:t>user_input</a:t>
            </a:r>
            <a:r>
              <a:rPr lang="en-US" dirty="0" smtClean="0">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'hunter2'</a:t>
            </a:r>
            <a:r>
              <a:rPr lang="en-US" dirty="0" smtClean="0">
                <a:effectLst/>
                <a:latin typeface="Courier New" pitchFamily="49" charset="0"/>
                <a:cs typeface="Courier New" pitchFamily="49" charset="0"/>
              </a:rPr>
              <a:t>:</a:t>
            </a:r>
          </a:p>
          <a:p>
            <a:r>
              <a:rPr lang="en-US" dirty="0" smtClean="0">
                <a:solidFill>
                  <a:srgbClr val="000000"/>
                </a:solidFill>
                <a:latin typeface="Courier New" pitchFamily="49" charset="0"/>
                <a:cs typeface="Courier New" pitchFamily="49" charset="0"/>
              </a:rPr>
              <a:t>3</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'Good Job.'</a:t>
            </a:r>
          </a:p>
          <a:p>
            <a:r>
              <a:rPr lang="en-US" dirty="0" smtClean="0">
                <a:latin typeface="Courier New" pitchFamily="49" charset="0"/>
                <a:cs typeface="Courier New" pitchFamily="49" charset="0"/>
              </a:rPr>
              <a:t>4</a:t>
            </a:r>
            <a:r>
              <a:rPr lang="en-US" dirty="0" smtClean="0">
                <a:solidFill>
                  <a:srgbClr val="295E99"/>
                </a:solidFill>
                <a:effectLst/>
                <a:latin typeface="Courier New" pitchFamily="49" charset="0"/>
                <a:cs typeface="Courier New" pitchFamily="49" charset="0"/>
              </a:rPr>
              <a:t> else</a:t>
            </a:r>
            <a:r>
              <a:rPr lang="en-US" dirty="0">
                <a:latin typeface="Courier New" pitchFamily="49" charset="0"/>
                <a:cs typeface="Courier New" pitchFamily="49" charset="0"/>
              </a:rPr>
              <a:t>:</a:t>
            </a:r>
            <a:endParaRPr lang="en-US" dirty="0" smtClean="0">
              <a:solidFill>
                <a:srgbClr val="295E99"/>
              </a:solidFill>
              <a:effectLst/>
              <a:latin typeface="Courier New" pitchFamily="49" charset="0"/>
              <a:cs typeface="Courier New" pitchFamily="49" charset="0"/>
            </a:endParaRPr>
          </a:p>
          <a:p>
            <a:r>
              <a:rPr lang="en-US" dirty="0" smtClean="0">
                <a:solidFill>
                  <a:srgbClr val="000000"/>
                </a:solidFill>
                <a:latin typeface="Courier New" pitchFamily="49" charset="0"/>
                <a:cs typeface="Courier New" pitchFamily="49" charset="0"/>
              </a:rPr>
              <a:t>5</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'Try again.'</a:t>
            </a:r>
            <a:endParaRPr lang="en-US" dirty="0">
              <a:solidFill>
                <a:srgbClr val="5EA702"/>
              </a:solidFill>
              <a:effectLst/>
              <a:latin typeface="Courier New" pitchFamily="49" charset="0"/>
              <a:cs typeface="Courier New" pitchFamily="49" charset="0"/>
            </a:endParaRPr>
          </a:p>
        </p:txBody>
      </p:sp>
      <p:sp>
        <p:nvSpPr>
          <p:cNvPr id="5" name="Right Arrow 4"/>
          <p:cNvSpPr/>
          <p:nvPr/>
        </p:nvSpPr>
        <p:spPr>
          <a:xfrm>
            <a:off x="4437932" y="4102378"/>
            <a:ext cx="415636" cy="152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051421" y="3990470"/>
            <a:ext cx="1362232" cy="369332"/>
          </a:xfrm>
          <a:prstGeom prst="rect">
            <a:avLst/>
          </a:prstGeom>
          <a:noFill/>
        </p:spPr>
        <p:txBody>
          <a:bodyPr wrap="none" rtlCol="0">
            <a:spAutoFit/>
          </a:bodyPr>
          <a:lstStyle/>
          <a:p>
            <a:r>
              <a:rPr lang="en-US" smtClean="0"/>
              <a:t>You are here</a:t>
            </a:r>
            <a:endParaRPr lang="en-US" dirty="0"/>
          </a:p>
        </p:txBody>
      </p:sp>
      <p:sp>
        <p:nvSpPr>
          <p:cNvPr id="8" name="TextBox 7"/>
          <p:cNvSpPr txBox="1"/>
          <p:nvPr/>
        </p:nvSpPr>
        <p:spPr>
          <a:xfrm>
            <a:off x="1219200" y="1536887"/>
            <a:ext cx="10071652" cy="1384995"/>
          </a:xfrm>
          <a:prstGeom prst="rect">
            <a:avLst/>
          </a:prstGeom>
          <a:noFill/>
        </p:spPr>
        <p:txBody>
          <a:bodyPr wrap="square" rtlCol="0">
            <a:spAutoFit/>
          </a:bodyPr>
          <a:lstStyle/>
          <a:p>
            <a:pPr algn="ctr"/>
            <a:r>
              <a:rPr lang="en-US" sz="2800" smtClean="0"/>
              <a:t>Turn </a:t>
            </a:r>
            <a:r>
              <a:rPr lang="en-US" sz="2800" smtClean="0">
                <a:solidFill>
                  <a:srgbClr val="FF0000"/>
                </a:solidFill>
                <a:latin typeface="Courier New" pitchFamily="49" charset="0"/>
                <a:cs typeface="Courier New" pitchFamily="49" charset="0"/>
              </a:rPr>
              <a:t>user_input</a:t>
            </a:r>
            <a:r>
              <a:rPr lang="en-US" sz="2800" smtClean="0">
                <a:solidFill>
                  <a:srgbClr val="FF0000"/>
                </a:solidFill>
              </a:rPr>
              <a:t> </a:t>
            </a:r>
            <a:r>
              <a:rPr lang="en-US" sz="2800" smtClean="0"/>
              <a:t>into a </a:t>
            </a:r>
            <a:r>
              <a:rPr lang="en-US" sz="2800" smtClean="0">
                <a:solidFill>
                  <a:srgbClr val="FF0000"/>
                </a:solidFill>
              </a:rPr>
              <a:t>symbol</a:t>
            </a:r>
            <a:r>
              <a:rPr lang="en-US" sz="2800" smtClean="0"/>
              <a:t> and perform execution with symbol</a:t>
            </a:r>
          </a:p>
          <a:p>
            <a:pPr algn="ctr"/>
            <a:r>
              <a:rPr lang="en-US" sz="2800" smtClean="0"/>
              <a:t>Ask </a:t>
            </a:r>
            <a:r>
              <a:rPr lang="en-US" sz="2800" dirty="0" smtClean="0"/>
              <a:t>symbolic execution engine to find an </a:t>
            </a:r>
            <a:r>
              <a:rPr lang="en-US" sz="2800" dirty="0" smtClean="0">
                <a:solidFill>
                  <a:srgbClr val="FF0000"/>
                </a:solidFill>
              </a:rPr>
              <a:t>execution path </a:t>
            </a:r>
            <a:r>
              <a:rPr lang="en-US" sz="2800" dirty="0" smtClean="0"/>
              <a:t>that reaches </a:t>
            </a:r>
            <a:r>
              <a:rPr lang="en-US" sz="2800" dirty="0" smtClean="0">
                <a:solidFill>
                  <a:srgbClr val="FF0000"/>
                </a:solidFill>
              </a:rPr>
              <a:t>line 3</a:t>
            </a:r>
            <a:r>
              <a:rPr lang="en-US" sz="2800" dirty="0" smtClean="0"/>
              <a:t>, then </a:t>
            </a:r>
            <a:r>
              <a:rPr lang="en-US" sz="2800" smtClean="0">
                <a:solidFill>
                  <a:srgbClr val="FF0000"/>
                </a:solidFill>
              </a:rPr>
              <a:t>solve for symbol</a:t>
            </a:r>
            <a:r>
              <a:rPr lang="en-US" sz="2800" smtClean="0"/>
              <a:t>.</a:t>
            </a:r>
            <a:endParaRPr lang="en-US" sz="2800" dirty="0"/>
          </a:p>
        </p:txBody>
      </p:sp>
      <p:sp>
        <p:nvSpPr>
          <p:cNvPr id="10" name="Right Arrow 9"/>
          <p:cNvSpPr/>
          <p:nvPr/>
        </p:nvSpPr>
        <p:spPr>
          <a:xfrm rot="7545663">
            <a:off x="7158721" y="3813024"/>
            <a:ext cx="415636" cy="152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463118" y="3333021"/>
            <a:ext cx="2668872" cy="369332"/>
          </a:xfrm>
          <a:prstGeom prst="rect">
            <a:avLst/>
          </a:prstGeom>
          <a:noFill/>
        </p:spPr>
        <p:txBody>
          <a:bodyPr wrap="none" rtlCol="0">
            <a:spAutoFit/>
          </a:bodyPr>
          <a:lstStyle/>
          <a:p>
            <a:r>
              <a:rPr lang="en-US" dirty="0" smtClean="0"/>
              <a:t>You just injected a symbol.</a:t>
            </a:r>
            <a:endParaRPr lang="en-US" dirty="0"/>
          </a:p>
        </p:txBody>
      </p:sp>
    </p:spTree>
    <p:extLst>
      <p:ext uri="{BB962C8B-B14F-4D97-AF65-F5344CB8AC3E}">
        <p14:creationId xmlns="" xmlns:p14="http://schemas.microsoft.com/office/powerpoint/2010/main" val="636595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a:t>
            </a:r>
            <a:r>
              <a:rPr lang="en-US" dirty="0"/>
              <a:t>2</a:t>
            </a:r>
            <a:r>
              <a:rPr lang="en-US" dirty="0" smtClean="0"/>
              <a:t>: </a:t>
            </a:r>
            <a:r>
              <a:rPr lang="en-US" dirty="0" smtClean="0">
                <a:solidFill>
                  <a:srgbClr val="FF0000"/>
                </a:solidFill>
              </a:rPr>
              <a:t>Branch</a:t>
            </a:r>
            <a:endParaRPr lang="en-US" dirty="0"/>
          </a:p>
        </p:txBody>
      </p:sp>
      <p:sp>
        <p:nvSpPr>
          <p:cNvPr id="4" name="Rectangle 3"/>
          <p:cNvSpPr/>
          <p:nvPr/>
        </p:nvSpPr>
        <p:spPr>
          <a:xfrm>
            <a:off x="4961144" y="2526589"/>
            <a:ext cx="4263538" cy="1477328"/>
          </a:xfrm>
          <a:prstGeom prst="rect">
            <a:avLst/>
          </a:prstGeom>
        </p:spPr>
        <p:txBody>
          <a:bodyPr wrap="square">
            <a:spAutoFit/>
          </a:bodyPr>
          <a:lstStyle/>
          <a:p>
            <a:r>
              <a:rPr lang="en-US" dirty="0" smtClean="0">
                <a:solidFill>
                  <a:srgbClr val="000000"/>
                </a:solidFill>
                <a:latin typeface="Courier New" pitchFamily="49" charset="0"/>
                <a:cs typeface="Courier New" pitchFamily="49" charset="0"/>
              </a:rPr>
              <a:t>1</a:t>
            </a:r>
            <a:r>
              <a:rPr lang="en-US" dirty="0" smtClean="0">
                <a:solidFill>
                  <a:srgbClr val="000000"/>
                </a:solidFill>
                <a:effectLst/>
                <a:latin typeface="Courier New" pitchFamily="49" charset="0"/>
                <a:cs typeface="Courier New" pitchFamily="49" charset="0"/>
              </a:rPr>
              <a:t> </a:t>
            </a:r>
            <a:r>
              <a:rPr lang="en-US" dirty="0" err="1" smtClean="0">
                <a:solidFill>
                  <a:srgbClr val="000000"/>
                </a:solidFill>
                <a:effectLst/>
                <a:latin typeface="Courier New" pitchFamily="49" charset="0"/>
                <a:cs typeface="Courier New" pitchFamily="49" charset="0"/>
              </a:rPr>
              <a:t>user_input</a:t>
            </a:r>
            <a:r>
              <a:rPr lang="en-US" dirty="0" smtClean="0">
                <a:solidFill>
                  <a:srgbClr val="000000"/>
                </a:solidFill>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solidFill>
                  <a:srgbClr val="000000"/>
                </a:solidFill>
                <a:effectLst/>
                <a:latin typeface="Courier New" pitchFamily="49" charset="0"/>
                <a:cs typeface="Courier New" pitchFamily="49" charset="0"/>
              </a:rPr>
              <a:t> </a:t>
            </a:r>
            <a:r>
              <a:rPr lang="el-GR" dirty="0" smtClean="0">
                <a:solidFill>
                  <a:srgbClr val="000000"/>
                </a:solidFill>
                <a:effectLst/>
                <a:latin typeface="Courier New" pitchFamily="49" charset="0"/>
                <a:cs typeface="Courier New" pitchFamily="49" charset="0"/>
              </a:rPr>
              <a:t>λ</a:t>
            </a:r>
            <a:endParaRPr lang="en-US" dirty="0" smtClean="0">
              <a:solidFill>
                <a:srgbClr val="000000"/>
              </a:solidFill>
              <a:effectLst/>
              <a:latin typeface="Courier New" pitchFamily="49" charset="0"/>
              <a:cs typeface="Courier New" pitchFamily="49" charset="0"/>
            </a:endParaRPr>
          </a:p>
          <a:p>
            <a:r>
              <a:rPr lang="en-US" dirty="0" smtClean="0">
                <a:latin typeface="Courier New" pitchFamily="49" charset="0"/>
                <a:cs typeface="Courier New" pitchFamily="49" charset="0"/>
              </a:rPr>
              <a:t>2</a:t>
            </a:r>
            <a:r>
              <a:rPr lang="en-US" dirty="0" smtClean="0">
                <a:solidFill>
                  <a:srgbClr val="295E99"/>
                </a:solidFill>
                <a:effectLst/>
                <a:latin typeface="Courier New" pitchFamily="49" charset="0"/>
                <a:cs typeface="Courier New" pitchFamily="49" charset="0"/>
              </a:rPr>
              <a:t> if</a:t>
            </a:r>
            <a:r>
              <a:rPr lang="en-US" dirty="0" smtClean="0">
                <a:effectLst/>
                <a:latin typeface="Courier New" pitchFamily="49" charset="0"/>
                <a:cs typeface="Courier New" pitchFamily="49" charset="0"/>
              </a:rPr>
              <a:t> </a:t>
            </a:r>
            <a:r>
              <a:rPr lang="en-US" dirty="0" err="1" smtClean="0">
                <a:effectLst/>
                <a:latin typeface="Courier New" pitchFamily="49" charset="0"/>
                <a:cs typeface="Courier New" pitchFamily="49" charset="0"/>
              </a:rPr>
              <a:t>user_input</a:t>
            </a:r>
            <a:r>
              <a:rPr lang="en-US" dirty="0" smtClean="0">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'hunter2'</a:t>
            </a:r>
            <a:r>
              <a:rPr lang="en-US" dirty="0" smtClean="0">
                <a:effectLst/>
                <a:latin typeface="Courier New" pitchFamily="49" charset="0"/>
                <a:cs typeface="Courier New" pitchFamily="49" charset="0"/>
              </a:rPr>
              <a:t>:</a:t>
            </a:r>
          </a:p>
          <a:p>
            <a:r>
              <a:rPr lang="en-US" dirty="0" smtClean="0">
                <a:solidFill>
                  <a:srgbClr val="000000"/>
                </a:solidFill>
                <a:latin typeface="Courier New" pitchFamily="49" charset="0"/>
                <a:cs typeface="Courier New" pitchFamily="49" charset="0"/>
              </a:rPr>
              <a:t>3</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'Good Job.'</a:t>
            </a:r>
          </a:p>
          <a:p>
            <a:r>
              <a:rPr lang="en-US" dirty="0" smtClean="0">
                <a:latin typeface="Courier New" pitchFamily="49" charset="0"/>
                <a:cs typeface="Courier New" pitchFamily="49" charset="0"/>
              </a:rPr>
              <a:t>4</a:t>
            </a:r>
            <a:r>
              <a:rPr lang="en-US" dirty="0" smtClean="0">
                <a:solidFill>
                  <a:srgbClr val="295E99"/>
                </a:solidFill>
                <a:effectLst/>
                <a:latin typeface="Courier New" pitchFamily="49" charset="0"/>
                <a:cs typeface="Courier New" pitchFamily="49" charset="0"/>
              </a:rPr>
              <a:t> else</a:t>
            </a:r>
            <a:r>
              <a:rPr lang="en-US" dirty="0">
                <a:latin typeface="Courier New" pitchFamily="49" charset="0"/>
                <a:cs typeface="Courier New" pitchFamily="49" charset="0"/>
              </a:rPr>
              <a:t>:</a:t>
            </a:r>
            <a:endParaRPr lang="en-US" dirty="0" smtClean="0">
              <a:solidFill>
                <a:srgbClr val="295E99"/>
              </a:solidFill>
              <a:effectLst/>
              <a:latin typeface="Courier New" pitchFamily="49" charset="0"/>
              <a:cs typeface="Courier New" pitchFamily="49" charset="0"/>
            </a:endParaRPr>
          </a:p>
          <a:p>
            <a:r>
              <a:rPr lang="en-US" dirty="0" smtClean="0">
                <a:solidFill>
                  <a:srgbClr val="000000"/>
                </a:solidFill>
                <a:latin typeface="Courier New" pitchFamily="49" charset="0"/>
                <a:cs typeface="Courier New" pitchFamily="49" charset="0"/>
              </a:rPr>
              <a:t>5</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'Try again.'</a:t>
            </a:r>
            <a:endParaRPr lang="en-US" dirty="0">
              <a:solidFill>
                <a:srgbClr val="5EA702"/>
              </a:solidFill>
              <a:effectLst/>
              <a:latin typeface="Courier New" pitchFamily="49" charset="0"/>
              <a:cs typeface="Courier New" pitchFamily="49" charset="0"/>
            </a:endParaRPr>
          </a:p>
        </p:txBody>
      </p:sp>
      <p:sp>
        <p:nvSpPr>
          <p:cNvPr id="5" name="Right Arrow 4"/>
          <p:cNvSpPr/>
          <p:nvPr/>
        </p:nvSpPr>
        <p:spPr>
          <a:xfrm>
            <a:off x="4491720" y="2893990"/>
            <a:ext cx="415636" cy="152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105209" y="2768635"/>
            <a:ext cx="1362232" cy="369332"/>
          </a:xfrm>
          <a:prstGeom prst="rect">
            <a:avLst/>
          </a:prstGeom>
          <a:noFill/>
        </p:spPr>
        <p:txBody>
          <a:bodyPr wrap="none" rtlCol="0">
            <a:spAutoFit/>
          </a:bodyPr>
          <a:lstStyle/>
          <a:p>
            <a:r>
              <a:rPr lang="en-US" smtClean="0"/>
              <a:t>You are here</a:t>
            </a:r>
            <a:endParaRPr lang="en-US" dirty="0"/>
          </a:p>
        </p:txBody>
      </p:sp>
      <p:sp>
        <p:nvSpPr>
          <p:cNvPr id="8" name="TextBox 7"/>
          <p:cNvSpPr txBox="1"/>
          <p:nvPr/>
        </p:nvSpPr>
        <p:spPr>
          <a:xfrm>
            <a:off x="1841126" y="4938279"/>
            <a:ext cx="8509747" cy="954107"/>
          </a:xfrm>
          <a:prstGeom prst="rect">
            <a:avLst/>
          </a:prstGeom>
          <a:noFill/>
        </p:spPr>
        <p:txBody>
          <a:bodyPr wrap="square" rtlCol="0">
            <a:spAutoFit/>
          </a:bodyPr>
          <a:lstStyle/>
          <a:p>
            <a:pPr algn="ctr"/>
            <a:r>
              <a:rPr lang="en-US" sz="2800" dirty="0" smtClean="0"/>
              <a:t>What happens when you reach an </a:t>
            </a:r>
            <a:r>
              <a:rPr lang="en-US" sz="2800" dirty="0" smtClean="0">
                <a:solidFill>
                  <a:srgbClr val="FF0000"/>
                </a:solidFill>
              </a:rPr>
              <a:t>if statement </a:t>
            </a:r>
            <a:r>
              <a:rPr lang="en-US" sz="2800" dirty="0" smtClean="0"/>
              <a:t>that </a:t>
            </a:r>
            <a:r>
              <a:rPr lang="en-US" sz="2800" dirty="0" smtClean="0">
                <a:solidFill>
                  <a:srgbClr val="FF0000"/>
                </a:solidFill>
              </a:rPr>
              <a:t>depends on a symbol</a:t>
            </a:r>
            <a:r>
              <a:rPr lang="en-US" sz="2800" dirty="0" smtClean="0"/>
              <a:t>?  You </a:t>
            </a:r>
            <a:r>
              <a:rPr lang="en-US" sz="2800" dirty="0" smtClean="0">
                <a:solidFill>
                  <a:srgbClr val="FF0000"/>
                </a:solidFill>
              </a:rPr>
              <a:t>branch</a:t>
            </a:r>
            <a:r>
              <a:rPr lang="en-US" sz="2800" dirty="0" smtClean="0"/>
              <a:t>.</a:t>
            </a:r>
            <a:endParaRPr lang="en-US" sz="2800" dirty="0"/>
          </a:p>
        </p:txBody>
      </p:sp>
    </p:spTree>
    <p:extLst>
      <p:ext uri="{BB962C8B-B14F-4D97-AF65-F5344CB8AC3E}">
        <p14:creationId xmlns="" xmlns:p14="http://schemas.microsoft.com/office/powerpoint/2010/main" val="12486330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mean to </a:t>
            </a:r>
            <a:r>
              <a:rPr lang="en-US" dirty="0" smtClean="0">
                <a:solidFill>
                  <a:srgbClr val="FF0000"/>
                </a:solidFill>
              </a:rPr>
              <a:t>branch</a:t>
            </a:r>
            <a:r>
              <a:rPr lang="en-US" dirty="0" smtClean="0"/>
              <a:t>?</a:t>
            </a:r>
            <a:endParaRPr lang="en-US" dirty="0"/>
          </a:p>
        </p:txBody>
      </p:sp>
      <p:sp>
        <p:nvSpPr>
          <p:cNvPr id="4" name="Rectangle 3"/>
          <p:cNvSpPr/>
          <p:nvPr/>
        </p:nvSpPr>
        <p:spPr>
          <a:xfrm>
            <a:off x="2725882" y="2174780"/>
            <a:ext cx="6740236" cy="1477328"/>
          </a:xfrm>
          <a:prstGeom prst="rect">
            <a:avLst/>
          </a:prstGeom>
        </p:spPr>
        <p:txBody>
          <a:bodyPr wrap="square">
            <a:spAutoFit/>
          </a:bodyPr>
          <a:lstStyle/>
          <a:p>
            <a:r>
              <a:rPr lang="en-US" dirty="0" smtClean="0">
                <a:solidFill>
                  <a:srgbClr val="000000"/>
                </a:solidFill>
                <a:latin typeface="Courier New" pitchFamily="49" charset="0"/>
                <a:cs typeface="Courier New" pitchFamily="49" charset="0"/>
              </a:rPr>
              <a:t>1</a:t>
            </a:r>
            <a:r>
              <a:rPr lang="en-US" dirty="0" smtClean="0">
                <a:solidFill>
                  <a:srgbClr val="000000"/>
                </a:solidFill>
                <a:effectLst/>
                <a:latin typeface="Courier New" pitchFamily="49" charset="0"/>
                <a:cs typeface="Courier New" pitchFamily="49" charset="0"/>
              </a:rPr>
              <a:t> </a:t>
            </a:r>
            <a:r>
              <a:rPr lang="en-US" dirty="0" err="1" smtClean="0">
                <a:solidFill>
                  <a:srgbClr val="000000"/>
                </a:solidFill>
                <a:effectLst/>
                <a:latin typeface="Courier New" pitchFamily="49" charset="0"/>
                <a:cs typeface="Courier New" pitchFamily="49" charset="0"/>
              </a:rPr>
              <a:t>user_input</a:t>
            </a:r>
            <a:r>
              <a:rPr lang="en-US" dirty="0" smtClean="0">
                <a:solidFill>
                  <a:srgbClr val="000000"/>
                </a:solidFill>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solidFill>
                  <a:srgbClr val="000000"/>
                </a:solidFill>
                <a:effectLst/>
                <a:latin typeface="Courier New" pitchFamily="49" charset="0"/>
                <a:cs typeface="Courier New" pitchFamily="49" charset="0"/>
              </a:rPr>
              <a:t> </a:t>
            </a:r>
            <a:r>
              <a:rPr lang="el-GR" dirty="0" smtClean="0">
                <a:effectLst/>
                <a:latin typeface="Courier New" pitchFamily="49" charset="0"/>
                <a:cs typeface="Courier New" pitchFamily="49" charset="0"/>
              </a:rPr>
              <a:t>λ</a:t>
            </a:r>
            <a:endParaRPr lang="en-US" dirty="0" smtClean="0">
              <a:effectLst/>
              <a:latin typeface="Courier New" pitchFamily="49" charset="0"/>
              <a:cs typeface="Courier New" pitchFamily="49" charset="0"/>
            </a:endParaRPr>
          </a:p>
          <a:p>
            <a:r>
              <a:rPr lang="en-US" dirty="0" smtClean="0">
                <a:latin typeface="Courier New" pitchFamily="49" charset="0"/>
                <a:cs typeface="Courier New" pitchFamily="49" charset="0"/>
              </a:rPr>
              <a:t>2</a:t>
            </a:r>
            <a:r>
              <a:rPr lang="en-US" dirty="0" smtClean="0">
                <a:solidFill>
                  <a:srgbClr val="295E99"/>
                </a:solidFill>
                <a:effectLst/>
                <a:latin typeface="Courier New" pitchFamily="49" charset="0"/>
                <a:cs typeface="Courier New" pitchFamily="49" charset="0"/>
              </a:rPr>
              <a:t> if</a:t>
            </a:r>
            <a:r>
              <a:rPr lang="en-US" dirty="0" smtClean="0">
                <a:effectLst/>
                <a:latin typeface="Courier New" pitchFamily="49" charset="0"/>
                <a:cs typeface="Courier New" pitchFamily="49" charset="0"/>
              </a:rPr>
              <a:t> </a:t>
            </a:r>
            <a:r>
              <a:rPr lang="en-US" dirty="0" err="1" smtClean="0">
                <a:effectLst/>
                <a:latin typeface="Courier New" pitchFamily="49" charset="0"/>
                <a:cs typeface="Courier New" pitchFamily="49" charset="0"/>
              </a:rPr>
              <a:t>user_input</a:t>
            </a:r>
            <a:r>
              <a:rPr lang="en-US" dirty="0" smtClean="0">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'hunter2'</a:t>
            </a:r>
            <a:r>
              <a:rPr lang="en-US" dirty="0" smtClean="0">
                <a:effectLst/>
                <a:latin typeface="Courier New" pitchFamily="49" charset="0"/>
                <a:cs typeface="Courier New" pitchFamily="49" charset="0"/>
              </a:rPr>
              <a:t>:</a:t>
            </a:r>
          </a:p>
          <a:p>
            <a:r>
              <a:rPr lang="en-US" dirty="0" smtClean="0">
                <a:solidFill>
                  <a:srgbClr val="000000"/>
                </a:solidFill>
                <a:latin typeface="Courier New" pitchFamily="49" charset="0"/>
                <a:cs typeface="Courier New" pitchFamily="49" charset="0"/>
              </a:rPr>
              <a:t>3</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'Good Job.'</a:t>
            </a:r>
          </a:p>
          <a:p>
            <a:r>
              <a:rPr lang="en-US" dirty="0" smtClean="0">
                <a:latin typeface="Courier New" pitchFamily="49" charset="0"/>
                <a:cs typeface="Courier New" pitchFamily="49" charset="0"/>
              </a:rPr>
              <a:t>4</a:t>
            </a:r>
            <a:r>
              <a:rPr lang="en-US" dirty="0" smtClean="0">
                <a:solidFill>
                  <a:srgbClr val="295E99"/>
                </a:solidFill>
                <a:effectLst/>
                <a:latin typeface="Courier New" pitchFamily="49" charset="0"/>
                <a:cs typeface="Courier New" pitchFamily="49" charset="0"/>
              </a:rPr>
              <a:t> else</a:t>
            </a:r>
            <a:r>
              <a:rPr lang="en-US" dirty="0">
                <a:latin typeface="Courier New" pitchFamily="49" charset="0"/>
                <a:cs typeface="Courier New" pitchFamily="49" charset="0"/>
              </a:rPr>
              <a:t>:</a:t>
            </a:r>
            <a:endParaRPr lang="en-US" dirty="0" smtClean="0">
              <a:solidFill>
                <a:srgbClr val="295E99"/>
              </a:solidFill>
              <a:effectLst/>
              <a:latin typeface="Courier New" pitchFamily="49" charset="0"/>
              <a:cs typeface="Courier New" pitchFamily="49" charset="0"/>
            </a:endParaRPr>
          </a:p>
          <a:p>
            <a:r>
              <a:rPr lang="en-US" dirty="0" smtClean="0">
                <a:solidFill>
                  <a:srgbClr val="000000"/>
                </a:solidFill>
                <a:latin typeface="Courier New" pitchFamily="49" charset="0"/>
                <a:cs typeface="Courier New" pitchFamily="49" charset="0"/>
              </a:rPr>
              <a:t>5</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'Try again.'</a:t>
            </a:r>
            <a:endParaRPr lang="en-US" dirty="0">
              <a:solidFill>
                <a:srgbClr val="5EA702"/>
              </a:solidFill>
              <a:effectLst/>
              <a:latin typeface="Courier New" pitchFamily="49" charset="0"/>
              <a:cs typeface="Courier New" pitchFamily="49" charset="0"/>
            </a:endParaRPr>
          </a:p>
        </p:txBody>
      </p:sp>
      <p:sp>
        <p:nvSpPr>
          <p:cNvPr id="5" name="TextBox 4"/>
          <p:cNvSpPr txBox="1"/>
          <p:nvPr/>
        </p:nvSpPr>
        <p:spPr>
          <a:xfrm>
            <a:off x="450474" y="3980328"/>
            <a:ext cx="5266765" cy="369332"/>
          </a:xfrm>
          <a:prstGeom prst="rect">
            <a:avLst/>
          </a:prstGeom>
          <a:noFill/>
        </p:spPr>
        <p:txBody>
          <a:bodyPr wrap="square" rtlCol="0">
            <a:spAutoFit/>
          </a:bodyPr>
          <a:lstStyle/>
          <a:p>
            <a:pPr algn="ctr"/>
            <a:r>
              <a:rPr lang="en-US" dirty="0" smtClean="0"/>
              <a:t>Path 1</a:t>
            </a:r>
            <a:r>
              <a:rPr lang="en-US" smtClean="0"/>
              <a:t>: </a:t>
            </a:r>
            <a:r>
              <a:rPr lang="el-GR" smtClean="0">
                <a:latin typeface="Monaco" charset="0"/>
              </a:rPr>
              <a:t>λ </a:t>
            </a:r>
            <a:r>
              <a:rPr lang="en-US" sz="1600" dirty="0" smtClean="0">
                <a:solidFill>
                  <a:srgbClr val="D97100"/>
                </a:solidFill>
                <a:latin typeface="Monaco" charset="0"/>
              </a:rPr>
              <a:t>equals</a:t>
            </a:r>
            <a:r>
              <a:rPr lang="en-US" sz="1600" dirty="0" smtClean="0">
                <a:effectLst/>
                <a:latin typeface="Monaco" charset="0"/>
              </a:rPr>
              <a:t> </a:t>
            </a:r>
            <a:r>
              <a:rPr lang="en-US" sz="1600" dirty="0" smtClean="0">
                <a:solidFill>
                  <a:srgbClr val="5EA702"/>
                </a:solidFill>
                <a:effectLst/>
                <a:latin typeface="Monaco" charset="0"/>
              </a:rPr>
              <a:t>'hunter2'</a:t>
            </a:r>
            <a:endParaRPr lang="en-US" sz="1600" dirty="0"/>
          </a:p>
        </p:txBody>
      </p:sp>
      <p:sp>
        <p:nvSpPr>
          <p:cNvPr id="6" name="Rectangle 5"/>
          <p:cNvSpPr/>
          <p:nvPr/>
        </p:nvSpPr>
        <p:spPr>
          <a:xfrm>
            <a:off x="603488" y="4897861"/>
            <a:ext cx="4739476" cy="1384995"/>
          </a:xfrm>
          <a:prstGeom prst="rect">
            <a:avLst/>
          </a:prstGeom>
        </p:spPr>
        <p:txBody>
          <a:bodyPr wrap="square">
            <a:spAutoFit/>
          </a:bodyPr>
          <a:lstStyle/>
          <a:p>
            <a:r>
              <a:rPr lang="en-US" sz="1200" dirty="0" smtClean="0">
                <a:solidFill>
                  <a:srgbClr val="000000"/>
                </a:solidFill>
                <a:effectLst/>
                <a:latin typeface="Courier New" pitchFamily="49" charset="0"/>
                <a:cs typeface="Courier New" pitchFamily="49" charset="0"/>
              </a:rPr>
              <a:t>   </a:t>
            </a:r>
            <a:r>
              <a:rPr lang="en-US" sz="1200" dirty="0" err="1" smtClean="0">
                <a:solidFill>
                  <a:srgbClr val="000000"/>
                </a:solidFill>
                <a:effectLst/>
                <a:latin typeface="Courier New" pitchFamily="49" charset="0"/>
                <a:cs typeface="Courier New" pitchFamily="49" charset="0"/>
              </a:rPr>
              <a:t>user_input</a:t>
            </a:r>
            <a:r>
              <a:rPr lang="en-US" sz="1200" dirty="0" smtClean="0">
                <a:solidFill>
                  <a:srgbClr val="000000"/>
                </a:solidFill>
                <a:effectLst/>
                <a:latin typeface="Courier New" pitchFamily="49" charset="0"/>
                <a:cs typeface="Courier New" pitchFamily="49" charset="0"/>
              </a:rPr>
              <a:t> </a:t>
            </a:r>
            <a:r>
              <a:rPr lang="en-US" sz="1200" dirty="0" smtClean="0">
                <a:solidFill>
                  <a:srgbClr val="D97100"/>
                </a:solidFill>
                <a:effectLst/>
                <a:latin typeface="Courier New" pitchFamily="49" charset="0"/>
                <a:cs typeface="Courier New" pitchFamily="49" charset="0"/>
              </a:rPr>
              <a:t>=</a:t>
            </a:r>
            <a:r>
              <a:rPr lang="en-US" sz="1200" dirty="0" smtClean="0">
                <a:solidFill>
                  <a:srgbClr val="000000"/>
                </a:solidFill>
                <a:effectLst/>
                <a:latin typeface="Courier New" pitchFamily="49" charset="0"/>
                <a:cs typeface="Courier New" pitchFamily="49" charset="0"/>
              </a:rPr>
              <a:t> </a:t>
            </a:r>
            <a:r>
              <a:rPr lang="en-US" sz="1200" dirty="0" err="1" smtClean="0">
                <a:solidFill>
                  <a:srgbClr val="295E99"/>
                </a:solidFill>
                <a:effectLst/>
                <a:latin typeface="Courier New" pitchFamily="49" charset="0"/>
                <a:cs typeface="Courier New" pitchFamily="49" charset="0"/>
              </a:rPr>
              <a:t>raw_input</a:t>
            </a:r>
            <a:r>
              <a:rPr lang="en-US" sz="1200" dirty="0" smtClean="0">
                <a:solidFill>
                  <a:srgbClr val="000000"/>
                </a:solidFill>
                <a:effectLst/>
                <a:latin typeface="Courier New" pitchFamily="49" charset="0"/>
                <a:cs typeface="Courier New" pitchFamily="49" charset="0"/>
              </a:rPr>
              <a:t>(</a:t>
            </a:r>
            <a:r>
              <a:rPr lang="en-US" sz="1200" dirty="0" smtClean="0">
                <a:solidFill>
                  <a:srgbClr val="5EA702"/>
                </a:solidFill>
                <a:effectLst/>
                <a:latin typeface="Courier New" pitchFamily="49" charset="0"/>
                <a:cs typeface="Courier New" pitchFamily="49" charset="0"/>
              </a:rPr>
              <a:t>'Enter the password: ')</a:t>
            </a:r>
          </a:p>
          <a:p>
            <a:endParaRPr lang="en-US" sz="1200" dirty="0" smtClean="0">
              <a:latin typeface="Courier New" pitchFamily="49" charset="0"/>
              <a:cs typeface="Courier New" pitchFamily="49" charset="0"/>
            </a:endParaRPr>
          </a:p>
          <a:p>
            <a:endParaRPr lang="en-US" sz="1200" dirty="0">
              <a:latin typeface="Courier New" pitchFamily="49" charset="0"/>
              <a:cs typeface="Courier New" pitchFamily="49" charset="0"/>
            </a:endParaRPr>
          </a:p>
          <a:p>
            <a:r>
              <a:rPr lang="en-US" sz="1200" dirty="0" smtClean="0">
                <a:solidFill>
                  <a:srgbClr val="295E99"/>
                </a:solidFill>
                <a:effectLst/>
                <a:latin typeface="Courier New" pitchFamily="49" charset="0"/>
                <a:cs typeface="Courier New" pitchFamily="49" charset="0"/>
              </a:rPr>
              <a:t>    if</a:t>
            </a:r>
            <a:r>
              <a:rPr lang="en-US" sz="1200" dirty="0" smtClean="0">
                <a:effectLst/>
                <a:latin typeface="Courier New" pitchFamily="49" charset="0"/>
                <a:cs typeface="Courier New" pitchFamily="49" charset="0"/>
              </a:rPr>
              <a:t> </a:t>
            </a:r>
            <a:r>
              <a:rPr lang="en-US" sz="1200" dirty="0" err="1" smtClean="0">
                <a:effectLst/>
                <a:latin typeface="Courier New" pitchFamily="49" charset="0"/>
                <a:cs typeface="Courier New" pitchFamily="49" charset="0"/>
              </a:rPr>
              <a:t>user_input</a:t>
            </a:r>
            <a:r>
              <a:rPr lang="en-US" sz="1200" dirty="0" smtClean="0">
                <a:effectLst/>
                <a:latin typeface="Courier New" pitchFamily="49" charset="0"/>
                <a:cs typeface="Courier New" pitchFamily="49" charset="0"/>
              </a:rPr>
              <a:t> </a:t>
            </a:r>
            <a:r>
              <a:rPr lang="en-US" sz="1200" dirty="0" smtClean="0">
                <a:solidFill>
                  <a:srgbClr val="D97100"/>
                </a:solidFill>
                <a:effectLst/>
                <a:latin typeface="Courier New" pitchFamily="49" charset="0"/>
                <a:cs typeface="Courier New" pitchFamily="49" charset="0"/>
              </a:rPr>
              <a:t>==</a:t>
            </a:r>
            <a:r>
              <a:rPr lang="en-US" sz="1200" dirty="0" smtClean="0">
                <a:effectLst/>
                <a:latin typeface="Courier New" pitchFamily="49" charset="0"/>
                <a:cs typeface="Courier New" pitchFamily="49" charset="0"/>
              </a:rPr>
              <a:t> </a:t>
            </a:r>
            <a:r>
              <a:rPr lang="en-US" sz="1200" dirty="0" smtClean="0">
                <a:solidFill>
                  <a:srgbClr val="5EA702"/>
                </a:solidFill>
                <a:effectLst/>
                <a:latin typeface="Courier New" pitchFamily="49" charset="0"/>
                <a:cs typeface="Courier New" pitchFamily="49" charset="0"/>
              </a:rPr>
              <a:t>'hunter2’   # it is equal!</a:t>
            </a:r>
            <a:endParaRPr lang="en-US" sz="1200" dirty="0" smtClean="0">
              <a:effectLst/>
              <a:latin typeface="Courier New" pitchFamily="49" charset="0"/>
              <a:cs typeface="Courier New" pitchFamily="49" charset="0"/>
            </a:endParaRPr>
          </a:p>
          <a:p>
            <a:endParaRPr lang="en-US" sz="1200" dirty="0" smtClean="0">
              <a:solidFill>
                <a:srgbClr val="000000"/>
              </a:solidFill>
              <a:latin typeface="Courier New" pitchFamily="49" charset="0"/>
              <a:cs typeface="Courier New" pitchFamily="49" charset="0"/>
            </a:endParaRPr>
          </a:p>
          <a:p>
            <a:endParaRPr lang="en-US" sz="1200" dirty="0">
              <a:solidFill>
                <a:srgbClr val="000000"/>
              </a:solidFill>
              <a:latin typeface="Courier New" pitchFamily="49" charset="0"/>
              <a:cs typeface="Courier New" pitchFamily="49" charset="0"/>
            </a:endParaRPr>
          </a:p>
          <a:p>
            <a:r>
              <a:rPr lang="en-US" sz="1200" dirty="0">
                <a:solidFill>
                  <a:srgbClr val="000000"/>
                </a:solidFill>
                <a:latin typeface="Courier New" pitchFamily="49" charset="0"/>
                <a:cs typeface="Courier New" pitchFamily="49" charset="0"/>
              </a:rPr>
              <a:t> </a:t>
            </a:r>
            <a:r>
              <a:rPr lang="en-US" sz="1200" dirty="0" smtClean="0">
                <a:solidFill>
                  <a:srgbClr val="000000"/>
                </a:solidFill>
                <a:latin typeface="Courier New" pitchFamily="49" charset="0"/>
                <a:cs typeface="Courier New" pitchFamily="49" charset="0"/>
              </a:rPr>
              <a:t>                </a:t>
            </a:r>
            <a:r>
              <a:rPr lang="en-US" sz="1200" dirty="0" smtClean="0">
                <a:solidFill>
                  <a:srgbClr val="295E99"/>
                </a:solidFill>
                <a:effectLst/>
                <a:latin typeface="Courier New" pitchFamily="49" charset="0"/>
                <a:cs typeface="Courier New" pitchFamily="49" charset="0"/>
              </a:rPr>
              <a:t>print</a:t>
            </a:r>
            <a:r>
              <a:rPr lang="en-US" sz="1200" dirty="0" smtClean="0">
                <a:solidFill>
                  <a:srgbClr val="000000"/>
                </a:solidFill>
                <a:effectLst/>
                <a:latin typeface="Courier New" pitchFamily="49" charset="0"/>
                <a:cs typeface="Courier New" pitchFamily="49" charset="0"/>
              </a:rPr>
              <a:t> </a:t>
            </a:r>
            <a:r>
              <a:rPr lang="en-US" sz="1200" dirty="0" smtClean="0">
                <a:solidFill>
                  <a:srgbClr val="5EA702"/>
                </a:solidFill>
                <a:effectLst/>
                <a:latin typeface="Courier New" pitchFamily="49" charset="0"/>
                <a:cs typeface="Courier New" pitchFamily="49" charset="0"/>
              </a:rPr>
              <a:t>'Good Job.’ </a:t>
            </a:r>
          </a:p>
        </p:txBody>
      </p:sp>
      <p:sp>
        <p:nvSpPr>
          <p:cNvPr id="7" name="Down Arrow 6"/>
          <p:cNvSpPr/>
          <p:nvPr/>
        </p:nvSpPr>
        <p:spPr>
          <a:xfrm>
            <a:off x="2962833" y="5190563"/>
            <a:ext cx="121024" cy="2420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2962833" y="5782231"/>
            <a:ext cx="121024" cy="2420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394074" y="3980328"/>
            <a:ext cx="5535706" cy="369332"/>
          </a:xfrm>
          <a:prstGeom prst="rect">
            <a:avLst/>
          </a:prstGeom>
          <a:noFill/>
        </p:spPr>
        <p:txBody>
          <a:bodyPr wrap="square" rtlCol="0">
            <a:spAutoFit/>
          </a:bodyPr>
          <a:lstStyle/>
          <a:p>
            <a:pPr algn="ctr"/>
            <a:r>
              <a:rPr lang="en-US" dirty="0" smtClean="0"/>
              <a:t>Path 2</a:t>
            </a:r>
            <a:r>
              <a:rPr lang="en-US" smtClean="0"/>
              <a:t>:  </a:t>
            </a:r>
            <a:r>
              <a:rPr lang="el-GR" dirty="0" smtClean="0">
                <a:latin typeface="Monaco" charset="0"/>
              </a:rPr>
              <a:t>λ </a:t>
            </a:r>
            <a:r>
              <a:rPr lang="en-US" sz="1600" dirty="0" smtClean="0">
                <a:solidFill>
                  <a:srgbClr val="D97100"/>
                </a:solidFill>
                <a:latin typeface="Monaco" charset="0"/>
              </a:rPr>
              <a:t>does not equal</a:t>
            </a:r>
            <a:r>
              <a:rPr lang="en-US" sz="1600" dirty="0" smtClean="0">
                <a:effectLst/>
                <a:latin typeface="Monaco" charset="0"/>
              </a:rPr>
              <a:t> </a:t>
            </a:r>
            <a:r>
              <a:rPr lang="en-US" sz="1600" dirty="0" smtClean="0">
                <a:solidFill>
                  <a:srgbClr val="5EA702"/>
                </a:solidFill>
                <a:effectLst/>
                <a:latin typeface="Monaco" charset="0"/>
              </a:rPr>
              <a:t>'hunter2'</a:t>
            </a:r>
            <a:endParaRPr lang="en-US" sz="1600" dirty="0"/>
          </a:p>
        </p:txBody>
      </p:sp>
      <p:sp>
        <p:nvSpPr>
          <p:cNvPr id="10" name="Rectangle 9"/>
          <p:cNvSpPr/>
          <p:nvPr/>
        </p:nvSpPr>
        <p:spPr>
          <a:xfrm>
            <a:off x="6681558" y="4897861"/>
            <a:ext cx="4739476" cy="1384995"/>
          </a:xfrm>
          <a:prstGeom prst="rect">
            <a:avLst/>
          </a:prstGeom>
        </p:spPr>
        <p:txBody>
          <a:bodyPr wrap="square">
            <a:spAutoFit/>
          </a:bodyPr>
          <a:lstStyle/>
          <a:p>
            <a:r>
              <a:rPr lang="en-US" sz="1200" dirty="0" smtClean="0">
                <a:solidFill>
                  <a:srgbClr val="000000"/>
                </a:solidFill>
                <a:effectLst/>
                <a:latin typeface="Courier New" pitchFamily="49" charset="0"/>
                <a:cs typeface="Courier New" pitchFamily="49" charset="0"/>
              </a:rPr>
              <a:t>   </a:t>
            </a:r>
            <a:r>
              <a:rPr lang="en-US" sz="1200" dirty="0" err="1" smtClean="0">
                <a:solidFill>
                  <a:srgbClr val="000000"/>
                </a:solidFill>
                <a:effectLst/>
                <a:latin typeface="Courier New" pitchFamily="49" charset="0"/>
                <a:cs typeface="Courier New" pitchFamily="49" charset="0"/>
              </a:rPr>
              <a:t>user_input</a:t>
            </a:r>
            <a:r>
              <a:rPr lang="en-US" sz="1200" dirty="0" smtClean="0">
                <a:solidFill>
                  <a:srgbClr val="000000"/>
                </a:solidFill>
                <a:effectLst/>
                <a:latin typeface="Courier New" pitchFamily="49" charset="0"/>
                <a:cs typeface="Courier New" pitchFamily="49" charset="0"/>
              </a:rPr>
              <a:t> </a:t>
            </a:r>
            <a:r>
              <a:rPr lang="en-US" sz="1200" dirty="0" smtClean="0">
                <a:solidFill>
                  <a:srgbClr val="D97100"/>
                </a:solidFill>
                <a:effectLst/>
                <a:latin typeface="Courier New" pitchFamily="49" charset="0"/>
                <a:cs typeface="Courier New" pitchFamily="49" charset="0"/>
              </a:rPr>
              <a:t>=</a:t>
            </a:r>
            <a:r>
              <a:rPr lang="en-US" sz="1200" dirty="0" smtClean="0">
                <a:solidFill>
                  <a:srgbClr val="000000"/>
                </a:solidFill>
                <a:effectLst/>
                <a:latin typeface="Courier New" pitchFamily="49" charset="0"/>
                <a:cs typeface="Courier New" pitchFamily="49" charset="0"/>
              </a:rPr>
              <a:t> </a:t>
            </a:r>
            <a:r>
              <a:rPr lang="en-US" sz="1200" dirty="0" err="1" smtClean="0">
                <a:solidFill>
                  <a:srgbClr val="295E99"/>
                </a:solidFill>
                <a:effectLst/>
                <a:latin typeface="Courier New" pitchFamily="49" charset="0"/>
                <a:cs typeface="Courier New" pitchFamily="49" charset="0"/>
              </a:rPr>
              <a:t>raw_input</a:t>
            </a:r>
            <a:r>
              <a:rPr lang="en-US" sz="1200" dirty="0" smtClean="0">
                <a:solidFill>
                  <a:srgbClr val="000000"/>
                </a:solidFill>
                <a:effectLst/>
                <a:latin typeface="Courier New" pitchFamily="49" charset="0"/>
                <a:cs typeface="Courier New" pitchFamily="49" charset="0"/>
              </a:rPr>
              <a:t>(</a:t>
            </a:r>
            <a:r>
              <a:rPr lang="en-US" sz="1200" dirty="0" smtClean="0">
                <a:solidFill>
                  <a:srgbClr val="5EA702"/>
                </a:solidFill>
                <a:effectLst/>
                <a:latin typeface="Courier New" pitchFamily="49" charset="0"/>
                <a:cs typeface="Courier New" pitchFamily="49" charset="0"/>
              </a:rPr>
              <a:t>'Enter the password: '</a:t>
            </a:r>
            <a:r>
              <a:rPr lang="en-US" sz="1200" dirty="0" smtClean="0">
                <a:effectLst/>
                <a:latin typeface="Courier New" pitchFamily="49" charset="0"/>
                <a:cs typeface="Courier New" pitchFamily="49" charset="0"/>
              </a:rPr>
              <a:t>)</a:t>
            </a:r>
          </a:p>
          <a:p>
            <a:endParaRPr lang="en-US" sz="1200" dirty="0" smtClean="0">
              <a:latin typeface="Courier New" pitchFamily="49" charset="0"/>
              <a:cs typeface="Courier New" pitchFamily="49" charset="0"/>
            </a:endParaRPr>
          </a:p>
          <a:p>
            <a:endParaRPr lang="en-US" sz="1200" dirty="0">
              <a:latin typeface="Courier New" pitchFamily="49" charset="0"/>
              <a:cs typeface="Courier New" pitchFamily="49" charset="0"/>
            </a:endParaRPr>
          </a:p>
          <a:p>
            <a:r>
              <a:rPr lang="en-US" sz="1200" dirty="0" smtClean="0">
                <a:solidFill>
                  <a:srgbClr val="295E99"/>
                </a:solidFill>
                <a:effectLst/>
                <a:latin typeface="Courier New" pitchFamily="49" charset="0"/>
                <a:cs typeface="Courier New" pitchFamily="49" charset="0"/>
              </a:rPr>
              <a:t>  if</a:t>
            </a:r>
            <a:r>
              <a:rPr lang="en-US" sz="1200" dirty="0" smtClean="0">
                <a:effectLst/>
                <a:latin typeface="Courier New" pitchFamily="49" charset="0"/>
                <a:cs typeface="Courier New" pitchFamily="49" charset="0"/>
              </a:rPr>
              <a:t> </a:t>
            </a:r>
            <a:r>
              <a:rPr lang="en-US" sz="1200" dirty="0" err="1" smtClean="0">
                <a:effectLst/>
                <a:latin typeface="Courier New" pitchFamily="49" charset="0"/>
                <a:cs typeface="Courier New" pitchFamily="49" charset="0"/>
              </a:rPr>
              <a:t>user_input</a:t>
            </a:r>
            <a:r>
              <a:rPr lang="en-US" sz="1200" dirty="0" smtClean="0">
                <a:effectLst/>
                <a:latin typeface="Courier New" pitchFamily="49" charset="0"/>
                <a:cs typeface="Courier New" pitchFamily="49" charset="0"/>
              </a:rPr>
              <a:t> </a:t>
            </a:r>
            <a:r>
              <a:rPr lang="en-US" sz="1200" dirty="0" smtClean="0">
                <a:solidFill>
                  <a:srgbClr val="D97100"/>
                </a:solidFill>
                <a:effectLst/>
                <a:latin typeface="Courier New" pitchFamily="49" charset="0"/>
                <a:cs typeface="Courier New" pitchFamily="49" charset="0"/>
              </a:rPr>
              <a:t>==</a:t>
            </a:r>
            <a:r>
              <a:rPr lang="en-US" sz="1200" dirty="0" smtClean="0">
                <a:effectLst/>
                <a:latin typeface="Courier New" pitchFamily="49" charset="0"/>
                <a:cs typeface="Courier New" pitchFamily="49" charset="0"/>
              </a:rPr>
              <a:t> </a:t>
            </a:r>
            <a:r>
              <a:rPr lang="en-US" sz="1200" dirty="0" smtClean="0">
                <a:solidFill>
                  <a:srgbClr val="5EA702"/>
                </a:solidFill>
                <a:effectLst/>
                <a:latin typeface="Courier New" pitchFamily="49" charset="0"/>
                <a:cs typeface="Courier New" pitchFamily="49" charset="0"/>
              </a:rPr>
              <a:t>'hunter2’   # it’s not equal.</a:t>
            </a:r>
            <a:endParaRPr lang="en-US" sz="1200" dirty="0" smtClean="0">
              <a:effectLst/>
              <a:latin typeface="Courier New" pitchFamily="49" charset="0"/>
              <a:cs typeface="Courier New" pitchFamily="49" charset="0"/>
            </a:endParaRPr>
          </a:p>
          <a:p>
            <a:endParaRPr lang="en-US" sz="1200" dirty="0" smtClean="0">
              <a:solidFill>
                <a:srgbClr val="000000"/>
              </a:solidFill>
              <a:latin typeface="Courier New" pitchFamily="49" charset="0"/>
              <a:cs typeface="Courier New" pitchFamily="49" charset="0"/>
            </a:endParaRPr>
          </a:p>
          <a:p>
            <a:endParaRPr lang="en-US" sz="1200" dirty="0">
              <a:solidFill>
                <a:srgbClr val="000000"/>
              </a:solidFill>
              <a:latin typeface="Courier New" pitchFamily="49" charset="0"/>
              <a:cs typeface="Courier New" pitchFamily="49" charset="0"/>
            </a:endParaRPr>
          </a:p>
          <a:p>
            <a:r>
              <a:rPr lang="en-US" sz="1200" dirty="0">
                <a:solidFill>
                  <a:srgbClr val="000000"/>
                </a:solidFill>
                <a:latin typeface="Courier New" pitchFamily="49" charset="0"/>
                <a:cs typeface="Courier New" pitchFamily="49" charset="0"/>
              </a:rPr>
              <a:t> </a:t>
            </a:r>
            <a:r>
              <a:rPr lang="en-US" sz="1200" dirty="0" smtClean="0">
                <a:solidFill>
                  <a:srgbClr val="000000"/>
                </a:solidFill>
                <a:latin typeface="Courier New" pitchFamily="49" charset="0"/>
                <a:cs typeface="Courier New" pitchFamily="49" charset="0"/>
              </a:rPr>
              <a:t>                </a:t>
            </a:r>
            <a:r>
              <a:rPr lang="en-US" sz="1200" dirty="0" smtClean="0">
                <a:solidFill>
                  <a:srgbClr val="295E99"/>
                </a:solidFill>
                <a:effectLst/>
                <a:latin typeface="Courier New" pitchFamily="49" charset="0"/>
                <a:cs typeface="Courier New" pitchFamily="49" charset="0"/>
              </a:rPr>
              <a:t>print</a:t>
            </a:r>
            <a:r>
              <a:rPr lang="en-US" sz="1200" dirty="0" smtClean="0">
                <a:solidFill>
                  <a:srgbClr val="000000"/>
                </a:solidFill>
                <a:effectLst/>
                <a:latin typeface="Courier New" pitchFamily="49" charset="0"/>
                <a:cs typeface="Courier New" pitchFamily="49" charset="0"/>
              </a:rPr>
              <a:t> </a:t>
            </a:r>
            <a:r>
              <a:rPr lang="en-US" sz="1200" dirty="0" smtClean="0">
                <a:solidFill>
                  <a:srgbClr val="5EA702"/>
                </a:solidFill>
                <a:effectLst/>
                <a:latin typeface="Courier New" pitchFamily="49" charset="0"/>
                <a:cs typeface="Courier New" pitchFamily="49" charset="0"/>
              </a:rPr>
              <a:t>’Try again.’ </a:t>
            </a:r>
          </a:p>
        </p:txBody>
      </p:sp>
      <p:sp>
        <p:nvSpPr>
          <p:cNvPr id="11" name="Down Arrow 10"/>
          <p:cNvSpPr/>
          <p:nvPr/>
        </p:nvSpPr>
        <p:spPr>
          <a:xfrm>
            <a:off x="9040903" y="5190563"/>
            <a:ext cx="121024" cy="2420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9040903" y="5782231"/>
            <a:ext cx="121024" cy="2420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0" y="4524471"/>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96000" y="4524471"/>
            <a:ext cx="0" cy="175838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ight Arrow 15"/>
          <p:cNvSpPr/>
          <p:nvPr/>
        </p:nvSpPr>
        <p:spPr>
          <a:xfrm>
            <a:off x="2238158" y="2558094"/>
            <a:ext cx="415636" cy="152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51647" y="2432739"/>
            <a:ext cx="1362232" cy="369332"/>
          </a:xfrm>
          <a:prstGeom prst="rect">
            <a:avLst/>
          </a:prstGeom>
          <a:noFill/>
        </p:spPr>
        <p:txBody>
          <a:bodyPr wrap="none" rtlCol="0">
            <a:spAutoFit/>
          </a:bodyPr>
          <a:lstStyle/>
          <a:p>
            <a:r>
              <a:rPr lang="en-US" smtClean="0"/>
              <a:t>You are here</a:t>
            </a:r>
            <a:endParaRPr lang="en-US" dirty="0"/>
          </a:p>
        </p:txBody>
      </p:sp>
      <p:sp>
        <p:nvSpPr>
          <p:cNvPr id="13" name="TextBox 12"/>
          <p:cNvSpPr txBox="1"/>
          <p:nvPr/>
        </p:nvSpPr>
        <p:spPr>
          <a:xfrm>
            <a:off x="783840" y="1324972"/>
            <a:ext cx="9476953" cy="954107"/>
          </a:xfrm>
          <a:prstGeom prst="rect">
            <a:avLst/>
          </a:prstGeom>
          <a:noFill/>
        </p:spPr>
        <p:txBody>
          <a:bodyPr wrap="none" rtlCol="0">
            <a:spAutoFit/>
          </a:bodyPr>
          <a:lstStyle/>
          <a:p>
            <a:r>
              <a:rPr lang="en-US" sz="2800" dirty="0" smtClean="0">
                <a:solidFill>
                  <a:srgbClr val="FF0000"/>
                </a:solidFill>
              </a:rPr>
              <a:t>Branching</a:t>
            </a:r>
            <a:r>
              <a:rPr lang="en-US" sz="2800" dirty="0" smtClean="0"/>
              <a:t> just means to split into the </a:t>
            </a:r>
            <a:r>
              <a:rPr lang="en-US" sz="2800" dirty="0" smtClean="0">
                <a:solidFill>
                  <a:srgbClr val="FF0000"/>
                </a:solidFill>
              </a:rPr>
              <a:t>different possible execution paths</a:t>
            </a:r>
            <a:r>
              <a:rPr lang="en-US" sz="2800" dirty="0" smtClean="0"/>
              <a:t>.</a:t>
            </a:r>
          </a:p>
          <a:p>
            <a:r>
              <a:rPr lang="en-US" sz="2800" dirty="0" smtClean="0"/>
              <a:t>Symbols updated with </a:t>
            </a:r>
            <a:r>
              <a:rPr lang="en-US" sz="2800" dirty="0" smtClean="0">
                <a:solidFill>
                  <a:srgbClr val="FF0000"/>
                </a:solidFill>
              </a:rPr>
              <a:t>constraints</a:t>
            </a:r>
            <a:r>
              <a:rPr lang="en-US" sz="2800" dirty="0" smtClean="0"/>
              <a:t> that branch imposes</a:t>
            </a:r>
            <a:endParaRPr lang="en-US" sz="2800" dirty="0"/>
          </a:p>
        </p:txBody>
      </p:sp>
    </p:spTree>
    <p:extLst>
      <p:ext uri="{BB962C8B-B14F-4D97-AF65-F5344CB8AC3E}">
        <p14:creationId xmlns="" xmlns:p14="http://schemas.microsoft.com/office/powerpoint/2010/main" val="1832196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a:t>
            </a:r>
            <a:r>
              <a:rPr lang="en-US" dirty="0" smtClean="0">
                <a:solidFill>
                  <a:srgbClr val="FF0000"/>
                </a:solidFill>
              </a:rPr>
              <a:t>Evaluate </a:t>
            </a:r>
            <a:r>
              <a:rPr lang="en-US" dirty="0" smtClean="0"/>
              <a:t>each branch with symbols</a:t>
            </a:r>
            <a:endParaRPr lang="en-US" dirty="0"/>
          </a:p>
        </p:txBody>
      </p:sp>
      <p:sp>
        <p:nvSpPr>
          <p:cNvPr id="4" name="Rectangle 3"/>
          <p:cNvSpPr/>
          <p:nvPr/>
        </p:nvSpPr>
        <p:spPr>
          <a:xfrm>
            <a:off x="4710423" y="2676348"/>
            <a:ext cx="4263538" cy="1477328"/>
          </a:xfrm>
          <a:prstGeom prst="rect">
            <a:avLst/>
          </a:prstGeom>
        </p:spPr>
        <p:txBody>
          <a:bodyPr wrap="square">
            <a:spAutoFit/>
          </a:bodyPr>
          <a:lstStyle/>
          <a:p>
            <a:r>
              <a:rPr lang="en-US" dirty="0" smtClean="0">
                <a:solidFill>
                  <a:srgbClr val="000000"/>
                </a:solidFill>
                <a:latin typeface="Courier New" pitchFamily="49" charset="0"/>
                <a:cs typeface="Courier New" pitchFamily="49" charset="0"/>
              </a:rPr>
              <a:t>1</a:t>
            </a:r>
            <a:r>
              <a:rPr lang="en-US" dirty="0" smtClean="0">
                <a:solidFill>
                  <a:srgbClr val="000000"/>
                </a:solidFill>
                <a:effectLst/>
                <a:latin typeface="Courier New" pitchFamily="49" charset="0"/>
                <a:cs typeface="Courier New" pitchFamily="49" charset="0"/>
              </a:rPr>
              <a:t> </a:t>
            </a:r>
            <a:r>
              <a:rPr lang="en-US" dirty="0" err="1" smtClean="0">
                <a:solidFill>
                  <a:srgbClr val="000000"/>
                </a:solidFill>
                <a:effectLst/>
                <a:latin typeface="Courier New" pitchFamily="49" charset="0"/>
                <a:cs typeface="Courier New" pitchFamily="49" charset="0"/>
              </a:rPr>
              <a:t>user_input</a:t>
            </a:r>
            <a:r>
              <a:rPr lang="en-US" dirty="0" smtClean="0">
                <a:solidFill>
                  <a:srgbClr val="000000"/>
                </a:solidFill>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solidFill>
                  <a:srgbClr val="000000"/>
                </a:solidFill>
                <a:effectLst/>
                <a:latin typeface="Courier New" pitchFamily="49" charset="0"/>
                <a:cs typeface="Courier New" pitchFamily="49" charset="0"/>
              </a:rPr>
              <a:t> </a:t>
            </a:r>
            <a:r>
              <a:rPr lang="el-GR" dirty="0" smtClean="0">
                <a:solidFill>
                  <a:srgbClr val="000000"/>
                </a:solidFill>
                <a:effectLst/>
                <a:latin typeface="Courier New" pitchFamily="49" charset="0"/>
                <a:cs typeface="Courier New" pitchFamily="49" charset="0"/>
              </a:rPr>
              <a:t>λ</a:t>
            </a:r>
            <a:endParaRPr lang="en-US" dirty="0" smtClean="0">
              <a:solidFill>
                <a:srgbClr val="000000"/>
              </a:solidFill>
              <a:effectLst/>
              <a:latin typeface="Courier New" pitchFamily="49" charset="0"/>
              <a:cs typeface="Courier New" pitchFamily="49" charset="0"/>
            </a:endParaRPr>
          </a:p>
          <a:p>
            <a:r>
              <a:rPr lang="en-US" dirty="0" smtClean="0">
                <a:latin typeface="Courier New" pitchFamily="49" charset="0"/>
                <a:cs typeface="Courier New" pitchFamily="49" charset="0"/>
              </a:rPr>
              <a:t>2</a:t>
            </a:r>
            <a:r>
              <a:rPr lang="en-US" dirty="0" smtClean="0">
                <a:solidFill>
                  <a:srgbClr val="295E99"/>
                </a:solidFill>
                <a:effectLst/>
                <a:latin typeface="Courier New" pitchFamily="49" charset="0"/>
                <a:cs typeface="Courier New" pitchFamily="49" charset="0"/>
              </a:rPr>
              <a:t> if</a:t>
            </a:r>
            <a:r>
              <a:rPr lang="en-US" dirty="0" smtClean="0">
                <a:effectLst/>
                <a:latin typeface="Courier New" pitchFamily="49" charset="0"/>
                <a:cs typeface="Courier New" pitchFamily="49" charset="0"/>
              </a:rPr>
              <a:t> </a:t>
            </a:r>
            <a:r>
              <a:rPr lang="en-US" dirty="0" err="1" smtClean="0">
                <a:effectLst/>
                <a:latin typeface="Courier New" pitchFamily="49" charset="0"/>
                <a:cs typeface="Courier New" pitchFamily="49" charset="0"/>
              </a:rPr>
              <a:t>user_input</a:t>
            </a:r>
            <a:r>
              <a:rPr lang="en-US" dirty="0" smtClean="0">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'hunter2'</a:t>
            </a:r>
            <a:r>
              <a:rPr lang="en-US" dirty="0" smtClean="0">
                <a:effectLst/>
                <a:latin typeface="Courier New" pitchFamily="49" charset="0"/>
                <a:cs typeface="Courier New" pitchFamily="49" charset="0"/>
              </a:rPr>
              <a:t>:</a:t>
            </a:r>
          </a:p>
          <a:p>
            <a:r>
              <a:rPr lang="en-US" dirty="0" smtClean="0">
                <a:solidFill>
                  <a:srgbClr val="000000"/>
                </a:solidFill>
                <a:latin typeface="Courier New" pitchFamily="49" charset="0"/>
                <a:cs typeface="Courier New" pitchFamily="49" charset="0"/>
              </a:rPr>
              <a:t>3</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'Good Job.'</a:t>
            </a:r>
          </a:p>
          <a:p>
            <a:r>
              <a:rPr lang="en-US" dirty="0" smtClean="0">
                <a:latin typeface="Courier New" pitchFamily="49" charset="0"/>
                <a:cs typeface="Courier New" pitchFamily="49" charset="0"/>
              </a:rPr>
              <a:t>4</a:t>
            </a:r>
            <a:r>
              <a:rPr lang="en-US" dirty="0" smtClean="0">
                <a:solidFill>
                  <a:srgbClr val="295E99"/>
                </a:solidFill>
                <a:effectLst/>
                <a:latin typeface="Courier New" pitchFamily="49" charset="0"/>
                <a:cs typeface="Courier New" pitchFamily="49" charset="0"/>
              </a:rPr>
              <a:t> else</a:t>
            </a:r>
            <a:r>
              <a:rPr lang="en-US" dirty="0">
                <a:latin typeface="Courier New" pitchFamily="49" charset="0"/>
                <a:cs typeface="Courier New" pitchFamily="49" charset="0"/>
              </a:rPr>
              <a:t>:</a:t>
            </a:r>
            <a:endParaRPr lang="en-US" dirty="0" smtClean="0">
              <a:solidFill>
                <a:srgbClr val="295E99"/>
              </a:solidFill>
              <a:effectLst/>
              <a:latin typeface="Courier New" pitchFamily="49" charset="0"/>
              <a:cs typeface="Courier New" pitchFamily="49" charset="0"/>
            </a:endParaRPr>
          </a:p>
          <a:p>
            <a:r>
              <a:rPr lang="en-US" dirty="0" smtClean="0">
                <a:solidFill>
                  <a:srgbClr val="000000"/>
                </a:solidFill>
                <a:latin typeface="Courier New" pitchFamily="49" charset="0"/>
                <a:cs typeface="Courier New" pitchFamily="49" charset="0"/>
              </a:rPr>
              <a:t>5</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'Try again.'</a:t>
            </a:r>
            <a:endParaRPr lang="en-US" dirty="0">
              <a:solidFill>
                <a:srgbClr val="5EA702"/>
              </a:solidFill>
              <a:effectLst/>
              <a:latin typeface="Courier New" pitchFamily="49" charset="0"/>
              <a:cs typeface="Courier New" pitchFamily="49" charset="0"/>
            </a:endParaRPr>
          </a:p>
        </p:txBody>
      </p:sp>
      <p:sp>
        <p:nvSpPr>
          <p:cNvPr id="5" name="Right Arrow 4"/>
          <p:cNvSpPr/>
          <p:nvPr/>
        </p:nvSpPr>
        <p:spPr>
          <a:xfrm>
            <a:off x="4240999" y="3877463"/>
            <a:ext cx="415636" cy="152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854488" y="3752108"/>
            <a:ext cx="1362232" cy="369332"/>
          </a:xfrm>
          <a:prstGeom prst="rect">
            <a:avLst/>
          </a:prstGeom>
          <a:noFill/>
        </p:spPr>
        <p:txBody>
          <a:bodyPr wrap="none" rtlCol="0">
            <a:spAutoFit/>
          </a:bodyPr>
          <a:lstStyle/>
          <a:p>
            <a:r>
              <a:rPr lang="en-US" dirty="0" smtClean="0"/>
              <a:t>You are here</a:t>
            </a:r>
            <a:endParaRPr lang="en-US" dirty="0"/>
          </a:p>
        </p:txBody>
      </p:sp>
      <p:sp>
        <p:nvSpPr>
          <p:cNvPr id="8" name="TextBox 7"/>
          <p:cNvSpPr txBox="1"/>
          <p:nvPr/>
        </p:nvSpPr>
        <p:spPr>
          <a:xfrm>
            <a:off x="1841126" y="5110018"/>
            <a:ext cx="8509747" cy="954107"/>
          </a:xfrm>
          <a:prstGeom prst="rect">
            <a:avLst/>
          </a:prstGeom>
          <a:noFill/>
        </p:spPr>
        <p:txBody>
          <a:bodyPr wrap="square" rtlCol="0">
            <a:spAutoFit/>
          </a:bodyPr>
          <a:lstStyle/>
          <a:p>
            <a:pPr algn="ctr"/>
            <a:r>
              <a:rPr lang="en-US" sz="2800" dirty="0" smtClean="0"/>
              <a:t>We are at the end of the execution and didn’t find what we wanted. Continue with the other branch!</a:t>
            </a:r>
            <a:endParaRPr lang="en-US" sz="2800" dirty="0"/>
          </a:p>
        </p:txBody>
      </p:sp>
      <p:sp>
        <p:nvSpPr>
          <p:cNvPr id="9" name="TextBox 8"/>
          <p:cNvSpPr txBox="1"/>
          <p:nvPr/>
        </p:nvSpPr>
        <p:spPr>
          <a:xfrm>
            <a:off x="838200" y="1690688"/>
            <a:ext cx="10515600" cy="523220"/>
          </a:xfrm>
          <a:prstGeom prst="rect">
            <a:avLst/>
          </a:prstGeom>
          <a:noFill/>
        </p:spPr>
        <p:txBody>
          <a:bodyPr wrap="square" rtlCol="0">
            <a:spAutoFit/>
          </a:bodyPr>
          <a:lstStyle/>
          <a:p>
            <a:pPr algn="ctr"/>
            <a:r>
              <a:rPr lang="en-US" sz="2800" dirty="0" smtClean="0"/>
              <a:t>Let’s imagine we picked the ‘</a:t>
            </a:r>
            <a:r>
              <a:rPr lang="el-GR" sz="2800" dirty="0" smtClean="0">
                <a:solidFill>
                  <a:srgbClr val="000000"/>
                </a:solidFill>
                <a:latin typeface="Monaco" charset="0"/>
              </a:rPr>
              <a:t>λ </a:t>
            </a:r>
            <a:r>
              <a:rPr lang="en-US" sz="2800" dirty="0" smtClean="0">
                <a:solidFill>
                  <a:srgbClr val="FF0000"/>
                </a:solidFill>
              </a:rPr>
              <a:t>does not equal </a:t>
            </a:r>
            <a:r>
              <a:rPr lang="en-US" sz="2800" dirty="0" smtClean="0"/>
              <a:t>“hunter2”’ branch first.</a:t>
            </a:r>
            <a:endParaRPr lang="en-US" sz="2800" dirty="0"/>
          </a:p>
        </p:txBody>
      </p:sp>
    </p:spTree>
    <p:extLst>
      <p:ext uri="{BB962C8B-B14F-4D97-AF65-F5344CB8AC3E}">
        <p14:creationId xmlns="" xmlns:p14="http://schemas.microsoft.com/office/powerpoint/2010/main" val="19356390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3: </a:t>
            </a:r>
            <a:r>
              <a:rPr lang="en-US" dirty="0" smtClean="0">
                <a:solidFill>
                  <a:srgbClr val="FF0000"/>
                </a:solidFill>
              </a:rPr>
              <a:t>Evaluate </a:t>
            </a:r>
            <a:r>
              <a:rPr lang="en-US" dirty="0" smtClean="0"/>
              <a:t>each branch with symbols</a:t>
            </a:r>
            <a:endParaRPr lang="en-US" dirty="0"/>
          </a:p>
        </p:txBody>
      </p:sp>
      <p:sp>
        <p:nvSpPr>
          <p:cNvPr id="4" name="Rectangle 3"/>
          <p:cNvSpPr/>
          <p:nvPr/>
        </p:nvSpPr>
        <p:spPr>
          <a:xfrm>
            <a:off x="4503946" y="2507800"/>
            <a:ext cx="4263538" cy="1477328"/>
          </a:xfrm>
          <a:prstGeom prst="rect">
            <a:avLst/>
          </a:prstGeom>
        </p:spPr>
        <p:txBody>
          <a:bodyPr wrap="square">
            <a:spAutoFit/>
          </a:bodyPr>
          <a:lstStyle/>
          <a:p>
            <a:r>
              <a:rPr lang="en-US" dirty="0" smtClean="0">
                <a:solidFill>
                  <a:srgbClr val="000000"/>
                </a:solidFill>
                <a:latin typeface="Courier New" pitchFamily="49" charset="0"/>
                <a:cs typeface="Courier New" pitchFamily="49" charset="0"/>
              </a:rPr>
              <a:t>1</a:t>
            </a:r>
            <a:r>
              <a:rPr lang="en-US" dirty="0" smtClean="0">
                <a:solidFill>
                  <a:srgbClr val="000000"/>
                </a:solidFill>
                <a:effectLst/>
                <a:latin typeface="Courier New" pitchFamily="49" charset="0"/>
                <a:cs typeface="Courier New" pitchFamily="49" charset="0"/>
              </a:rPr>
              <a:t> </a:t>
            </a:r>
            <a:r>
              <a:rPr lang="en-US" dirty="0" err="1" smtClean="0">
                <a:solidFill>
                  <a:srgbClr val="000000"/>
                </a:solidFill>
                <a:effectLst/>
                <a:latin typeface="Courier New" pitchFamily="49" charset="0"/>
                <a:cs typeface="Courier New" pitchFamily="49" charset="0"/>
              </a:rPr>
              <a:t>user_input</a:t>
            </a:r>
            <a:r>
              <a:rPr lang="en-US" dirty="0" smtClean="0">
                <a:solidFill>
                  <a:srgbClr val="000000"/>
                </a:solidFill>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solidFill>
                  <a:srgbClr val="000000"/>
                </a:solidFill>
                <a:effectLst/>
                <a:latin typeface="Courier New" pitchFamily="49" charset="0"/>
                <a:cs typeface="Courier New" pitchFamily="49" charset="0"/>
              </a:rPr>
              <a:t> </a:t>
            </a:r>
            <a:r>
              <a:rPr lang="el-GR" dirty="0" smtClean="0">
                <a:solidFill>
                  <a:srgbClr val="000000"/>
                </a:solidFill>
                <a:effectLst/>
                <a:latin typeface="Courier New" pitchFamily="49" charset="0"/>
                <a:cs typeface="Courier New" pitchFamily="49" charset="0"/>
              </a:rPr>
              <a:t>λ</a:t>
            </a:r>
            <a:endParaRPr lang="en-US" dirty="0" smtClean="0">
              <a:solidFill>
                <a:srgbClr val="000000"/>
              </a:solidFill>
              <a:effectLst/>
              <a:latin typeface="Courier New" pitchFamily="49" charset="0"/>
              <a:cs typeface="Courier New" pitchFamily="49" charset="0"/>
            </a:endParaRPr>
          </a:p>
          <a:p>
            <a:r>
              <a:rPr lang="en-US" dirty="0" smtClean="0">
                <a:latin typeface="Courier New" pitchFamily="49" charset="0"/>
                <a:cs typeface="Courier New" pitchFamily="49" charset="0"/>
              </a:rPr>
              <a:t>2</a:t>
            </a:r>
            <a:r>
              <a:rPr lang="en-US" dirty="0" smtClean="0">
                <a:solidFill>
                  <a:srgbClr val="295E99"/>
                </a:solidFill>
                <a:effectLst/>
                <a:latin typeface="Courier New" pitchFamily="49" charset="0"/>
                <a:cs typeface="Courier New" pitchFamily="49" charset="0"/>
              </a:rPr>
              <a:t> if</a:t>
            </a:r>
            <a:r>
              <a:rPr lang="en-US" dirty="0" smtClean="0">
                <a:effectLst/>
                <a:latin typeface="Courier New" pitchFamily="49" charset="0"/>
                <a:cs typeface="Courier New" pitchFamily="49" charset="0"/>
              </a:rPr>
              <a:t> </a:t>
            </a:r>
            <a:r>
              <a:rPr lang="en-US" dirty="0" err="1" smtClean="0">
                <a:effectLst/>
                <a:latin typeface="Courier New" pitchFamily="49" charset="0"/>
                <a:cs typeface="Courier New" pitchFamily="49" charset="0"/>
              </a:rPr>
              <a:t>user_input</a:t>
            </a:r>
            <a:r>
              <a:rPr lang="en-US" dirty="0" smtClean="0">
                <a:effectLst/>
                <a:latin typeface="Courier New" pitchFamily="49" charset="0"/>
                <a:cs typeface="Courier New" pitchFamily="49" charset="0"/>
              </a:rPr>
              <a:t> </a:t>
            </a:r>
            <a:r>
              <a:rPr lang="en-US" dirty="0" smtClean="0">
                <a:solidFill>
                  <a:srgbClr val="D97100"/>
                </a:solidFill>
                <a:effectLst/>
                <a:latin typeface="Courier New" pitchFamily="49" charset="0"/>
                <a:cs typeface="Courier New" pitchFamily="49" charset="0"/>
              </a:rPr>
              <a:t>==</a:t>
            </a:r>
            <a:r>
              <a:rPr lang="en-US" dirty="0" smtClean="0">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'hunter2'</a:t>
            </a:r>
            <a:r>
              <a:rPr lang="en-US" dirty="0" smtClean="0">
                <a:effectLst/>
                <a:latin typeface="Courier New" pitchFamily="49" charset="0"/>
                <a:cs typeface="Courier New" pitchFamily="49" charset="0"/>
              </a:rPr>
              <a:t>:</a:t>
            </a:r>
          </a:p>
          <a:p>
            <a:r>
              <a:rPr lang="en-US" dirty="0" smtClean="0">
                <a:solidFill>
                  <a:srgbClr val="000000"/>
                </a:solidFill>
                <a:latin typeface="Courier New" pitchFamily="49" charset="0"/>
                <a:cs typeface="Courier New" pitchFamily="49" charset="0"/>
              </a:rPr>
              <a:t>3</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'Good Job.'</a:t>
            </a:r>
          </a:p>
          <a:p>
            <a:r>
              <a:rPr lang="en-US" dirty="0" smtClean="0">
                <a:latin typeface="Courier New" pitchFamily="49" charset="0"/>
                <a:cs typeface="Courier New" pitchFamily="49" charset="0"/>
              </a:rPr>
              <a:t>4</a:t>
            </a:r>
            <a:r>
              <a:rPr lang="en-US" dirty="0" smtClean="0">
                <a:solidFill>
                  <a:srgbClr val="295E99"/>
                </a:solidFill>
                <a:effectLst/>
                <a:latin typeface="Courier New" pitchFamily="49" charset="0"/>
                <a:cs typeface="Courier New" pitchFamily="49" charset="0"/>
              </a:rPr>
              <a:t> else</a:t>
            </a:r>
            <a:r>
              <a:rPr lang="en-US" dirty="0">
                <a:latin typeface="Courier New" pitchFamily="49" charset="0"/>
                <a:cs typeface="Courier New" pitchFamily="49" charset="0"/>
              </a:rPr>
              <a:t>:</a:t>
            </a:r>
            <a:endParaRPr lang="en-US" dirty="0" smtClean="0">
              <a:solidFill>
                <a:srgbClr val="295E99"/>
              </a:solidFill>
              <a:effectLst/>
              <a:latin typeface="Courier New" pitchFamily="49" charset="0"/>
              <a:cs typeface="Courier New" pitchFamily="49" charset="0"/>
            </a:endParaRPr>
          </a:p>
          <a:p>
            <a:r>
              <a:rPr lang="en-US" dirty="0" smtClean="0">
                <a:solidFill>
                  <a:srgbClr val="000000"/>
                </a:solidFill>
                <a:latin typeface="Courier New" pitchFamily="49" charset="0"/>
                <a:cs typeface="Courier New" pitchFamily="49" charset="0"/>
              </a:rPr>
              <a:t>5</a:t>
            </a:r>
            <a:r>
              <a:rPr lang="en-US" dirty="0" smtClean="0">
                <a:solidFill>
                  <a:srgbClr val="000000"/>
                </a:solidFill>
                <a:effectLst/>
                <a:latin typeface="Courier New" pitchFamily="49" charset="0"/>
                <a:cs typeface="Courier New" pitchFamily="49" charset="0"/>
              </a:rPr>
              <a:t>   </a:t>
            </a:r>
            <a:r>
              <a:rPr lang="en-US" dirty="0" smtClean="0">
                <a:solidFill>
                  <a:srgbClr val="295E99"/>
                </a:solidFill>
                <a:effectLst/>
                <a:latin typeface="Courier New" pitchFamily="49" charset="0"/>
                <a:cs typeface="Courier New" pitchFamily="49" charset="0"/>
              </a:rPr>
              <a:t>print</a:t>
            </a:r>
            <a:r>
              <a:rPr lang="en-US" dirty="0" smtClean="0">
                <a:solidFill>
                  <a:srgbClr val="000000"/>
                </a:solidFill>
                <a:effectLst/>
                <a:latin typeface="Courier New" pitchFamily="49" charset="0"/>
                <a:cs typeface="Courier New" pitchFamily="49" charset="0"/>
              </a:rPr>
              <a:t> </a:t>
            </a:r>
            <a:r>
              <a:rPr lang="en-US" dirty="0" smtClean="0">
                <a:solidFill>
                  <a:srgbClr val="5EA702"/>
                </a:solidFill>
                <a:effectLst/>
                <a:latin typeface="Courier New" pitchFamily="49" charset="0"/>
                <a:cs typeface="Courier New" pitchFamily="49" charset="0"/>
              </a:rPr>
              <a:t>'Try again.'</a:t>
            </a:r>
            <a:endParaRPr lang="en-US" dirty="0">
              <a:solidFill>
                <a:srgbClr val="5EA702"/>
              </a:solidFill>
              <a:effectLst/>
              <a:latin typeface="Courier New" pitchFamily="49" charset="0"/>
              <a:cs typeface="Courier New" pitchFamily="49" charset="0"/>
            </a:endParaRPr>
          </a:p>
        </p:txBody>
      </p:sp>
      <p:sp>
        <p:nvSpPr>
          <p:cNvPr id="5" name="Right Arrow 4"/>
          <p:cNvSpPr/>
          <p:nvPr/>
        </p:nvSpPr>
        <p:spPr>
          <a:xfrm>
            <a:off x="4034522" y="3171035"/>
            <a:ext cx="415636" cy="152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648011" y="3045680"/>
            <a:ext cx="1362232" cy="369332"/>
          </a:xfrm>
          <a:prstGeom prst="rect">
            <a:avLst/>
          </a:prstGeom>
          <a:noFill/>
        </p:spPr>
        <p:txBody>
          <a:bodyPr wrap="none" rtlCol="0">
            <a:spAutoFit/>
          </a:bodyPr>
          <a:lstStyle/>
          <a:p>
            <a:r>
              <a:rPr lang="en-US" dirty="0" smtClean="0"/>
              <a:t>You are here</a:t>
            </a:r>
            <a:endParaRPr lang="en-US" dirty="0"/>
          </a:p>
        </p:txBody>
      </p:sp>
      <p:sp>
        <p:nvSpPr>
          <p:cNvPr id="8" name="TextBox 7"/>
          <p:cNvSpPr txBox="1"/>
          <p:nvPr/>
        </p:nvSpPr>
        <p:spPr>
          <a:xfrm>
            <a:off x="1841126" y="4472002"/>
            <a:ext cx="8509747" cy="1815882"/>
          </a:xfrm>
          <a:prstGeom prst="rect">
            <a:avLst/>
          </a:prstGeom>
          <a:noFill/>
        </p:spPr>
        <p:txBody>
          <a:bodyPr wrap="square" rtlCol="0">
            <a:spAutoFit/>
          </a:bodyPr>
          <a:lstStyle/>
          <a:p>
            <a:pPr algn="ctr"/>
            <a:r>
              <a:rPr lang="en-US" sz="2800" dirty="0" smtClean="0"/>
              <a:t>We found what we wanted! We now have an </a:t>
            </a:r>
            <a:r>
              <a:rPr lang="en-US" sz="2800" dirty="0" smtClean="0">
                <a:solidFill>
                  <a:srgbClr val="FF0000"/>
                </a:solidFill>
              </a:rPr>
              <a:t>execution path </a:t>
            </a:r>
            <a:r>
              <a:rPr lang="en-US" sz="2800" dirty="0" smtClean="0"/>
              <a:t>that can </a:t>
            </a:r>
            <a:r>
              <a:rPr lang="en-US" sz="2800" dirty="0" smtClean="0">
                <a:solidFill>
                  <a:srgbClr val="FF0000"/>
                </a:solidFill>
              </a:rPr>
              <a:t>constrain the symbol</a:t>
            </a:r>
            <a:r>
              <a:rPr lang="en-US" sz="2800" dirty="0" smtClean="0"/>
              <a:t>. We can </a:t>
            </a:r>
            <a:r>
              <a:rPr lang="en-US" sz="2800" dirty="0" smtClean="0">
                <a:solidFill>
                  <a:srgbClr val="FF0000"/>
                </a:solidFill>
              </a:rPr>
              <a:t>solve</a:t>
            </a:r>
            <a:r>
              <a:rPr lang="en-US" sz="2800" dirty="0" smtClean="0"/>
              <a:t> for </a:t>
            </a:r>
            <a:r>
              <a:rPr lang="el-GR" sz="2800" dirty="0" smtClean="0">
                <a:solidFill>
                  <a:srgbClr val="FF0000"/>
                </a:solidFill>
              </a:rPr>
              <a:t>λ</a:t>
            </a:r>
            <a:r>
              <a:rPr lang="en-US" sz="2800" dirty="0">
                <a:solidFill>
                  <a:srgbClr val="FF0000"/>
                </a:solidFill>
              </a:rPr>
              <a:t> </a:t>
            </a:r>
            <a:r>
              <a:rPr lang="en-US" sz="2800" dirty="0" smtClean="0"/>
              <a:t>to find the </a:t>
            </a:r>
            <a:r>
              <a:rPr lang="en-US" sz="2800" dirty="0" smtClean="0">
                <a:solidFill>
                  <a:srgbClr val="FF0000"/>
                </a:solidFill>
              </a:rPr>
              <a:t>password</a:t>
            </a:r>
            <a:r>
              <a:rPr lang="en-US" sz="2800" dirty="0" smtClean="0"/>
              <a:t> (trivial in this case since only one constraint and one possible solution)</a:t>
            </a:r>
            <a:endParaRPr lang="en-US" sz="2800" dirty="0"/>
          </a:p>
        </p:txBody>
      </p:sp>
      <p:sp>
        <p:nvSpPr>
          <p:cNvPr id="9" name="TextBox 8"/>
          <p:cNvSpPr txBox="1"/>
          <p:nvPr/>
        </p:nvSpPr>
        <p:spPr>
          <a:xfrm>
            <a:off x="838200" y="1690688"/>
            <a:ext cx="10515600" cy="523220"/>
          </a:xfrm>
          <a:prstGeom prst="rect">
            <a:avLst/>
          </a:prstGeom>
          <a:noFill/>
        </p:spPr>
        <p:txBody>
          <a:bodyPr wrap="square" rtlCol="0">
            <a:spAutoFit/>
          </a:bodyPr>
          <a:lstStyle/>
          <a:p>
            <a:pPr algn="ctr"/>
            <a:r>
              <a:rPr lang="en-US" sz="2800" dirty="0" smtClean="0"/>
              <a:t>Now we chose the ’</a:t>
            </a:r>
            <a:r>
              <a:rPr lang="el-GR" sz="2800" dirty="0" smtClean="0">
                <a:solidFill>
                  <a:srgbClr val="000000"/>
                </a:solidFill>
                <a:latin typeface="Monaco" charset="0"/>
              </a:rPr>
              <a:t>λ</a:t>
            </a:r>
            <a:r>
              <a:rPr lang="en-US" sz="2800" dirty="0" smtClean="0"/>
              <a:t> </a:t>
            </a:r>
            <a:r>
              <a:rPr lang="en-US" sz="2800" dirty="0" smtClean="0">
                <a:solidFill>
                  <a:srgbClr val="FF0000"/>
                </a:solidFill>
              </a:rPr>
              <a:t>equals</a:t>
            </a:r>
            <a:r>
              <a:rPr lang="en-US" sz="2800" dirty="0" smtClean="0"/>
              <a:t> “hunter2”’ branch.</a:t>
            </a:r>
            <a:endParaRPr lang="en-US" sz="2800" dirty="0"/>
          </a:p>
        </p:txBody>
      </p:sp>
    </p:spTree>
    <p:extLst>
      <p:ext uri="{BB962C8B-B14F-4D97-AF65-F5344CB8AC3E}">
        <p14:creationId xmlns="" xmlns:p14="http://schemas.microsoft.com/office/powerpoint/2010/main" val="285503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Complex Example</a:t>
            </a:r>
            <a:endParaRPr lang="en-US" dirty="0"/>
          </a:p>
        </p:txBody>
      </p:sp>
      <p:sp>
        <p:nvSpPr>
          <p:cNvPr id="5" name="TextBox 4"/>
          <p:cNvSpPr txBox="1"/>
          <p:nvPr/>
        </p:nvSpPr>
        <p:spPr>
          <a:xfrm>
            <a:off x="838200" y="1690688"/>
            <a:ext cx="10515600" cy="523220"/>
          </a:xfrm>
          <a:prstGeom prst="rect">
            <a:avLst/>
          </a:prstGeom>
          <a:noFill/>
        </p:spPr>
        <p:txBody>
          <a:bodyPr wrap="square" rtlCol="0">
            <a:spAutoFit/>
          </a:bodyPr>
          <a:lstStyle/>
          <a:p>
            <a:pPr algn="ctr"/>
            <a:r>
              <a:rPr lang="en-US" sz="2800" dirty="0" smtClean="0"/>
              <a:t>The following is source code from </a:t>
            </a:r>
            <a:r>
              <a:rPr lang="en-US" sz="2800" dirty="0" smtClean="0">
                <a:solidFill>
                  <a:srgbClr val="FF0000"/>
                </a:solidFill>
              </a:rPr>
              <a:t>Ch06CAsm_Conditionals</a:t>
            </a:r>
            <a:endParaRPr lang="en-US" sz="2800" dirty="0" smtClean="0"/>
          </a:p>
        </p:txBody>
      </p:sp>
      <p:sp>
        <p:nvSpPr>
          <p:cNvPr id="9" name="Rectangle 8"/>
          <p:cNvSpPr/>
          <p:nvPr/>
        </p:nvSpPr>
        <p:spPr>
          <a:xfrm>
            <a:off x="3711513" y="2644795"/>
            <a:ext cx="4768971" cy="3046988"/>
          </a:xfrm>
          <a:prstGeom prst="rect">
            <a:avLst/>
          </a:prstGeom>
        </p:spPr>
        <p:txBody>
          <a:bodyPr wrap="square">
            <a:spAutoFit/>
          </a:bodyPr>
          <a:lstStyle/>
          <a:p>
            <a:r>
              <a:rPr lang="en-US" sz="1600" dirty="0">
                <a:solidFill>
                  <a:srgbClr val="A16C00"/>
                </a:solidFill>
                <a:latin typeface="Courier New" pitchFamily="49" charset="0"/>
                <a:cs typeface="Courier New" pitchFamily="49" charset="0"/>
              </a:rPr>
              <a:t>#define SECRET 100</a:t>
            </a:r>
          </a:p>
          <a:p>
            <a:r>
              <a:rPr lang="en-US" sz="1600" dirty="0" err="1">
                <a:solidFill>
                  <a:srgbClr val="295E99"/>
                </a:solidFill>
                <a:latin typeface="Courier New" pitchFamily="49" charset="0"/>
                <a:cs typeface="Courier New" pitchFamily="49" charset="0"/>
              </a:rPr>
              <a:t>int</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check_code</a:t>
            </a:r>
            <a:r>
              <a:rPr lang="en-US" sz="1600" dirty="0">
                <a:latin typeface="Courier New" pitchFamily="49" charset="0"/>
                <a:cs typeface="Courier New" pitchFamily="49" charset="0"/>
              </a:rPr>
              <a:t>(</a:t>
            </a:r>
            <a:r>
              <a:rPr lang="en-US" sz="1600" dirty="0" err="1">
                <a:solidFill>
                  <a:srgbClr val="295E99"/>
                </a:solidFill>
                <a:latin typeface="Courier New" pitchFamily="49" charset="0"/>
                <a:cs typeface="Courier New" pitchFamily="49" charset="0"/>
              </a:rPr>
              <a:t>int</a:t>
            </a:r>
            <a:r>
              <a:rPr lang="en-US" sz="1600" dirty="0">
                <a:latin typeface="Courier New" pitchFamily="49" charset="0"/>
                <a:cs typeface="Courier New" pitchFamily="49" charset="0"/>
              </a:rPr>
              <a:t> input) {</a:t>
            </a:r>
          </a:p>
          <a:p>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if</a:t>
            </a:r>
            <a:r>
              <a:rPr lang="en-US" sz="1600" dirty="0">
                <a:latin typeface="Courier New" pitchFamily="49" charset="0"/>
                <a:cs typeface="Courier New" pitchFamily="49" charset="0"/>
              </a:rPr>
              <a:t> (input </a:t>
            </a:r>
            <a:r>
              <a:rPr lang="en-US" sz="1600" dirty="0">
                <a:solidFill>
                  <a:srgbClr val="D97100"/>
                </a:solidFill>
                <a:latin typeface="Courier New" pitchFamily="49" charset="0"/>
                <a:cs typeface="Courier New" pitchFamily="49" charset="0"/>
              </a:rPr>
              <a:t>&gt;=</a:t>
            </a:r>
            <a:r>
              <a:rPr lang="en-US" sz="1600" dirty="0">
                <a:latin typeface="Courier New" pitchFamily="49" charset="0"/>
                <a:cs typeface="Courier New" pitchFamily="49" charset="0"/>
              </a:rPr>
              <a:t> SECRET</a:t>
            </a:r>
            <a:r>
              <a:rPr lang="en-US" sz="1600" dirty="0">
                <a:solidFill>
                  <a:srgbClr val="D97100"/>
                </a:solidFill>
                <a:latin typeface="Courier New" pitchFamily="49" charset="0"/>
                <a:cs typeface="Courier New" pitchFamily="49" charset="0"/>
              </a:rPr>
              <a:t>+</a:t>
            </a:r>
            <a:r>
              <a:rPr lang="en-US" sz="1600" dirty="0">
                <a:solidFill>
                  <a:srgbClr val="0329D8"/>
                </a:solidFill>
                <a:latin typeface="Courier New" pitchFamily="49" charset="0"/>
                <a:cs typeface="Courier New" pitchFamily="49" charset="0"/>
              </a:rPr>
              <a:t>88</a:t>
            </a:r>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return</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0</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if</a:t>
            </a:r>
            <a:r>
              <a:rPr lang="en-US" sz="1600" dirty="0">
                <a:latin typeface="Courier New" pitchFamily="49" charset="0"/>
                <a:cs typeface="Courier New" pitchFamily="49" charset="0"/>
              </a:rPr>
              <a:t> (input </a:t>
            </a:r>
            <a:r>
              <a:rPr lang="en-US" sz="1600" dirty="0">
                <a:solidFill>
                  <a:srgbClr val="D97100"/>
                </a:solidFill>
                <a:latin typeface="Courier New" pitchFamily="49" charset="0"/>
                <a:cs typeface="Courier New" pitchFamily="49" charset="0"/>
              </a:rPr>
              <a:t>&gt;</a:t>
            </a:r>
            <a:r>
              <a:rPr lang="en-US" sz="1600" dirty="0">
                <a:latin typeface="Courier New" pitchFamily="49" charset="0"/>
                <a:cs typeface="Courier New" pitchFamily="49" charset="0"/>
              </a:rPr>
              <a:t> SECRET</a:t>
            </a:r>
            <a:r>
              <a:rPr lang="en-US" sz="1600" dirty="0">
                <a:solidFill>
                  <a:srgbClr val="D97100"/>
                </a:solidFill>
                <a:latin typeface="Courier New" pitchFamily="49" charset="0"/>
                <a:cs typeface="Courier New" pitchFamily="49" charset="0"/>
              </a:rPr>
              <a:t>+</a:t>
            </a:r>
            <a:r>
              <a:rPr lang="en-US" sz="1600" dirty="0">
                <a:solidFill>
                  <a:srgbClr val="0329D8"/>
                </a:solidFill>
                <a:latin typeface="Courier New" pitchFamily="49" charset="0"/>
                <a:cs typeface="Courier New" pitchFamily="49" charset="0"/>
              </a:rPr>
              <a:t>100</a:t>
            </a:r>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return</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0</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if</a:t>
            </a:r>
            <a:r>
              <a:rPr lang="en-US" sz="1600" dirty="0">
                <a:latin typeface="Courier New" pitchFamily="49" charset="0"/>
                <a:cs typeface="Courier New" pitchFamily="49" charset="0"/>
              </a:rPr>
              <a:t> (input </a:t>
            </a:r>
            <a:r>
              <a:rPr lang="en-US" sz="1600" dirty="0">
                <a:solidFill>
                  <a:srgbClr val="D97100"/>
                </a:solidFill>
                <a:latin typeface="Courier New" pitchFamily="49" charset="0"/>
                <a:cs typeface="Courier New" pitchFamily="49" charset="0"/>
              </a:rPr>
              <a:t>==</a:t>
            </a:r>
            <a:r>
              <a:rPr lang="en-US" sz="1600" dirty="0">
                <a:latin typeface="Courier New" pitchFamily="49" charset="0"/>
                <a:cs typeface="Courier New" pitchFamily="49" charset="0"/>
              </a:rPr>
              <a:t> SECRET</a:t>
            </a:r>
            <a:r>
              <a:rPr lang="en-US" sz="1600" dirty="0">
                <a:solidFill>
                  <a:srgbClr val="D97100"/>
                </a:solidFill>
                <a:latin typeface="Courier New" pitchFamily="49" charset="0"/>
                <a:cs typeface="Courier New" pitchFamily="49" charset="0"/>
              </a:rPr>
              <a:t>+</a:t>
            </a:r>
            <a:r>
              <a:rPr lang="en-US" sz="1600" dirty="0">
                <a:solidFill>
                  <a:srgbClr val="0329D8"/>
                </a:solidFill>
                <a:latin typeface="Courier New" pitchFamily="49" charset="0"/>
                <a:cs typeface="Courier New" pitchFamily="49" charset="0"/>
              </a:rPr>
              <a:t>68</a:t>
            </a:r>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return</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0</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if</a:t>
            </a:r>
            <a:r>
              <a:rPr lang="en-US" sz="1600" dirty="0">
                <a:latin typeface="Courier New" pitchFamily="49" charset="0"/>
                <a:cs typeface="Courier New" pitchFamily="49" charset="0"/>
              </a:rPr>
              <a:t> (input </a:t>
            </a:r>
            <a:r>
              <a:rPr lang="en-US" sz="1600" dirty="0">
                <a:solidFill>
                  <a:srgbClr val="D97100"/>
                </a:solidFill>
                <a:latin typeface="Courier New" pitchFamily="49" charset="0"/>
                <a:cs typeface="Courier New" pitchFamily="49" charset="0"/>
              </a:rPr>
              <a:t>&lt;</a:t>
            </a:r>
            <a:r>
              <a:rPr lang="en-US" sz="1600" dirty="0">
                <a:latin typeface="Courier New" pitchFamily="49" charset="0"/>
                <a:cs typeface="Courier New" pitchFamily="49" charset="0"/>
              </a:rPr>
              <a:t> SECRET) </a:t>
            </a:r>
            <a:r>
              <a:rPr lang="en-US" sz="1600" dirty="0">
                <a:solidFill>
                  <a:srgbClr val="295E99"/>
                </a:solidFill>
                <a:latin typeface="Courier New" pitchFamily="49" charset="0"/>
                <a:cs typeface="Courier New" pitchFamily="49" charset="0"/>
              </a:rPr>
              <a:t>return</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0</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if</a:t>
            </a:r>
            <a:r>
              <a:rPr lang="en-US" sz="1600" dirty="0">
                <a:latin typeface="Courier New" pitchFamily="49" charset="0"/>
                <a:cs typeface="Courier New" pitchFamily="49" charset="0"/>
              </a:rPr>
              <a:t> (input </a:t>
            </a:r>
            <a:r>
              <a:rPr lang="en-US" sz="1600" dirty="0">
                <a:solidFill>
                  <a:srgbClr val="D97100"/>
                </a:solidFill>
                <a:latin typeface="Courier New" pitchFamily="49" charset="0"/>
                <a:cs typeface="Courier New" pitchFamily="49" charset="0"/>
              </a:rPr>
              <a:t>&lt;=</a:t>
            </a:r>
            <a:r>
              <a:rPr lang="en-US" sz="1600" dirty="0">
                <a:latin typeface="Courier New" pitchFamily="49" charset="0"/>
                <a:cs typeface="Courier New" pitchFamily="49" charset="0"/>
              </a:rPr>
              <a:t> SECRET</a:t>
            </a:r>
            <a:r>
              <a:rPr lang="en-US" sz="1600" dirty="0">
                <a:solidFill>
                  <a:srgbClr val="D97100"/>
                </a:solidFill>
                <a:latin typeface="Courier New" pitchFamily="49" charset="0"/>
                <a:cs typeface="Courier New" pitchFamily="49" charset="0"/>
              </a:rPr>
              <a:t>+</a:t>
            </a:r>
            <a:r>
              <a:rPr lang="en-US" sz="1600" dirty="0">
                <a:solidFill>
                  <a:srgbClr val="0329D8"/>
                </a:solidFill>
                <a:latin typeface="Courier New" pitchFamily="49" charset="0"/>
                <a:cs typeface="Courier New" pitchFamily="49" charset="0"/>
              </a:rPr>
              <a:t>78</a:t>
            </a:r>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return</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0</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if</a:t>
            </a:r>
            <a:r>
              <a:rPr lang="en-US" sz="1600" dirty="0">
                <a:latin typeface="Courier New" pitchFamily="49" charset="0"/>
                <a:cs typeface="Courier New" pitchFamily="49" charset="0"/>
              </a:rPr>
              <a:t> (input </a:t>
            </a:r>
            <a:r>
              <a:rPr lang="en-US" sz="1600" dirty="0">
                <a:solidFill>
                  <a:srgbClr val="D97100"/>
                </a:solidFill>
                <a:latin typeface="Courier New" pitchFamily="49" charset="0"/>
                <a:cs typeface="Courier New" pitchFamily="49" charset="0"/>
              </a:rPr>
              <a:t>&amp;</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0x1</a:t>
            </a:r>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return</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0</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if</a:t>
            </a:r>
            <a:r>
              <a:rPr lang="en-US" sz="1600" dirty="0">
                <a:latin typeface="Courier New" pitchFamily="49" charset="0"/>
                <a:cs typeface="Courier New" pitchFamily="49" charset="0"/>
              </a:rPr>
              <a:t> (input </a:t>
            </a:r>
            <a:r>
              <a:rPr lang="en-US" sz="1600" dirty="0">
                <a:solidFill>
                  <a:srgbClr val="D97100"/>
                </a:solidFill>
                <a:latin typeface="Courier New" pitchFamily="49" charset="0"/>
                <a:cs typeface="Courier New" pitchFamily="49" charset="0"/>
              </a:rPr>
              <a:t>&amp;</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0x2</a:t>
            </a:r>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return</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0</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if</a:t>
            </a:r>
            <a:r>
              <a:rPr lang="en-US" sz="1600" dirty="0">
                <a:latin typeface="Courier New" pitchFamily="49" charset="0"/>
                <a:cs typeface="Courier New" pitchFamily="49" charset="0"/>
              </a:rPr>
              <a:t> (input </a:t>
            </a:r>
            <a:r>
              <a:rPr lang="en-US" sz="1600" dirty="0">
                <a:solidFill>
                  <a:srgbClr val="D97100"/>
                </a:solidFill>
                <a:latin typeface="Courier New" pitchFamily="49" charset="0"/>
                <a:cs typeface="Courier New" pitchFamily="49" charset="0"/>
              </a:rPr>
              <a:t>&amp;</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0x4</a:t>
            </a:r>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return</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0</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a:solidFill>
                  <a:srgbClr val="295E99"/>
                </a:solidFill>
                <a:latin typeface="Courier New" pitchFamily="49" charset="0"/>
                <a:cs typeface="Courier New" pitchFamily="49" charset="0"/>
              </a:rPr>
              <a:t>return</a:t>
            </a:r>
            <a:r>
              <a:rPr lang="en-US" sz="1600" dirty="0">
                <a:latin typeface="Courier New" pitchFamily="49" charset="0"/>
                <a:cs typeface="Courier New" pitchFamily="49" charset="0"/>
              </a:rPr>
              <a:t> </a:t>
            </a:r>
            <a:r>
              <a:rPr lang="en-US" sz="1600" dirty="0">
                <a:solidFill>
                  <a:srgbClr val="0329D8"/>
                </a:solidFill>
                <a:latin typeface="Courier New" pitchFamily="49" charset="0"/>
                <a:cs typeface="Courier New" pitchFamily="49" charset="0"/>
              </a:rPr>
              <a:t>1</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a:t>
            </a:r>
            <a:endParaRPr lang="en-US" sz="1600" dirty="0">
              <a:effectLst/>
              <a:latin typeface="Courier New" pitchFamily="49" charset="0"/>
              <a:cs typeface="Courier New" pitchFamily="49" charset="0"/>
            </a:endParaRPr>
          </a:p>
        </p:txBody>
      </p:sp>
      <p:sp>
        <p:nvSpPr>
          <p:cNvPr id="10" name="TextBox 9"/>
          <p:cNvSpPr txBox="1"/>
          <p:nvPr/>
        </p:nvSpPr>
        <p:spPr>
          <a:xfrm>
            <a:off x="838199" y="5522506"/>
            <a:ext cx="10515600" cy="523220"/>
          </a:xfrm>
          <a:prstGeom prst="rect">
            <a:avLst/>
          </a:prstGeom>
          <a:noFill/>
        </p:spPr>
        <p:txBody>
          <a:bodyPr wrap="square" rtlCol="0">
            <a:spAutoFit/>
          </a:bodyPr>
          <a:lstStyle/>
          <a:p>
            <a:pPr algn="ctr"/>
            <a:r>
              <a:rPr lang="en-US" sz="2800" dirty="0" smtClean="0"/>
              <a:t>What are the possible </a:t>
            </a:r>
            <a:r>
              <a:rPr lang="en-US" sz="2800" dirty="0" smtClean="0">
                <a:solidFill>
                  <a:srgbClr val="FF0000"/>
                </a:solidFill>
              </a:rPr>
              <a:t>paths</a:t>
            </a:r>
            <a:r>
              <a:rPr lang="en-US" sz="2800" dirty="0" smtClean="0"/>
              <a:t>?</a:t>
            </a:r>
            <a:endParaRPr lang="en-US" sz="2800" dirty="0"/>
          </a:p>
        </p:txBody>
      </p:sp>
    </p:spTree>
    <p:extLst>
      <p:ext uri="{BB962C8B-B14F-4D97-AF65-F5344CB8AC3E}">
        <p14:creationId xmlns="" xmlns:p14="http://schemas.microsoft.com/office/powerpoint/2010/main" val="16450599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926024" y="1417638"/>
            <a:ext cx="9031680" cy="3966365"/>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smtClean="0"/>
              <a:t>Exploiting </a:t>
            </a:r>
            <a:r>
              <a:rPr lang="en-US" dirty="0" err="1" smtClean="0"/>
              <a:t>crackaddr</a:t>
            </a:r>
            <a:endParaRPr lang="en-US" dirty="0"/>
          </a:p>
        </p:txBody>
      </p:sp>
      <p:sp>
        <p:nvSpPr>
          <p:cNvPr id="3" name="Content Placeholder 2"/>
          <p:cNvSpPr>
            <a:spLocks noGrp="1"/>
          </p:cNvSpPr>
          <p:nvPr>
            <p:ph idx="1"/>
          </p:nvPr>
        </p:nvSpPr>
        <p:spPr>
          <a:xfrm>
            <a:off x="1219200" y="5384003"/>
            <a:ext cx="10363200" cy="1209261"/>
          </a:xfrm>
        </p:spPr>
        <p:txBody>
          <a:bodyPr>
            <a:normAutofit/>
          </a:bodyPr>
          <a:lstStyle/>
          <a:p>
            <a:r>
              <a:rPr lang="en-US" smtClean="0"/>
              <a:t>Found </a:t>
            </a:r>
            <a:r>
              <a:rPr lang="en-US" dirty="0" smtClean="0"/>
              <a:t>automatically in CGC by </a:t>
            </a:r>
            <a:r>
              <a:rPr lang="en-US" dirty="0" err="1" smtClean="0"/>
              <a:t>ShellPhish</a:t>
            </a:r>
            <a:r>
              <a:rPr lang="en-US" dirty="0" smtClean="0"/>
              <a:t> via smart </a:t>
            </a:r>
            <a:r>
              <a:rPr lang="en-US" dirty="0" err="1" smtClean="0"/>
              <a:t>fuzzing</a:t>
            </a:r>
            <a:r>
              <a:rPr lang="en-US" dirty="0" smtClean="0"/>
              <a:t> and symbolic execution (driller and </a:t>
            </a:r>
            <a:r>
              <a:rPr lang="en-US" dirty="0" err="1" smtClean="0"/>
              <a:t>angr</a:t>
            </a:r>
            <a:r>
              <a:rPr lang="en-US" dirty="0" smtClean="0"/>
              <a:t>)</a:t>
            </a:r>
          </a:p>
          <a:p>
            <a:pPr lvl="1"/>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6880" y="4057539"/>
            <a:ext cx="4628859" cy="2677656"/>
          </a:xfrm>
          <a:prstGeom prst="rect">
            <a:avLst/>
          </a:prstGeom>
        </p:spPr>
        <p:txBody>
          <a:bodyPr wrap="square">
            <a:spAutoFit/>
          </a:bodyPr>
          <a:lstStyle/>
          <a:p>
            <a:r>
              <a:rPr lang="en-US" sz="1400" dirty="0">
                <a:solidFill>
                  <a:srgbClr val="A16C00"/>
                </a:solidFill>
                <a:latin typeface="Courier New" pitchFamily="49" charset="0"/>
                <a:cs typeface="Courier New" pitchFamily="49" charset="0"/>
              </a:rPr>
              <a:t>#define SECRET 100</a:t>
            </a:r>
          </a:p>
          <a:p>
            <a:r>
              <a:rPr lang="en-US" sz="1400" dirty="0" err="1">
                <a:solidFill>
                  <a:srgbClr val="295E99"/>
                </a:solidFill>
                <a:latin typeface="Courier New" pitchFamily="49" charset="0"/>
                <a:cs typeface="Courier New" pitchFamily="49" charset="0"/>
              </a:rPr>
              <a:t>int</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check_code</a:t>
            </a:r>
            <a:r>
              <a:rPr lang="en-US" sz="1400" dirty="0">
                <a:latin typeface="Courier New" pitchFamily="49" charset="0"/>
                <a:cs typeface="Courier New" pitchFamily="49" charset="0"/>
              </a:rPr>
              <a:t>(</a:t>
            </a:r>
            <a:r>
              <a:rPr lang="en-US" sz="1400" dirty="0" err="1">
                <a:solidFill>
                  <a:srgbClr val="295E99"/>
                </a:solidFill>
                <a:latin typeface="Courier New" pitchFamily="49" charset="0"/>
                <a:cs typeface="Courier New" pitchFamily="49" charset="0"/>
              </a:rPr>
              <a:t>int</a:t>
            </a:r>
            <a:r>
              <a:rPr lang="en-US" sz="1400" dirty="0">
                <a:latin typeface="Courier New" pitchFamily="49" charset="0"/>
                <a:cs typeface="Courier New" pitchFamily="49" charset="0"/>
              </a:rPr>
              <a:t> input) {</a:t>
            </a:r>
          </a:p>
          <a:p>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&gt;=</a:t>
            </a:r>
            <a:r>
              <a:rPr lang="en-US" sz="1400" dirty="0">
                <a:latin typeface="Courier New" pitchFamily="49" charset="0"/>
                <a:cs typeface="Courier New" pitchFamily="49" charset="0"/>
              </a:rPr>
              <a:t> SECRET</a:t>
            </a:r>
            <a:r>
              <a:rPr lang="en-US" sz="1400" dirty="0">
                <a:solidFill>
                  <a:srgbClr val="D97100"/>
                </a:solidFill>
                <a:latin typeface="Courier New" pitchFamily="49" charset="0"/>
                <a:cs typeface="Courier New" pitchFamily="49" charset="0"/>
              </a:rPr>
              <a:t>+</a:t>
            </a:r>
            <a:r>
              <a:rPr lang="en-US" sz="1400" dirty="0">
                <a:solidFill>
                  <a:srgbClr val="0329D8"/>
                </a:solidFill>
                <a:latin typeface="Courier New" pitchFamily="49" charset="0"/>
                <a:cs typeface="Courier New" pitchFamily="49" charset="0"/>
              </a:rPr>
              <a:t>88</a:t>
            </a:r>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&gt;</a:t>
            </a:r>
            <a:r>
              <a:rPr lang="en-US" sz="1400" dirty="0">
                <a:latin typeface="Courier New" pitchFamily="49" charset="0"/>
                <a:cs typeface="Courier New" pitchFamily="49" charset="0"/>
              </a:rPr>
              <a:t> SECRET</a:t>
            </a:r>
            <a:r>
              <a:rPr lang="en-US" sz="1400" dirty="0">
                <a:solidFill>
                  <a:srgbClr val="D97100"/>
                </a:solidFill>
                <a:latin typeface="Courier New" pitchFamily="49" charset="0"/>
                <a:cs typeface="Courier New" pitchFamily="49" charset="0"/>
              </a:rPr>
              <a:t>+</a:t>
            </a:r>
            <a:r>
              <a:rPr lang="en-US" sz="1400" dirty="0">
                <a:solidFill>
                  <a:srgbClr val="0329D8"/>
                </a:solidFill>
                <a:latin typeface="Courier New" pitchFamily="49" charset="0"/>
                <a:cs typeface="Courier New" pitchFamily="49" charset="0"/>
              </a:rPr>
              <a:t>100</a:t>
            </a:r>
            <a:r>
              <a:rPr lang="en-US" sz="1400" dirty="0">
                <a:latin typeface="Courier New" pitchFamily="49" charset="0"/>
                <a:cs typeface="Courier New" pitchFamily="49" charset="0"/>
              </a:rPr>
              <a:t>) </a:t>
            </a:r>
            <a:r>
              <a:rPr lang="en-US" sz="1400" dirty="0" smtClean="0">
                <a:solidFill>
                  <a:srgbClr val="295E99"/>
                </a:solidFill>
                <a:latin typeface="Courier New" pitchFamily="49" charset="0"/>
                <a:cs typeface="Courier New" pitchFamily="49" charset="0"/>
              </a:rPr>
              <a:t>return</a:t>
            </a:r>
            <a:r>
              <a:rPr lang="en-US" sz="1400" dirty="0" smtClean="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a:t>
            </a:r>
            <a:r>
              <a:rPr lang="en-US" sz="1400" dirty="0">
                <a:latin typeface="Courier New" pitchFamily="49" charset="0"/>
                <a:cs typeface="Courier New" pitchFamily="49" charset="0"/>
              </a:rPr>
              <a:t> SECRET</a:t>
            </a:r>
            <a:r>
              <a:rPr lang="en-US" sz="1400" dirty="0">
                <a:solidFill>
                  <a:srgbClr val="D97100"/>
                </a:solidFill>
                <a:latin typeface="Courier New" pitchFamily="49" charset="0"/>
                <a:cs typeface="Courier New" pitchFamily="49" charset="0"/>
              </a:rPr>
              <a:t>+</a:t>
            </a:r>
            <a:r>
              <a:rPr lang="en-US" sz="1400" dirty="0">
                <a:solidFill>
                  <a:srgbClr val="0329D8"/>
                </a:solidFill>
                <a:latin typeface="Courier New" pitchFamily="49" charset="0"/>
                <a:cs typeface="Courier New" pitchFamily="49" charset="0"/>
              </a:rPr>
              <a:t>68</a:t>
            </a:r>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&lt;</a:t>
            </a:r>
            <a:r>
              <a:rPr lang="en-US" sz="1400" dirty="0">
                <a:latin typeface="Courier New" pitchFamily="49" charset="0"/>
                <a:cs typeface="Courier New" pitchFamily="49" charset="0"/>
              </a:rPr>
              <a:t> SECRET) </a:t>
            </a:r>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&lt;=</a:t>
            </a:r>
            <a:r>
              <a:rPr lang="en-US" sz="1400" dirty="0">
                <a:latin typeface="Courier New" pitchFamily="49" charset="0"/>
                <a:cs typeface="Courier New" pitchFamily="49" charset="0"/>
              </a:rPr>
              <a:t> SECRET</a:t>
            </a:r>
            <a:r>
              <a:rPr lang="en-US" sz="1400" dirty="0">
                <a:solidFill>
                  <a:srgbClr val="D97100"/>
                </a:solidFill>
                <a:latin typeface="Courier New" pitchFamily="49" charset="0"/>
                <a:cs typeface="Courier New" pitchFamily="49" charset="0"/>
              </a:rPr>
              <a:t>+</a:t>
            </a:r>
            <a:r>
              <a:rPr lang="en-US" sz="1400" dirty="0">
                <a:solidFill>
                  <a:srgbClr val="0329D8"/>
                </a:solidFill>
                <a:latin typeface="Courier New" pitchFamily="49" charset="0"/>
                <a:cs typeface="Courier New" pitchFamily="49" charset="0"/>
              </a:rPr>
              <a:t>78</a:t>
            </a:r>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&amp;</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0x1</a:t>
            </a:r>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&amp;</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0x2</a:t>
            </a:r>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&amp;</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0x4</a:t>
            </a:r>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a:t>
            </a:r>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1</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a:t>
            </a:r>
            <a:endParaRPr lang="en-US" sz="1400" dirty="0">
              <a:effectLst/>
              <a:latin typeface="Courier New" pitchFamily="49" charset="0"/>
              <a:cs typeface="Courier New" pitchFamily="49" charset="0"/>
            </a:endParaRPr>
          </a:p>
        </p:txBody>
      </p:sp>
      <p:sp>
        <p:nvSpPr>
          <p:cNvPr id="5" name="TextBox 4"/>
          <p:cNvSpPr txBox="1"/>
          <p:nvPr/>
        </p:nvSpPr>
        <p:spPr>
          <a:xfrm>
            <a:off x="6532087" y="2107577"/>
            <a:ext cx="5295809" cy="523220"/>
          </a:xfrm>
          <a:prstGeom prst="rect">
            <a:avLst/>
          </a:prstGeom>
          <a:noFill/>
        </p:spPr>
        <p:txBody>
          <a:bodyPr wrap="none" rtlCol="0">
            <a:spAutoFit/>
          </a:bodyPr>
          <a:lstStyle/>
          <a:p>
            <a:r>
              <a:rPr lang="en-US" sz="2800" dirty="0" smtClean="0"/>
              <a:t>Paths can be represented as a </a:t>
            </a:r>
            <a:r>
              <a:rPr lang="en-US" sz="2800" dirty="0" smtClean="0">
                <a:solidFill>
                  <a:srgbClr val="FF0000"/>
                </a:solidFill>
              </a:rPr>
              <a:t>tree</a:t>
            </a:r>
            <a:r>
              <a:rPr lang="en-US" sz="2800" dirty="0" smtClean="0"/>
              <a:t>.</a:t>
            </a:r>
            <a:endParaRPr lang="en-US" sz="2800" dirty="0"/>
          </a:p>
        </p:txBody>
      </p:sp>
      <p:grpSp>
        <p:nvGrpSpPr>
          <p:cNvPr id="144" name="Group 143"/>
          <p:cNvGrpSpPr/>
          <p:nvPr/>
        </p:nvGrpSpPr>
        <p:grpSpPr>
          <a:xfrm>
            <a:off x="0" y="919442"/>
            <a:ext cx="12055314" cy="5621880"/>
            <a:chOff x="2000422" y="2354429"/>
            <a:chExt cx="9084906" cy="4174659"/>
          </a:xfrm>
        </p:grpSpPr>
        <p:sp>
          <p:nvSpPr>
            <p:cNvPr id="6" name="Rectangle 5"/>
            <p:cNvSpPr/>
            <p:nvPr/>
          </p:nvSpPr>
          <p:spPr>
            <a:xfrm>
              <a:off x="2520274" y="2354429"/>
              <a:ext cx="2276363" cy="263895"/>
            </a:xfrm>
            <a:prstGeom prst="rect">
              <a:avLst/>
            </a:prstGeom>
          </p:spPr>
          <p:txBody>
            <a:bodyPr wrap="non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&gt;=</a:t>
              </a: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SECRET</a:t>
              </a:r>
              <a:r>
                <a:rPr lang="en-US" sz="1400" dirty="0" smtClean="0">
                  <a:solidFill>
                    <a:srgbClr val="D97100"/>
                  </a:solidFill>
                  <a:latin typeface="Courier New" pitchFamily="49" charset="0"/>
                  <a:cs typeface="Courier New" pitchFamily="49" charset="0"/>
                </a:rPr>
                <a:t>+</a:t>
              </a:r>
              <a:r>
                <a:rPr lang="en-US" sz="1400" dirty="0" smtClean="0">
                  <a:solidFill>
                    <a:srgbClr val="0329D8"/>
                  </a:solidFill>
                  <a:latin typeface="Courier New" pitchFamily="49" charset="0"/>
                  <a:cs typeface="Courier New" pitchFamily="49" charset="0"/>
                </a:rPr>
                <a:t>88</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7" name="Rectangle 6"/>
            <p:cNvSpPr/>
            <p:nvPr/>
          </p:nvSpPr>
          <p:spPr>
            <a:xfrm>
              <a:off x="3560176" y="2816110"/>
              <a:ext cx="2276363" cy="263895"/>
            </a:xfrm>
            <a:prstGeom prst="rect">
              <a:avLst/>
            </a:prstGeom>
          </p:spPr>
          <p:txBody>
            <a:bodyPr wrap="non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smtClean="0">
                  <a:solidFill>
                    <a:srgbClr val="D97100"/>
                  </a:solidFill>
                  <a:latin typeface="Courier New" pitchFamily="49" charset="0"/>
                  <a:cs typeface="Courier New" pitchFamily="49" charset="0"/>
                </a:rPr>
                <a:t>&gt;</a:t>
              </a:r>
              <a:r>
                <a:rPr lang="en-US" sz="1400" dirty="0" smtClean="0">
                  <a:latin typeface="Courier New" pitchFamily="49" charset="0"/>
                  <a:cs typeface="Courier New" pitchFamily="49" charset="0"/>
                </a:rPr>
                <a:t> SECRET</a:t>
              </a:r>
              <a:r>
                <a:rPr lang="en-US" sz="1400" dirty="0" smtClean="0">
                  <a:solidFill>
                    <a:srgbClr val="D97100"/>
                  </a:solidFill>
                  <a:latin typeface="Courier New" pitchFamily="49" charset="0"/>
                  <a:cs typeface="Courier New" pitchFamily="49" charset="0"/>
                </a:rPr>
                <a:t>+</a:t>
              </a:r>
              <a:r>
                <a:rPr lang="en-US" sz="1400" dirty="0" smtClean="0">
                  <a:solidFill>
                    <a:srgbClr val="0329D8"/>
                  </a:solidFill>
                  <a:latin typeface="Courier New" pitchFamily="49" charset="0"/>
                  <a:cs typeface="Courier New" pitchFamily="49" charset="0"/>
                </a:rPr>
                <a:t>100</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8" name="Rectangle 7"/>
            <p:cNvSpPr/>
            <p:nvPr/>
          </p:nvSpPr>
          <p:spPr>
            <a:xfrm>
              <a:off x="4519396" y="3264344"/>
              <a:ext cx="2276363" cy="263895"/>
            </a:xfrm>
            <a:prstGeom prst="rect">
              <a:avLst/>
            </a:prstGeom>
          </p:spPr>
          <p:txBody>
            <a:bodyPr wrap="non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smtClean="0">
                  <a:solidFill>
                    <a:srgbClr val="D97100"/>
                  </a:solidFill>
                  <a:latin typeface="Courier New" pitchFamily="49" charset="0"/>
                  <a:cs typeface="Courier New" pitchFamily="49" charset="0"/>
                </a:rPr>
                <a:t>==</a:t>
              </a:r>
              <a:r>
                <a:rPr lang="en-US" sz="1400" dirty="0" smtClean="0">
                  <a:latin typeface="Courier New" pitchFamily="49" charset="0"/>
                  <a:cs typeface="Courier New" pitchFamily="49" charset="0"/>
                </a:rPr>
                <a:t> SECRET</a:t>
              </a:r>
              <a:r>
                <a:rPr lang="en-US" sz="1400" dirty="0" smtClean="0">
                  <a:solidFill>
                    <a:srgbClr val="D97100"/>
                  </a:solidFill>
                  <a:latin typeface="Courier New" pitchFamily="49" charset="0"/>
                  <a:cs typeface="Courier New" pitchFamily="49" charset="0"/>
                </a:rPr>
                <a:t>+</a:t>
              </a:r>
              <a:r>
                <a:rPr lang="en-US" sz="1400" dirty="0" smtClean="0">
                  <a:solidFill>
                    <a:srgbClr val="0329D8"/>
                  </a:solidFill>
                  <a:latin typeface="Courier New" pitchFamily="49" charset="0"/>
                  <a:cs typeface="Courier New" pitchFamily="49" charset="0"/>
                </a:rPr>
                <a:t>68</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9" name="Rectangle 8"/>
            <p:cNvSpPr/>
            <p:nvPr/>
          </p:nvSpPr>
          <p:spPr>
            <a:xfrm>
              <a:off x="5438275" y="3766366"/>
              <a:ext cx="1707519" cy="448620"/>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smtClean="0">
                  <a:solidFill>
                    <a:srgbClr val="D97100"/>
                  </a:solidFill>
                  <a:latin typeface="Courier New" pitchFamily="49" charset="0"/>
                  <a:cs typeface="Courier New" pitchFamily="49" charset="0"/>
                </a:rPr>
                <a:t>&lt;</a:t>
              </a:r>
              <a:r>
                <a:rPr lang="en-US" sz="1400" dirty="0" smtClean="0">
                  <a:latin typeface="Courier New" pitchFamily="49" charset="0"/>
                  <a:cs typeface="Courier New" pitchFamily="49" charset="0"/>
                </a:rPr>
                <a:t> SECRET)</a:t>
              </a:r>
              <a:endParaRPr lang="en-US" sz="1400" dirty="0">
                <a:latin typeface="Courier New" pitchFamily="49" charset="0"/>
                <a:cs typeface="Courier New" pitchFamily="49" charset="0"/>
              </a:endParaRPr>
            </a:p>
          </p:txBody>
        </p:sp>
        <p:sp>
          <p:nvSpPr>
            <p:cNvPr id="10" name="Rectangle 9"/>
            <p:cNvSpPr/>
            <p:nvPr/>
          </p:nvSpPr>
          <p:spPr>
            <a:xfrm>
              <a:off x="6101661" y="4201153"/>
              <a:ext cx="2028119" cy="448620"/>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smtClean="0">
                  <a:solidFill>
                    <a:srgbClr val="D97100"/>
                  </a:solidFill>
                  <a:latin typeface="Courier New" pitchFamily="49" charset="0"/>
                  <a:cs typeface="Courier New" pitchFamily="49" charset="0"/>
                </a:rPr>
                <a:t>&lt;=</a:t>
              </a:r>
              <a:r>
                <a:rPr lang="en-US" sz="1400" dirty="0" smtClean="0">
                  <a:latin typeface="Courier New" pitchFamily="49" charset="0"/>
                  <a:cs typeface="Courier New" pitchFamily="49" charset="0"/>
                </a:rPr>
                <a:t> SECRET</a:t>
              </a:r>
              <a:r>
                <a:rPr lang="en-US" sz="1400" dirty="0" smtClean="0">
                  <a:solidFill>
                    <a:srgbClr val="D97100"/>
                  </a:solidFill>
                  <a:latin typeface="Courier New" pitchFamily="49" charset="0"/>
                  <a:cs typeface="Courier New" pitchFamily="49" charset="0"/>
                </a:rPr>
                <a:t>+</a:t>
              </a:r>
              <a:r>
                <a:rPr lang="en-US" sz="1400" dirty="0" smtClean="0">
                  <a:solidFill>
                    <a:srgbClr val="0329D8"/>
                  </a:solidFill>
                  <a:latin typeface="Courier New" pitchFamily="49" charset="0"/>
                  <a:cs typeface="Courier New" pitchFamily="49" charset="0"/>
                </a:rPr>
                <a:t>78</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11" name="Rectangle 10"/>
            <p:cNvSpPr/>
            <p:nvPr/>
          </p:nvSpPr>
          <p:spPr>
            <a:xfrm>
              <a:off x="7262586" y="4635940"/>
              <a:ext cx="1467068" cy="448620"/>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&amp;</a:t>
              </a:r>
              <a:r>
                <a:rPr lang="en-US" sz="1400" dirty="0" smtClean="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smtClean="0">
                  <a:solidFill>
                    <a:srgbClr val="0329D8"/>
                  </a:solidFill>
                  <a:latin typeface="Courier New" pitchFamily="49" charset="0"/>
                  <a:cs typeface="Courier New" pitchFamily="49" charset="0"/>
                </a:rPr>
                <a:t>x1</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12" name="Rectangle 11"/>
            <p:cNvSpPr/>
            <p:nvPr/>
          </p:nvSpPr>
          <p:spPr>
            <a:xfrm>
              <a:off x="8168018" y="5137962"/>
              <a:ext cx="1467068" cy="448620"/>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&amp;</a:t>
              </a:r>
              <a:r>
                <a:rPr lang="en-US" sz="1400" dirty="0" smtClean="0">
                  <a:latin typeface="Courier New" pitchFamily="49" charset="0"/>
                  <a:cs typeface="Courier New" pitchFamily="49" charset="0"/>
                </a:rPr>
                <a:t> </a:t>
              </a:r>
              <a:r>
                <a:rPr lang="en-US" sz="1400" dirty="0" smtClean="0">
                  <a:solidFill>
                    <a:srgbClr val="0329D8"/>
                  </a:solidFill>
                  <a:latin typeface="Courier New" pitchFamily="49" charset="0"/>
                  <a:cs typeface="Courier New" pitchFamily="49" charset="0"/>
                </a:rPr>
                <a:t>0x2</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13" name="Rectangle 12"/>
            <p:cNvSpPr/>
            <p:nvPr/>
          </p:nvSpPr>
          <p:spPr>
            <a:xfrm>
              <a:off x="8992768" y="5599643"/>
              <a:ext cx="1467068" cy="448620"/>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&amp;</a:t>
              </a:r>
              <a:r>
                <a:rPr lang="en-US" sz="1400" dirty="0" smtClean="0">
                  <a:latin typeface="Courier New" pitchFamily="49" charset="0"/>
                  <a:cs typeface="Courier New" pitchFamily="49" charset="0"/>
                </a:rPr>
                <a:t> </a:t>
              </a:r>
              <a:r>
                <a:rPr lang="en-US" sz="1400" dirty="0" smtClean="0">
                  <a:solidFill>
                    <a:srgbClr val="0329D8"/>
                  </a:solidFill>
                  <a:latin typeface="Courier New" pitchFamily="49" charset="0"/>
                  <a:cs typeface="Courier New" pitchFamily="49" charset="0"/>
                </a:rPr>
                <a:t>0x4</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cxnSp>
          <p:nvCxnSpPr>
            <p:cNvPr id="15" name="Straight Connector 14"/>
            <p:cNvCxnSpPr>
              <a:stCxn id="6" idx="2"/>
              <a:endCxn id="7" idx="0"/>
            </p:cNvCxnSpPr>
            <p:nvPr/>
          </p:nvCxnSpPr>
          <p:spPr>
            <a:xfrm>
              <a:off x="3658455" y="2618324"/>
              <a:ext cx="1039902" cy="197787"/>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053033" y="2816110"/>
              <a:ext cx="987130" cy="263895"/>
            </a:xfrm>
            <a:prstGeom prst="rect">
              <a:avLst/>
            </a:prstGeom>
          </p:spPr>
          <p:txBody>
            <a:bodyPr wrap="none">
              <a:spAutoFit/>
            </a:bodyPr>
            <a:lstStyle/>
            <a:p>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p:txBody>
        </p:sp>
        <p:sp>
          <p:nvSpPr>
            <p:cNvPr id="19" name="Rectangle 18"/>
            <p:cNvSpPr/>
            <p:nvPr/>
          </p:nvSpPr>
          <p:spPr>
            <a:xfrm>
              <a:off x="3199181" y="3291238"/>
              <a:ext cx="987130" cy="263895"/>
            </a:xfrm>
            <a:prstGeom prst="rect">
              <a:avLst/>
            </a:prstGeom>
          </p:spPr>
          <p:txBody>
            <a:bodyPr wrap="none">
              <a:spAutoFit/>
            </a:bodyPr>
            <a:lstStyle/>
            <a:p>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p:txBody>
        </p:sp>
        <p:sp>
          <p:nvSpPr>
            <p:cNvPr id="20" name="Rectangle 19"/>
            <p:cNvSpPr/>
            <p:nvPr/>
          </p:nvSpPr>
          <p:spPr>
            <a:xfrm>
              <a:off x="4326655" y="3766366"/>
              <a:ext cx="987130" cy="263895"/>
            </a:xfrm>
            <a:prstGeom prst="rect">
              <a:avLst/>
            </a:prstGeom>
          </p:spPr>
          <p:txBody>
            <a:bodyPr wrap="none">
              <a:spAutoFit/>
            </a:bodyPr>
            <a:lstStyle/>
            <a:p>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p:txBody>
        </p:sp>
        <p:sp>
          <p:nvSpPr>
            <p:cNvPr id="21" name="Rectangle 20"/>
            <p:cNvSpPr/>
            <p:nvPr/>
          </p:nvSpPr>
          <p:spPr>
            <a:xfrm>
              <a:off x="5062250" y="4207057"/>
              <a:ext cx="906017" cy="448620"/>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p:txBody>
        </p:sp>
        <p:sp>
          <p:nvSpPr>
            <p:cNvPr id="22" name="Rectangle 21"/>
            <p:cNvSpPr/>
            <p:nvPr/>
          </p:nvSpPr>
          <p:spPr>
            <a:xfrm>
              <a:off x="5932506" y="4635940"/>
              <a:ext cx="906017" cy="448620"/>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p:txBody>
        </p:sp>
        <p:sp>
          <p:nvSpPr>
            <p:cNvPr id="23" name="Rectangle 22"/>
            <p:cNvSpPr/>
            <p:nvPr/>
          </p:nvSpPr>
          <p:spPr>
            <a:xfrm>
              <a:off x="6585753" y="5143667"/>
              <a:ext cx="906017" cy="448620"/>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p:txBody>
        </p:sp>
        <p:sp>
          <p:nvSpPr>
            <p:cNvPr id="24" name="Rectangle 23"/>
            <p:cNvSpPr/>
            <p:nvPr/>
          </p:nvSpPr>
          <p:spPr>
            <a:xfrm>
              <a:off x="7688115" y="5591897"/>
              <a:ext cx="906017" cy="448620"/>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p:txBody>
        </p:sp>
        <p:sp>
          <p:nvSpPr>
            <p:cNvPr id="25" name="Rectangle 24"/>
            <p:cNvSpPr/>
            <p:nvPr/>
          </p:nvSpPr>
          <p:spPr>
            <a:xfrm>
              <a:off x="8431433" y="6080468"/>
              <a:ext cx="906017" cy="448620"/>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a:latin typeface="Courier New" pitchFamily="49" charset="0"/>
                  <a:cs typeface="Courier New" pitchFamily="49" charset="0"/>
                </a:rPr>
                <a:t>;</a:t>
              </a:r>
            </a:p>
          </p:txBody>
        </p:sp>
        <p:sp>
          <p:nvSpPr>
            <p:cNvPr id="26" name="Rectangle 25"/>
            <p:cNvSpPr/>
            <p:nvPr/>
          </p:nvSpPr>
          <p:spPr>
            <a:xfrm>
              <a:off x="10179311" y="6067021"/>
              <a:ext cx="906017" cy="448620"/>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1</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cxnSp>
          <p:nvCxnSpPr>
            <p:cNvPr id="28" name="Straight Connector 27"/>
            <p:cNvCxnSpPr>
              <a:stCxn id="6" idx="2"/>
              <a:endCxn id="18" idx="0"/>
            </p:cNvCxnSpPr>
            <p:nvPr/>
          </p:nvCxnSpPr>
          <p:spPr>
            <a:xfrm flipH="1">
              <a:off x="2546599" y="2618324"/>
              <a:ext cx="1111857" cy="197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7" idx="2"/>
              <a:endCxn id="19" idx="0"/>
            </p:cNvCxnSpPr>
            <p:nvPr/>
          </p:nvCxnSpPr>
          <p:spPr>
            <a:xfrm flipH="1">
              <a:off x="3692746" y="3080005"/>
              <a:ext cx="1005611" cy="211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7" idx="2"/>
              <a:endCxn id="8" idx="0"/>
            </p:cNvCxnSpPr>
            <p:nvPr/>
          </p:nvCxnSpPr>
          <p:spPr>
            <a:xfrm>
              <a:off x="4698358" y="3080005"/>
              <a:ext cx="959220" cy="184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8" idx="2"/>
              <a:endCxn id="20" idx="0"/>
            </p:cNvCxnSpPr>
            <p:nvPr/>
          </p:nvCxnSpPr>
          <p:spPr>
            <a:xfrm flipH="1">
              <a:off x="4820220" y="3528239"/>
              <a:ext cx="837357" cy="238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8" idx="2"/>
              <a:endCxn id="9" idx="0"/>
            </p:cNvCxnSpPr>
            <p:nvPr/>
          </p:nvCxnSpPr>
          <p:spPr>
            <a:xfrm>
              <a:off x="5657577" y="3528239"/>
              <a:ext cx="634458" cy="238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21" idx="0"/>
            </p:cNvCxnSpPr>
            <p:nvPr/>
          </p:nvCxnSpPr>
          <p:spPr>
            <a:xfrm flipH="1">
              <a:off x="5515259" y="4008412"/>
              <a:ext cx="776777" cy="198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10" idx="0"/>
            </p:cNvCxnSpPr>
            <p:nvPr/>
          </p:nvCxnSpPr>
          <p:spPr>
            <a:xfrm>
              <a:off x="6292036" y="4033726"/>
              <a:ext cx="823684" cy="167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22" idx="0"/>
            </p:cNvCxnSpPr>
            <p:nvPr/>
          </p:nvCxnSpPr>
          <p:spPr>
            <a:xfrm flipH="1">
              <a:off x="6385514" y="4455069"/>
              <a:ext cx="730207" cy="180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11" idx="0"/>
            </p:cNvCxnSpPr>
            <p:nvPr/>
          </p:nvCxnSpPr>
          <p:spPr>
            <a:xfrm>
              <a:off x="7115721" y="4455069"/>
              <a:ext cx="880399" cy="180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038764" y="4885379"/>
              <a:ext cx="957356" cy="258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996120" y="4876415"/>
              <a:ext cx="905432" cy="261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4" idx="0"/>
            </p:cNvCxnSpPr>
            <p:nvPr/>
          </p:nvCxnSpPr>
          <p:spPr>
            <a:xfrm flipH="1">
              <a:off x="8141124" y="5405332"/>
              <a:ext cx="760428" cy="186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3" idx="0"/>
            </p:cNvCxnSpPr>
            <p:nvPr/>
          </p:nvCxnSpPr>
          <p:spPr>
            <a:xfrm>
              <a:off x="8901552" y="5405332"/>
              <a:ext cx="824750" cy="194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25" idx="0"/>
            </p:cNvCxnSpPr>
            <p:nvPr/>
          </p:nvCxnSpPr>
          <p:spPr>
            <a:xfrm flipH="1">
              <a:off x="8884442" y="5862531"/>
              <a:ext cx="841861" cy="21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26" idx="0"/>
            </p:cNvCxnSpPr>
            <p:nvPr/>
          </p:nvCxnSpPr>
          <p:spPr>
            <a:xfrm>
              <a:off x="9726302" y="5862531"/>
              <a:ext cx="906018" cy="204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4564224" y="235442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520274" y="2354429"/>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511310" y="2614405"/>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2506827" y="235442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5604126" y="2802663"/>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73623" y="2816110"/>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564659" y="3062639"/>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3560176" y="2802663"/>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6549899" y="325089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519396" y="3264344"/>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510432" y="3510873"/>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4505949" y="325089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7343275" y="3748436"/>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312772" y="3761883"/>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303808" y="4008412"/>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5299325" y="3748436"/>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8123214" y="4178743"/>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092711" y="4192190"/>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83747" y="4438719"/>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6079264" y="4178743"/>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9077947" y="462249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047444" y="4635944"/>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038480" y="4882473"/>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7033997" y="462249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9925117" y="5120040"/>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894614" y="5133487"/>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885650" y="5380016"/>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7881167" y="5120040"/>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10772271" y="5590680"/>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8741768" y="5604127"/>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732804" y="5850656"/>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8728321" y="5590680"/>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959544" y="2807146"/>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2000422" y="2816111"/>
              <a:ext cx="945181" cy="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2004801" y="3070026"/>
              <a:ext cx="940802" cy="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000422" y="2816911"/>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4115986" y="3277790"/>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3156864" y="3286755"/>
              <a:ext cx="945181" cy="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3161243" y="3540670"/>
              <a:ext cx="940802" cy="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3161243" y="3277790"/>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5218642" y="3761882"/>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4259520" y="3770847"/>
              <a:ext cx="945181" cy="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4263899" y="4024762"/>
              <a:ext cx="940802" cy="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4263899" y="3761882"/>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5958229" y="4205635"/>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999107" y="4214600"/>
              <a:ext cx="945181" cy="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5003486" y="4468515"/>
              <a:ext cx="940802" cy="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003486" y="4205635"/>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6845746" y="462249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5886624" y="4631464"/>
              <a:ext cx="945181" cy="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5891003" y="4885379"/>
              <a:ext cx="940802" cy="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5891003" y="462249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7491209" y="513348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6532087" y="5142452"/>
              <a:ext cx="945181" cy="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6536466" y="5396367"/>
              <a:ext cx="940802" cy="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536466" y="513348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8607321" y="559068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7648199" y="5599652"/>
              <a:ext cx="945181" cy="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7652578" y="5853567"/>
              <a:ext cx="940802" cy="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7652578" y="559068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9333456" y="6074776"/>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8374334" y="6083741"/>
              <a:ext cx="945181" cy="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8378713" y="6337656"/>
              <a:ext cx="940802" cy="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8378713" y="6074776"/>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11081584" y="6047888"/>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10122462" y="6056853"/>
              <a:ext cx="945181" cy="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10126841" y="6310768"/>
              <a:ext cx="940802" cy="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0126841" y="6047888"/>
              <a:ext cx="0" cy="25391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157394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a More Complex Example: Part 1</a:t>
            </a:r>
            <a:endParaRPr lang="en-US" dirty="0"/>
          </a:p>
        </p:txBody>
      </p:sp>
      <p:pic>
        <p:nvPicPr>
          <p:cNvPr id="106" name="Picture 10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179133" y="1213227"/>
            <a:ext cx="8975477" cy="4059752"/>
          </a:xfrm>
          <a:prstGeom prst="rect">
            <a:avLst/>
          </a:prstGeom>
        </p:spPr>
      </p:pic>
      <p:sp>
        <p:nvSpPr>
          <p:cNvPr id="107" name="TextBox 106"/>
          <p:cNvSpPr txBox="1"/>
          <p:nvPr/>
        </p:nvSpPr>
        <p:spPr>
          <a:xfrm>
            <a:off x="514880" y="2590936"/>
            <a:ext cx="6383495" cy="3539430"/>
          </a:xfrm>
          <a:prstGeom prst="rect">
            <a:avLst/>
          </a:prstGeom>
          <a:noFill/>
        </p:spPr>
        <p:txBody>
          <a:bodyPr wrap="square" rtlCol="0">
            <a:spAutoFit/>
          </a:bodyPr>
          <a:lstStyle/>
          <a:p>
            <a:r>
              <a:rPr lang="en-US" sz="2800" dirty="0" smtClean="0"/>
              <a:t>Perform symbolic execution</a:t>
            </a:r>
          </a:p>
          <a:p>
            <a:endParaRPr lang="en-US" sz="2800" dirty="0" smtClean="0"/>
          </a:p>
          <a:p>
            <a:r>
              <a:rPr lang="en-US" sz="2800" dirty="0" smtClean="0"/>
              <a:t>We can perform any </a:t>
            </a:r>
            <a:r>
              <a:rPr lang="en-US" sz="2800" dirty="0" smtClean="0">
                <a:solidFill>
                  <a:srgbClr val="FF0000"/>
                </a:solidFill>
              </a:rPr>
              <a:t>tree search algorithm</a:t>
            </a:r>
            <a:r>
              <a:rPr lang="en-US" sz="2800" dirty="0" smtClean="0"/>
              <a:t> to find the node that </a:t>
            </a:r>
            <a:r>
              <a:rPr lang="en-US" sz="2800" dirty="0" smtClean="0">
                <a:solidFill>
                  <a:srgbClr val="FF0000"/>
                </a:solidFill>
              </a:rPr>
              <a:t>returns 1</a:t>
            </a:r>
            <a:r>
              <a:rPr lang="en-US" sz="2800" dirty="0" smtClean="0"/>
              <a:t>.</a:t>
            </a:r>
          </a:p>
          <a:p>
            <a:endParaRPr lang="en-US" sz="2800" dirty="0"/>
          </a:p>
          <a:p>
            <a:r>
              <a:rPr lang="en-US" sz="2800" dirty="0" smtClean="0">
                <a:solidFill>
                  <a:srgbClr val="FF0000"/>
                </a:solidFill>
              </a:rPr>
              <a:t>Breadth-first search</a:t>
            </a:r>
          </a:p>
          <a:p>
            <a:endParaRPr lang="en-US" sz="2800" dirty="0"/>
          </a:p>
          <a:p>
            <a:r>
              <a:rPr lang="en-US" sz="2800" dirty="0" smtClean="0"/>
              <a:t>Why not use </a:t>
            </a:r>
            <a:r>
              <a:rPr lang="en-US" sz="2800" dirty="0" smtClean="0">
                <a:solidFill>
                  <a:srgbClr val="FF0000"/>
                </a:solidFill>
              </a:rPr>
              <a:t>depth-first search</a:t>
            </a:r>
            <a:r>
              <a:rPr lang="en-US" sz="2800" dirty="0" smtClean="0"/>
              <a:t>?</a:t>
            </a:r>
            <a:endParaRPr lang="en-US" sz="2800" dirty="0"/>
          </a:p>
        </p:txBody>
      </p:sp>
    </p:spTree>
    <p:extLst>
      <p:ext uri="{BB962C8B-B14F-4D97-AF65-F5344CB8AC3E}">
        <p14:creationId xmlns="" xmlns:p14="http://schemas.microsoft.com/office/powerpoint/2010/main" val="18804054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a More Complex Example: Part 2</a:t>
            </a:r>
            <a:endParaRPr lang="en-US" dirty="0"/>
          </a:p>
        </p:txBody>
      </p:sp>
      <p:grpSp>
        <p:nvGrpSpPr>
          <p:cNvPr id="3" name="Group 2"/>
          <p:cNvGrpSpPr/>
          <p:nvPr/>
        </p:nvGrpSpPr>
        <p:grpSpPr>
          <a:xfrm>
            <a:off x="948916" y="1856887"/>
            <a:ext cx="2783991" cy="4363160"/>
            <a:chOff x="948916" y="1856887"/>
            <a:chExt cx="2082338" cy="3980028"/>
          </a:xfrm>
        </p:grpSpPr>
        <p:sp>
          <p:nvSpPr>
            <p:cNvPr id="5" name="Rectangle 4"/>
            <p:cNvSpPr/>
            <p:nvPr/>
          </p:nvSpPr>
          <p:spPr>
            <a:xfrm>
              <a:off x="987304" y="1856887"/>
              <a:ext cx="1985777" cy="307777"/>
            </a:xfrm>
            <a:prstGeom prst="rect">
              <a:avLst/>
            </a:prstGeom>
          </p:spPr>
          <p:txBody>
            <a:bodyPr wrap="non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&gt;=</a:t>
              </a: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SECRET</a:t>
              </a:r>
              <a:r>
                <a:rPr lang="en-US" sz="1400" dirty="0" smtClean="0">
                  <a:solidFill>
                    <a:srgbClr val="D97100"/>
                  </a:solidFill>
                  <a:latin typeface="Courier New" pitchFamily="49" charset="0"/>
                  <a:cs typeface="Courier New" pitchFamily="49" charset="0"/>
                </a:rPr>
                <a:t>+</a:t>
              </a:r>
              <a:r>
                <a:rPr lang="en-US" sz="1400" dirty="0" smtClean="0">
                  <a:solidFill>
                    <a:srgbClr val="0329D8"/>
                  </a:solidFill>
                  <a:latin typeface="Courier New" pitchFamily="49" charset="0"/>
                  <a:cs typeface="Courier New" pitchFamily="49" charset="0"/>
                </a:rPr>
                <a:t>88</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6" name="Rectangle 5"/>
            <p:cNvSpPr/>
            <p:nvPr/>
          </p:nvSpPr>
          <p:spPr>
            <a:xfrm>
              <a:off x="973857" y="2332014"/>
              <a:ext cx="1985777" cy="307777"/>
            </a:xfrm>
            <a:prstGeom prst="rect">
              <a:avLst/>
            </a:prstGeom>
          </p:spPr>
          <p:txBody>
            <a:bodyPr wrap="non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smtClean="0">
                  <a:solidFill>
                    <a:srgbClr val="D97100"/>
                  </a:solidFill>
                  <a:latin typeface="Courier New" pitchFamily="49" charset="0"/>
                  <a:cs typeface="Courier New" pitchFamily="49" charset="0"/>
                </a:rPr>
                <a:t>&gt;</a:t>
              </a:r>
              <a:r>
                <a:rPr lang="en-US" sz="1400" dirty="0" smtClean="0">
                  <a:latin typeface="Courier New" pitchFamily="49" charset="0"/>
                  <a:cs typeface="Courier New" pitchFamily="49" charset="0"/>
                </a:rPr>
                <a:t> SECRET</a:t>
              </a:r>
              <a:r>
                <a:rPr lang="en-US" sz="1400" dirty="0" smtClean="0">
                  <a:solidFill>
                    <a:srgbClr val="D97100"/>
                  </a:solidFill>
                  <a:latin typeface="Courier New" pitchFamily="49" charset="0"/>
                  <a:cs typeface="Courier New" pitchFamily="49" charset="0"/>
                </a:rPr>
                <a:t>+</a:t>
              </a:r>
              <a:r>
                <a:rPr lang="en-US" sz="1400" dirty="0" smtClean="0">
                  <a:solidFill>
                    <a:srgbClr val="0329D8"/>
                  </a:solidFill>
                  <a:latin typeface="Courier New" pitchFamily="49" charset="0"/>
                  <a:cs typeface="Courier New" pitchFamily="49" charset="0"/>
                </a:rPr>
                <a:t>100</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7" name="Rectangle 6"/>
            <p:cNvSpPr/>
            <p:nvPr/>
          </p:nvSpPr>
          <p:spPr>
            <a:xfrm>
              <a:off x="981486" y="2766668"/>
              <a:ext cx="1985777" cy="307777"/>
            </a:xfrm>
            <a:prstGeom prst="rect">
              <a:avLst/>
            </a:prstGeom>
          </p:spPr>
          <p:txBody>
            <a:bodyPr wrap="non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smtClean="0">
                  <a:solidFill>
                    <a:srgbClr val="D97100"/>
                  </a:solidFill>
                  <a:latin typeface="Courier New" pitchFamily="49" charset="0"/>
                  <a:cs typeface="Courier New" pitchFamily="49" charset="0"/>
                </a:rPr>
                <a:t>==</a:t>
              </a:r>
              <a:r>
                <a:rPr lang="en-US" sz="1400" dirty="0" smtClean="0">
                  <a:latin typeface="Courier New" pitchFamily="49" charset="0"/>
                  <a:cs typeface="Courier New" pitchFamily="49" charset="0"/>
                </a:rPr>
                <a:t> SECRET</a:t>
              </a:r>
              <a:r>
                <a:rPr lang="en-US" sz="1400" dirty="0" smtClean="0">
                  <a:solidFill>
                    <a:srgbClr val="D97100"/>
                  </a:solidFill>
                  <a:latin typeface="Courier New" pitchFamily="49" charset="0"/>
                  <a:cs typeface="Courier New" pitchFamily="49" charset="0"/>
                </a:rPr>
                <a:t>+</a:t>
              </a:r>
              <a:r>
                <a:rPr lang="en-US" sz="1400" dirty="0" smtClean="0">
                  <a:solidFill>
                    <a:srgbClr val="0329D8"/>
                  </a:solidFill>
                  <a:latin typeface="Courier New" pitchFamily="49" charset="0"/>
                  <a:cs typeface="Courier New" pitchFamily="49" charset="0"/>
                </a:rPr>
                <a:t>68</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8" name="Rectangle 7"/>
            <p:cNvSpPr/>
            <p:nvPr/>
          </p:nvSpPr>
          <p:spPr>
            <a:xfrm>
              <a:off x="1104605" y="3213406"/>
              <a:ext cx="1707519" cy="307777"/>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smtClean="0">
                  <a:solidFill>
                    <a:srgbClr val="D97100"/>
                  </a:solidFill>
                  <a:latin typeface="Courier New" pitchFamily="49" charset="0"/>
                  <a:cs typeface="Courier New" pitchFamily="49" charset="0"/>
                </a:rPr>
                <a:t>&lt;</a:t>
              </a:r>
              <a:r>
                <a:rPr lang="en-US" sz="1400" dirty="0" smtClean="0">
                  <a:latin typeface="Courier New" pitchFamily="49" charset="0"/>
                  <a:cs typeface="Courier New" pitchFamily="49" charset="0"/>
                </a:rPr>
                <a:t> SECRET)</a:t>
              </a:r>
              <a:endParaRPr lang="en-US" sz="1400" dirty="0">
                <a:latin typeface="Courier New" pitchFamily="49" charset="0"/>
                <a:cs typeface="Courier New" pitchFamily="49" charset="0"/>
              </a:endParaRPr>
            </a:p>
          </p:txBody>
        </p:sp>
        <p:sp>
          <p:nvSpPr>
            <p:cNvPr id="9" name="Rectangle 8"/>
            <p:cNvSpPr/>
            <p:nvPr/>
          </p:nvSpPr>
          <p:spPr>
            <a:xfrm>
              <a:off x="990892" y="3677879"/>
              <a:ext cx="2028119" cy="307777"/>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smtClean="0">
                  <a:solidFill>
                    <a:srgbClr val="D97100"/>
                  </a:solidFill>
                  <a:latin typeface="Courier New" pitchFamily="49" charset="0"/>
                  <a:cs typeface="Courier New" pitchFamily="49" charset="0"/>
                </a:rPr>
                <a:t>&lt;=</a:t>
              </a:r>
              <a:r>
                <a:rPr lang="en-US" sz="1400" dirty="0" smtClean="0">
                  <a:latin typeface="Courier New" pitchFamily="49" charset="0"/>
                  <a:cs typeface="Courier New" pitchFamily="49" charset="0"/>
                </a:rPr>
                <a:t> SECRET</a:t>
              </a:r>
              <a:r>
                <a:rPr lang="en-US" sz="1400" dirty="0" smtClean="0">
                  <a:solidFill>
                    <a:srgbClr val="D97100"/>
                  </a:solidFill>
                  <a:latin typeface="Courier New" pitchFamily="49" charset="0"/>
                  <a:cs typeface="Courier New" pitchFamily="49" charset="0"/>
                </a:rPr>
                <a:t>+</a:t>
              </a:r>
              <a:r>
                <a:rPr lang="en-US" sz="1400" dirty="0" smtClean="0">
                  <a:solidFill>
                    <a:srgbClr val="0329D8"/>
                  </a:solidFill>
                  <a:latin typeface="Courier New" pitchFamily="49" charset="0"/>
                  <a:cs typeface="Courier New" pitchFamily="49" charset="0"/>
                </a:rPr>
                <a:t>78</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10" name="Rectangle 9"/>
            <p:cNvSpPr/>
            <p:nvPr/>
          </p:nvSpPr>
          <p:spPr>
            <a:xfrm>
              <a:off x="1177505" y="4138398"/>
              <a:ext cx="1467068" cy="307777"/>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&amp;</a:t>
              </a:r>
              <a:r>
                <a:rPr lang="en-US" sz="1400" dirty="0" smtClean="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0</a:t>
              </a:r>
              <a:r>
                <a:rPr lang="en-US" sz="1400" dirty="0" smtClean="0">
                  <a:solidFill>
                    <a:srgbClr val="0329D8"/>
                  </a:solidFill>
                  <a:latin typeface="Courier New" pitchFamily="49" charset="0"/>
                  <a:cs typeface="Courier New" pitchFamily="49" charset="0"/>
                </a:rPr>
                <a:t>x1</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11" name="Rectangle 10"/>
            <p:cNvSpPr/>
            <p:nvPr/>
          </p:nvSpPr>
          <p:spPr>
            <a:xfrm>
              <a:off x="1252321" y="4589089"/>
              <a:ext cx="1467068" cy="307777"/>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&amp;</a:t>
              </a:r>
              <a:r>
                <a:rPr lang="en-US" sz="1400" dirty="0" smtClean="0">
                  <a:latin typeface="Courier New" pitchFamily="49" charset="0"/>
                  <a:cs typeface="Courier New" pitchFamily="49" charset="0"/>
                </a:rPr>
                <a:t> </a:t>
              </a:r>
              <a:r>
                <a:rPr lang="en-US" sz="1400" dirty="0" smtClean="0">
                  <a:solidFill>
                    <a:srgbClr val="0329D8"/>
                  </a:solidFill>
                  <a:latin typeface="Courier New" pitchFamily="49" charset="0"/>
                  <a:cs typeface="Courier New" pitchFamily="49" charset="0"/>
                </a:rPr>
                <a:t>0x2</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12" name="Rectangle 11"/>
            <p:cNvSpPr/>
            <p:nvPr/>
          </p:nvSpPr>
          <p:spPr>
            <a:xfrm>
              <a:off x="1217846" y="5048312"/>
              <a:ext cx="1467068" cy="307777"/>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if</a:t>
              </a:r>
              <a:r>
                <a:rPr lang="en-US" sz="1400" dirty="0">
                  <a:latin typeface="Courier New" pitchFamily="49" charset="0"/>
                  <a:cs typeface="Courier New" pitchFamily="49" charset="0"/>
                </a:rPr>
                <a:t> (input </a:t>
              </a:r>
              <a:r>
                <a:rPr lang="en-US" sz="1400" dirty="0">
                  <a:solidFill>
                    <a:srgbClr val="D97100"/>
                  </a:solidFill>
                  <a:latin typeface="Courier New" pitchFamily="49" charset="0"/>
                  <a:cs typeface="Courier New" pitchFamily="49" charset="0"/>
                </a:rPr>
                <a:t>&amp;</a:t>
              </a:r>
              <a:r>
                <a:rPr lang="en-US" sz="1400" dirty="0" smtClean="0">
                  <a:latin typeface="Courier New" pitchFamily="49" charset="0"/>
                  <a:cs typeface="Courier New" pitchFamily="49" charset="0"/>
                </a:rPr>
                <a:t> </a:t>
              </a:r>
              <a:r>
                <a:rPr lang="en-US" sz="1400" dirty="0" smtClean="0">
                  <a:solidFill>
                    <a:srgbClr val="0329D8"/>
                  </a:solidFill>
                  <a:latin typeface="Courier New" pitchFamily="49" charset="0"/>
                  <a:cs typeface="Courier New" pitchFamily="49" charset="0"/>
                </a:rPr>
                <a:t>0x4</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22" name="Rectangle 21"/>
            <p:cNvSpPr/>
            <p:nvPr/>
          </p:nvSpPr>
          <p:spPr>
            <a:xfrm>
              <a:off x="1559740" y="5529138"/>
              <a:ext cx="906017" cy="307777"/>
            </a:xfrm>
            <a:prstGeom prst="rect">
              <a:avLst/>
            </a:prstGeom>
          </p:spPr>
          <p:txBody>
            <a:bodyPr wrap="square">
              <a:spAutoFit/>
            </a:bodyPr>
            <a:lstStyle/>
            <a:p>
              <a:r>
                <a:rPr lang="en-US" sz="1400" dirty="0">
                  <a:solidFill>
                    <a:srgbClr val="295E99"/>
                  </a:solidFill>
                  <a:latin typeface="Courier New" pitchFamily="49" charset="0"/>
                  <a:cs typeface="Courier New" pitchFamily="49" charset="0"/>
                </a:rPr>
                <a:t>return</a:t>
              </a:r>
              <a:r>
                <a:rPr lang="en-US" sz="1400" dirty="0">
                  <a:latin typeface="Courier New" pitchFamily="49" charset="0"/>
                  <a:cs typeface="Courier New" pitchFamily="49" charset="0"/>
                </a:rPr>
                <a:t> </a:t>
              </a:r>
              <a:r>
                <a:rPr lang="en-US" sz="1400" dirty="0">
                  <a:solidFill>
                    <a:srgbClr val="0329D8"/>
                  </a:solidFill>
                  <a:latin typeface="Courier New" pitchFamily="49" charset="0"/>
                  <a:cs typeface="Courier New" pitchFamily="49" charset="0"/>
                </a:rPr>
                <a:t>1</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cxnSp>
          <p:nvCxnSpPr>
            <p:cNvPr id="38" name="Straight Connector 37"/>
            <p:cNvCxnSpPr/>
            <p:nvPr/>
          </p:nvCxnSpPr>
          <p:spPr>
            <a:xfrm flipV="1">
              <a:off x="3031254" y="185688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87304" y="1856887"/>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78340" y="2116863"/>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973857" y="185688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17807" y="231856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7304" y="2332014"/>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78340" y="2578543"/>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73857" y="231856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011989" y="2753221"/>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81486" y="2766668"/>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72522" y="3013197"/>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968039" y="2753221"/>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009605" y="3195476"/>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79102" y="3208923"/>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70138" y="3455452"/>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965655" y="3195476"/>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3012445" y="365546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81942" y="3668916"/>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72978" y="3915445"/>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968495" y="365546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992866" y="4124955"/>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62363" y="4138402"/>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53399" y="4384931"/>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948916" y="4124955"/>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009420" y="457116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78917" y="4584614"/>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969953" y="4831143"/>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965470" y="457116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997349" y="503934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66846" y="5052796"/>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957882" y="5299325"/>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953399" y="503934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462013" y="5510005"/>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1502891" y="5518970"/>
              <a:ext cx="945181" cy="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507270" y="5772885"/>
              <a:ext cx="940802" cy="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1507270" y="5510005"/>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2" name="Straight Arrow Connector 371"/>
            <p:cNvCxnSpPr>
              <a:stCxn id="5" idx="2"/>
              <a:endCxn id="6" idx="0"/>
            </p:cNvCxnSpPr>
            <p:nvPr/>
          </p:nvCxnSpPr>
          <p:spPr>
            <a:xfrm flipH="1">
              <a:off x="1966746" y="2164664"/>
              <a:ext cx="13447" cy="167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p:cNvCxnSpPr/>
            <p:nvPr/>
          </p:nvCxnSpPr>
          <p:spPr>
            <a:xfrm>
              <a:off x="2019294" y="2572484"/>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p:nvPr/>
          </p:nvCxnSpPr>
          <p:spPr>
            <a:xfrm>
              <a:off x="2032741" y="3002788"/>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p:cNvCxnSpPr/>
            <p:nvPr/>
          </p:nvCxnSpPr>
          <p:spPr>
            <a:xfrm>
              <a:off x="2032741" y="3459986"/>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p:cNvCxnSpPr/>
            <p:nvPr/>
          </p:nvCxnSpPr>
          <p:spPr>
            <a:xfrm>
              <a:off x="2019293" y="3917188"/>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p:cNvCxnSpPr/>
            <p:nvPr/>
          </p:nvCxnSpPr>
          <p:spPr>
            <a:xfrm>
              <a:off x="2005846" y="4374389"/>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p:nvPr/>
          </p:nvCxnSpPr>
          <p:spPr>
            <a:xfrm>
              <a:off x="2032740" y="4831588"/>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p:cNvCxnSpPr/>
            <p:nvPr/>
          </p:nvCxnSpPr>
          <p:spPr>
            <a:xfrm>
              <a:off x="2005846" y="5302237"/>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81" name="TextBox 380"/>
          <p:cNvSpPr txBox="1"/>
          <p:nvPr/>
        </p:nvSpPr>
        <p:spPr>
          <a:xfrm>
            <a:off x="4027570" y="1983845"/>
            <a:ext cx="6651812" cy="1384995"/>
          </a:xfrm>
          <a:prstGeom prst="rect">
            <a:avLst/>
          </a:prstGeom>
          <a:noFill/>
        </p:spPr>
        <p:txBody>
          <a:bodyPr wrap="square" rtlCol="0">
            <a:spAutoFit/>
          </a:bodyPr>
          <a:lstStyle/>
          <a:p>
            <a:r>
              <a:rPr lang="en-US" sz="2800" dirty="0" smtClean="0"/>
              <a:t>Once we have a path, we can build an equation that can be solved with a </a:t>
            </a:r>
            <a:r>
              <a:rPr lang="en-US" sz="2800" dirty="0" smtClean="0">
                <a:solidFill>
                  <a:srgbClr val="FF0000"/>
                </a:solidFill>
              </a:rPr>
              <a:t>satisfiability modulo theories </a:t>
            </a:r>
            <a:r>
              <a:rPr lang="en-US" sz="2800" dirty="0" smtClean="0"/>
              <a:t>(SMT) solver:</a:t>
            </a:r>
          </a:p>
        </p:txBody>
      </p:sp>
      <p:sp>
        <p:nvSpPr>
          <p:cNvPr id="383" name="Rectangle 382"/>
          <p:cNvSpPr/>
          <p:nvPr/>
        </p:nvSpPr>
        <p:spPr>
          <a:xfrm>
            <a:off x="5813631" y="3423385"/>
            <a:ext cx="3079689" cy="2585323"/>
          </a:xfrm>
          <a:prstGeom prst="rect">
            <a:avLst/>
          </a:prstGeom>
        </p:spPr>
        <p:txBody>
          <a:bodyPr wrap="none">
            <a:spAutoFit/>
          </a:bodyPr>
          <a:lstStyle/>
          <a:p>
            <a:r>
              <a:rPr lang="en-US" dirty="0" smtClean="0">
                <a:latin typeface="Courier New" pitchFamily="49" charset="0"/>
                <a:cs typeface="Courier New" pitchFamily="49" charset="0"/>
              </a:rPr>
              <a:t>  input </a:t>
            </a:r>
            <a:r>
              <a:rPr lang="en-US" dirty="0">
                <a:solidFill>
                  <a:srgbClr val="D97100"/>
                </a:solidFill>
                <a:latin typeface="Courier New" pitchFamily="49" charset="0"/>
                <a:cs typeface="Courier New" pitchFamily="49" charset="0"/>
              </a:rPr>
              <a:t>&gt;=</a:t>
            </a:r>
            <a:r>
              <a:rPr lang="en-US" dirty="0">
                <a:latin typeface="Courier New" pitchFamily="49" charset="0"/>
                <a:cs typeface="Courier New" pitchFamily="49" charset="0"/>
              </a:rPr>
              <a:t> </a:t>
            </a:r>
            <a:r>
              <a:rPr lang="en-US" dirty="0" smtClean="0">
                <a:latin typeface="Courier New" pitchFamily="49" charset="0"/>
                <a:cs typeface="Courier New" pitchFamily="49" charset="0"/>
              </a:rPr>
              <a:t>SECRET</a:t>
            </a:r>
            <a:r>
              <a:rPr lang="en-US" dirty="0" smtClean="0">
                <a:solidFill>
                  <a:srgbClr val="D97100"/>
                </a:solidFill>
                <a:latin typeface="Courier New" pitchFamily="49" charset="0"/>
                <a:cs typeface="Courier New" pitchFamily="49" charset="0"/>
              </a:rPr>
              <a:t>+</a:t>
            </a:r>
            <a:r>
              <a:rPr lang="en-US" dirty="0" smtClean="0">
                <a:solidFill>
                  <a:srgbClr val="0329D8"/>
                </a:solidFill>
                <a:latin typeface="Courier New" pitchFamily="49" charset="0"/>
                <a:cs typeface="Courier New" pitchFamily="49" charset="0"/>
              </a:rPr>
              <a:t>88 </a:t>
            </a:r>
          </a:p>
          <a:p>
            <a:r>
              <a:rPr lang="en-US" dirty="0" smtClean="0">
                <a:solidFill>
                  <a:srgbClr val="D97100"/>
                </a:solidFill>
                <a:latin typeface="Courier New" pitchFamily="49" charset="0"/>
                <a:cs typeface="Courier New" pitchFamily="49" charset="0"/>
              </a:rPr>
              <a:t>∧ </a:t>
            </a:r>
            <a:r>
              <a:rPr lang="en-US" dirty="0" smtClean="0">
                <a:latin typeface="Courier New" pitchFamily="49" charset="0"/>
                <a:cs typeface="Courier New" pitchFamily="49" charset="0"/>
              </a:rPr>
              <a:t>input </a:t>
            </a:r>
            <a:r>
              <a:rPr lang="en-US" dirty="0" smtClean="0">
                <a:solidFill>
                  <a:srgbClr val="D97100"/>
                </a:solidFill>
                <a:latin typeface="Courier New" pitchFamily="49" charset="0"/>
                <a:cs typeface="Courier New" pitchFamily="49" charset="0"/>
              </a:rPr>
              <a:t>&gt;</a:t>
            </a:r>
            <a:r>
              <a:rPr lang="en-US" dirty="0" smtClean="0">
                <a:latin typeface="Courier New" pitchFamily="49" charset="0"/>
                <a:cs typeface="Courier New" pitchFamily="49" charset="0"/>
              </a:rPr>
              <a:t> SECRET</a:t>
            </a:r>
            <a:r>
              <a:rPr lang="en-US" dirty="0" smtClean="0">
                <a:solidFill>
                  <a:srgbClr val="D97100"/>
                </a:solidFill>
                <a:latin typeface="Courier New" pitchFamily="49" charset="0"/>
                <a:cs typeface="Courier New" pitchFamily="49" charset="0"/>
              </a:rPr>
              <a:t>+</a:t>
            </a:r>
            <a:r>
              <a:rPr lang="en-US" dirty="0" smtClean="0">
                <a:solidFill>
                  <a:srgbClr val="0329D8"/>
                </a:solidFill>
                <a:latin typeface="Courier New" pitchFamily="49" charset="0"/>
                <a:cs typeface="Courier New" pitchFamily="49" charset="0"/>
              </a:rPr>
              <a:t>100</a:t>
            </a:r>
          </a:p>
          <a:p>
            <a:r>
              <a:rPr lang="en-US" dirty="0">
                <a:solidFill>
                  <a:srgbClr val="D97100"/>
                </a:solidFill>
                <a:latin typeface="Courier New" pitchFamily="49" charset="0"/>
                <a:cs typeface="Courier New" pitchFamily="49" charset="0"/>
              </a:rPr>
              <a:t>∧ </a:t>
            </a:r>
            <a:r>
              <a:rPr lang="en-US" dirty="0">
                <a:latin typeface="Courier New" pitchFamily="49" charset="0"/>
                <a:cs typeface="Courier New" pitchFamily="49" charset="0"/>
              </a:rPr>
              <a:t>input </a:t>
            </a:r>
            <a:r>
              <a:rPr lang="en-US" dirty="0" smtClean="0">
                <a:solidFill>
                  <a:srgbClr val="D97100"/>
                </a:solidFill>
                <a:latin typeface="Courier New" pitchFamily="49" charset="0"/>
                <a:cs typeface="Courier New" pitchFamily="49" charset="0"/>
              </a:rPr>
              <a:t>==</a:t>
            </a:r>
            <a:r>
              <a:rPr lang="en-US" dirty="0" smtClean="0">
                <a:latin typeface="Courier New" pitchFamily="49" charset="0"/>
                <a:cs typeface="Courier New" pitchFamily="49" charset="0"/>
              </a:rPr>
              <a:t> SECRET</a:t>
            </a:r>
            <a:r>
              <a:rPr lang="en-US" dirty="0" smtClean="0">
                <a:solidFill>
                  <a:srgbClr val="D97100"/>
                </a:solidFill>
                <a:latin typeface="Courier New" pitchFamily="49" charset="0"/>
                <a:cs typeface="Courier New" pitchFamily="49" charset="0"/>
              </a:rPr>
              <a:t>+</a:t>
            </a:r>
            <a:r>
              <a:rPr lang="en-US" dirty="0" smtClean="0">
                <a:solidFill>
                  <a:srgbClr val="0329D8"/>
                </a:solidFill>
                <a:latin typeface="Courier New" pitchFamily="49" charset="0"/>
                <a:cs typeface="Courier New" pitchFamily="49" charset="0"/>
              </a:rPr>
              <a:t>68</a:t>
            </a:r>
            <a:endParaRPr lang="en-US" dirty="0">
              <a:solidFill>
                <a:srgbClr val="0329D8"/>
              </a:solidFill>
              <a:latin typeface="Courier New" pitchFamily="49" charset="0"/>
              <a:cs typeface="Courier New" pitchFamily="49" charset="0"/>
            </a:endParaRPr>
          </a:p>
          <a:p>
            <a:r>
              <a:rPr lang="en-US" dirty="0">
                <a:solidFill>
                  <a:srgbClr val="D97100"/>
                </a:solidFill>
                <a:latin typeface="Courier New" pitchFamily="49" charset="0"/>
                <a:cs typeface="Courier New" pitchFamily="49" charset="0"/>
              </a:rPr>
              <a:t>∧ </a:t>
            </a:r>
            <a:r>
              <a:rPr lang="en-US" dirty="0">
                <a:latin typeface="Courier New" pitchFamily="49" charset="0"/>
                <a:cs typeface="Courier New" pitchFamily="49" charset="0"/>
              </a:rPr>
              <a:t>input </a:t>
            </a:r>
            <a:r>
              <a:rPr lang="en-US" dirty="0">
                <a:solidFill>
                  <a:srgbClr val="D97100"/>
                </a:solidFill>
                <a:latin typeface="Courier New" pitchFamily="49" charset="0"/>
                <a:cs typeface="Courier New" pitchFamily="49" charset="0"/>
              </a:rPr>
              <a:t>&lt;</a:t>
            </a:r>
            <a:r>
              <a:rPr lang="en-US" dirty="0" smtClean="0">
                <a:latin typeface="Courier New" pitchFamily="49" charset="0"/>
                <a:cs typeface="Courier New" pitchFamily="49" charset="0"/>
              </a:rPr>
              <a:t> SECRET</a:t>
            </a:r>
            <a:endParaRPr lang="en-US" dirty="0">
              <a:solidFill>
                <a:srgbClr val="0329D8"/>
              </a:solidFill>
              <a:latin typeface="Courier New" pitchFamily="49" charset="0"/>
              <a:cs typeface="Courier New" pitchFamily="49" charset="0"/>
            </a:endParaRPr>
          </a:p>
          <a:p>
            <a:r>
              <a:rPr lang="en-US" dirty="0">
                <a:solidFill>
                  <a:srgbClr val="D97100"/>
                </a:solidFill>
                <a:latin typeface="Courier New" pitchFamily="49" charset="0"/>
                <a:cs typeface="Courier New" pitchFamily="49" charset="0"/>
              </a:rPr>
              <a:t>∧ </a:t>
            </a:r>
            <a:r>
              <a:rPr lang="en-US" dirty="0">
                <a:latin typeface="Courier New" pitchFamily="49" charset="0"/>
                <a:cs typeface="Courier New" pitchFamily="49" charset="0"/>
              </a:rPr>
              <a:t>input </a:t>
            </a:r>
            <a:r>
              <a:rPr lang="en-US" dirty="0" smtClean="0">
                <a:solidFill>
                  <a:srgbClr val="D97100"/>
                </a:solidFill>
                <a:latin typeface="Courier New" pitchFamily="49" charset="0"/>
                <a:cs typeface="Courier New" pitchFamily="49" charset="0"/>
              </a:rPr>
              <a:t>&lt;=</a:t>
            </a:r>
            <a:r>
              <a:rPr lang="en-US" dirty="0" smtClean="0">
                <a:latin typeface="Courier New" pitchFamily="49" charset="0"/>
                <a:cs typeface="Courier New" pitchFamily="49" charset="0"/>
              </a:rPr>
              <a:t> SECRET</a:t>
            </a:r>
            <a:r>
              <a:rPr lang="en-US" dirty="0" smtClean="0">
                <a:solidFill>
                  <a:srgbClr val="D97100"/>
                </a:solidFill>
                <a:latin typeface="Courier New" pitchFamily="49" charset="0"/>
                <a:cs typeface="Courier New" pitchFamily="49" charset="0"/>
              </a:rPr>
              <a:t>+</a:t>
            </a:r>
            <a:r>
              <a:rPr lang="en-US" dirty="0" smtClean="0">
                <a:solidFill>
                  <a:srgbClr val="0329D8"/>
                </a:solidFill>
                <a:latin typeface="Courier New" pitchFamily="49" charset="0"/>
                <a:cs typeface="Courier New" pitchFamily="49" charset="0"/>
              </a:rPr>
              <a:t>78</a:t>
            </a:r>
            <a:endParaRPr lang="en-US" dirty="0">
              <a:solidFill>
                <a:srgbClr val="0329D8"/>
              </a:solidFill>
              <a:latin typeface="Courier New" pitchFamily="49" charset="0"/>
              <a:cs typeface="Courier New" pitchFamily="49" charset="0"/>
            </a:endParaRPr>
          </a:p>
          <a:p>
            <a:r>
              <a:rPr lang="en-US" dirty="0">
                <a:solidFill>
                  <a:srgbClr val="D97100"/>
                </a:solidFill>
                <a:latin typeface="Courier New" pitchFamily="49" charset="0"/>
                <a:cs typeface="Courier New" pitchFamily="49" charset="0"/>
              </a:rPr>
              <a:t>∧ </a:t>
            </a:r>
            <a:r>
              <a:rPr lang="en-US" dirty="0">
                <a:latin typeface="Courier New" pitchFamily="49" charset="0"/>
                <a:cs typeface="Courier New" pitchFamily="49" charset="0"/>
              </a:rPr>
              <a:t>input </a:t>
            </a:r>
            <a:r>
              <a:rPr lang="en-US" dirty="0">
                <a:solidFill>
                  <a:srgbClr val="D97100"/>
                </a:solidFill>
                <a:latin typeface="Courier New" pitchFamily="49" charset="0"/>
                <a:cs typeface="Courier New" pitchFamily="49" charset="0"/>
              </a:rPr>
              <a:t>&amp;</a:t>
            </a:r>
            <a:r>
              <a:rPr lang="en-US" dirty="0" smtClean="0">
                <a:latin typeface="Courier New" pitchFamily="49" charset="0"/>
                <a:cs typeface="Courier New" pitchFamily="49" charset="0"/>
              </a:rPr>
              <a:t> </a:t>
            </a:r>
            <a:r>
              <a:rPr lang="en-US" dirty="0" smtClean="0">
                <a:solidFill>
                  <a:srgbClr val="0329D8"/>
                </a:solidFill>
                <a:latin typeface="Courier New" pitchFamily="49" charset="0"/>
                <a:cs typeface="Courier New" pitchFamily="49" charset="0"/>
              </a:rPr>
              <a:t>0x1</a:t>
            </a:r>
            <a:endParaRPr lang="en-US" dirty="0">
              <a:solidFill>
                <a:srgbClr val="0329D8"/>
              </a:solidFill>
              <a:latin typeface="Courier New" pitchFamily="49" charset="0"/>
              <a:cs typeface="Courier New" pitchFamily="49" charset="0"/>
            </a:endParaRPr>
          </a:p>
          <a:p>
            <a:r>
              <a:rPr lang="en-US" dirty="0">
                <a:solidFill>
                  <a:srgbClr val="D97100"/>
                </a:solidFill>
                <a:latin typeface="Courier New" pitchFamily="49" charset="0"/>
                <a:cs typeface="Courier New" pitchFamily="49" charset="0"/>
              </a:rPr>
              <a:t>∧ </a:t>
            </a:r>
            <a:r>
              <a:rPr lang="en-US" dirty="0">
                <a:latin typeface="Courier New" pitchFamily="49" charset="0"/>
                <a:cs typeface="Courier New" pitchFamily="49" charset="0"/>
              </a:rPr>
              <a:t>input </a:t>
            </a:r>
            <a:r>
              <a:rPr lang="en-US" dirty="0" smtClean="0">
                <a:solidFill>
                  <a:srgbClr val="D97100"/>
                </a:solidFill>
                <a:latin typeface="Courier New" pitchFamily="49" charset="0"/>
                <a:cs typeface="Courier New" pitchFamily="49" charset="0"/>
              </a:rPr>
              <a:t>&amp;</a:t>
            </a:r>
            <a:r>
              <a:rPr lang="en-US" dirty="0" smtClean="0">
                <a:latin typeface="Courier New" pitchFamily="49" charset="0"/>
                <a:cs typeface="Courier New" pitchFamily="49" charset="0"/>
              </a:rPr>
              <a:t> </a:t>
            </a:r>
            <a:r>
              <a:rPr lang="en-US" dirty="0" smtClean="0">
                <a:solidFill>
                  <a:srgbClr val="0329D8"/>
                </a:solidFill>
                <a:latin typeface="Courier New" pitchFamily="49" charset="0"/>
                <a:cs typeface="Courier New" pitchFamily="49" charset="0"/>
              </a:rPr>
              <a:t>0x2</a:t>
            </a:r>
            <a:endParaRPr lang="en-US" dirty="0">
              <a:solidFill>
                <a:srgbClr val="0329D8"/>
              </a:solidFill>
              <a:latin typeface="Courier New" pitchFamily="49" charset="0"/>
              <a:cs typeface="Courier New" pitchFamily="49" charset="0"/>
            </a:endParaRPr>
          </a:p>
          <a:p>
            <a:r>
              <a:rPr lang="en-US" dirty="0">
                <a:solidFill>
                  <a:srgbClr val="D97100"/>
                </a:solidFill>
                <a:latin typeface="Courier New" pitchFamily="49" charset="0"/>
                <a:cs typeface="Courier New" pitchFamily="49" charset="0"/>
              </a:rPr>
              <a:t>∧ </a:t>
            </a:r>
            <a:r>
              <a:rPr lang="en-US" dirty="0">
                <a:latin typeface="Courier New" pitchFamily="49" charset="0"/>
                <a:cs typeface="Courier New" pitchFamily="49" charset="0"/>
              </a:rPr>
              <a:t>input </a:t>
            </a:r>
            <a:r>
              <a:rPr lang="en-US" dirty="0" smtClean="0">
                <a:solidFill>
                  <a:srgbClr val="D97100"/>
                </a:solidFill>
                <a:latin typeface="Courier New" pitchFamily="49" charset="0"/>
                <a:cs typeface="Courier New" pitchFamily="49" charset="0"/>
              </a:rPr>
              <a:t>&amp;</a:t>
            </a:r>
            <a:r>
              <a:rPr lang="en-US" dirty="0" smtClean="0">
                <a:latin typeface="Courier New" pitchFamily="49" charset="0"/>
                <a:cs typeface="Courier New" pitchFamily="49" charset="0"/>
              </a:rPr>
              <a:t> </a:t>
            </a:r>
            <a:r>
              <a:rPr lang="en-US" dirty="0" smtClean="0">
                <a:solidFill>
                  <a:srgbClr val="0329D8"/>
                </a:solidFill>
                <a:latin typeface="Courier New" pitchFamily="49" charset="0"/>
                <a:cs typeface="Courier New" pitchFamily="49" charset="0"/>
              </a:rPr>
              <a:t>0x4</a:t>
            </a:r>
          </a:p>
          <a:p>
            <a:endParaRPr lang="en-US" dirty="0">
              <a:latin typeface="Courier New" pitchFamily="49" charset="0"/>
              <a:cs typeface="Courier New" pitchFamily="49" charset="0"/>
            </a:endParaRPr>
          </a:p>
        </p:txBody>
      </p:sp>
      <p:sp>
        <p:nvSpPr>
          <p:cNvPr id="384" name="TextBox 383"/>
          <p:cNvSpPr txBox="1"/>
          <p:nvPr/>
        </p:nvSpPr>
        <p:spPr>
          <a:xfrm>
            <a:off x="5813631" y="6008708"/>
            <a:ext cx="2632003" cy="369332"/>
          </a:xfrm>
          <a:prstGeom prst="rect">
            <a:avLst/>
          </a:prstGeom>
          <a:noFill/>
        </p:spPr>
        <p:txBody>
          <a:bodyPr wrap="none" rtlCol="0">
            <a:spAutoFit/>
          </a:bodyPr>
          <a:lstStyle/>
          <a:p>
            <a:r>
              <a:rPr lang="en-US" dirty="0" smtClean="0"/>
              <a:t>Remember, SECRET </a:t>
            </a:r>
            <a:r>
              <a:rPr lang="en-US" smtClean="0"/>
              <a:t>= 100.</a:t>
            </a:r>
            <a:endParaRPr lang="en-US" dirty="0"/>
          </a:p>
        </p:txBody>
      </p:sp>
    </p:spTree>
    <p:extLst>
      <p:ext uri="{BB962C8B-B14F-4D97-AF65-F5344CB8AC3E}">
        <p14:creationId xmlns="" xmlns:p14="http://schemas.microsoft.com/office/powerpoint/2010/main" val="17782333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 World™</a:t>
            </a:r>
            <a:endParaRPr lang="en-US" dirty="0"/>
          </a:p>
        </p:txBody>
      </p:sp>
      <p:sp>
        <p:nvSpPr>
          <p:cNvPr id="6" name="TextBox 5"/>
          <p:cNvSpPr txBox="1"/>
          <p:nvPr/>
        </p:nvSpPr>
        <p:spPr>
          <a:xfrm>
            <a:off x="838200" y="1444487"/>
            <a:ext cx="10515600" cy="1384995"/>
          </a:xfrm>
          <a:prstGeom prst="rect">
            <a:avLst/>
          </a:prstGeom>
          <a:noFill/>
        </p:spPr>
        <p:txBody>
          <a:bodyPr wrap="square" rtlCol="0">
            <a:spAutoFit/>
          </a:bodyPr>
          <a:lstStyle/>
          <a:p>
            <a:pPr algn="ctr"/>
            <a:r>
              <a:rPr lang="en-US" sz="2800" dirty="0" smtClean="0"/>
              <a:t>Of course, in the real world, the </a:t>
            </a:r>
            <a:r>
              <a:rPr lang="en-US" sz="2800" dirty="0" smtClean="0">
                <a:solidFill>
                  <a:srgbClr val="FF0000"/>
                </a:solidFill>
              </a:rPr>
              <a:t>binaries will be complex</a:t>
            </a:r>
            <a:r>
              <a:rPr lang="en-US" sz="2800" dirty="0" smtClean="0"/>
              <a:t>. There could be </a:t>
            </a:r>
            <a:r>
              <a:rPr lang="en-US" sz="2800" dirty="0" smtClean="0">
                <a:solidFill>
                  <a:srgbClr val="FF0000"/>
                </a:solidFill>
              </a:rPr>
              <a:t>many symbols </a:t>
            </a:r>
            <a:r>
              <a:rPr lang="en-US" sz="2800" dirty="0" smtClean="0"/>
              <a:t>and </a:t>
            </a:r>
            <a:r>
              <a:rPr lang="en-US" sz="2800" dirty="0" smtClean="0">
                <a:solidFill>
                  <a:srgbClr val="FF0000"/>
                </a:solidFill>
              </a:rPr>
              <a:t>many branches</a:t>
            </a:r>
            <a:r>
              <a:rPr lang="en-US" sz="2800" dirty="0" smtClean="0"/>
              <a:t>. The </a:t>
            </a:r>
            <a:r>
              <a:rPr lang="en-US" sz="2800" dirty="0" smtClean="0">
                <a:solidFill>
                  <a:srgbClr val="FF0000"/>
                </a:solidFill>
              </a:rPr>
              <a:t>exponential growth </a:t>
            </a:r>
            <a:r>
              <a:rPr lang="en-US" sz="2800" dirty="0" smtClean="0"/>
              <a:t>of the </a:t>
            </a:r>
            <a:r>
              <a:rPr lang="en-US" sz="2800" dirty="0" smtClean="0">
                <a:solidFill>
                  <a:srgbClr val="FF0000"/>
                </a:solidFill>
              </a:rPr>
              <a:t>complexity</a:t>
            </a:r>
            <a:r>
              <a:rPr lang="en-US" sz="2800" dirty="0" smtClean="0"/>
              <a:t> of the binary is symbolic execution’s </a:t>
            </a:r>
            <a:r>
              <a:rPr lang="en-US" sz="2800" dirty="0" smtClean="0">
                <a:solidFill>
                  <a:srgbClr val="FF0000"/>
                </a:solidFill>
              </a:rPr>
              <a:t>largest problem</a:t>
            </a:r>
            <a:r>
              <a:rPr lang="en-US" sz="2800" dirty="0" smtClean="0"/>
              <a:t>.</a:t>
            </a:r>
            <a:endParaRPr lang="en-US" sz="2800" dirty="0"/>
          </a:p>
        </p:txBody>
      </p:sp>
    </p:spTree>
    <p:extLst>
      <p:ext uri="{BB962C8B-B14F-4D97-AF65-F5344CB8AC3E}">
        <p14:creationId xmlns="" xmlns:p14="http://schemas.microsoft.com/office/powerpoint/2010/main" val="7164591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Combining coverage-based fuzzing with symbolic execution</a:t>
            </a:r>
            <a:endParaRPr lang="en-US"/>
          </a:p>
        </p:txBody>
      </p:sp>
      <p:sp>
        <p:nvSpPr>
          <p:cNvPr id="3" name="Content Placeholder 2"/>
          <p:cNvSpPr>
            <a:spLocks noGrp="1"/>
          </p:cNvSpPr>
          <p:nvPr>
            <p:ph sz="quarter" idx="1"/>
          </p:nvPr>
        </p:nvSpPr>
        <p:spPr/>
        <p:txBody>
          <a:bodyPr>
            <a:normAutofit/>
          </a:bodyPr>
          <a:lstStyle/>
          <a:p>
            <a:r>
              <a:rPr lang="en-US" dirty="0" smtClean="0"/>
              <a:t>Dynamically generate new tests using a combination of both approaches</a:t>
            </a:r>
          </a:p>
          <a:p>
            <a:r>
              <a:rPr lang="en-US" dirty="0" smtClean="0"/>
              <a:t>Manage state explosion by concretizing some parts of input known to be uninteresting (i.e. does not lead to novel paths)</a:t>
            </a:r>
          </a:p>
          <a:p>
            <a:r>
              <a:rPr lang="en-US" dirty="0" smtClean="0"/>
              <a:t>From crashes, figure out which constraints needed to reach the crash via symbolic execution</a:t>
            </a:r>
          </a:p>
          <a:p>
            <a:pPr lvl="1"/>
            <a:r>
              <a:rPr lang="en-US" dirty="0" smtClean="0"/>
              <a:t>Fuzz those constraints preferentially</a:t>
            </a:r>
          </a:p>
          <a:p>
            <a:r>
              <a:rPr lang="en-US" dirty="0" smtClean="0"/>
              <a:t>Drills into program more effectively</a:t>
            </a:r>
          </a:p>
          <a:p>
            <a:pPr lvl="1"/>
            <a:r>
              <a:rPr lang="en-US" dirty="0" err="1" smtClean="0"/>
              <a:t>Codepath</a:t>
            </a:r>
            <a:r>
              <a:rPr lang="en-US" dirty="0" smtClean="0"/>
              <a:t> has if (</a:t>
            </a:r>
            <a:r>
              <a:rPr lang="en-US" dirty="0" smtClean="0">
                <a:latin typeface="Courier New" pitchFamily="49" charset="0"/>
                <a:cs typeface="Courier New" pitchFamily="49" charset="0"/>
              </a:rPr>
              <a:t>input == 0xbadf00d</a:t>
            </a:r>
            <a:r>
              <a:rPr lang="en-US" dirty="0" smtClean="0"/>
              <a:t>) ?</a:t>
            </a:r>
          </a:p>
          <a:p>
            <a:pPr lvl="2"/>
            <a:r>
              <a:rPr lang="en-US" sz="2200" dirty="0" smtClean="0"/>
              <a:t>Concretize based on constraints and then symbolically execute from there</a:t>
            </a:r>
          </a:p>
          <a:p>
            <a:pPr lvl="1"/>
            <a:r>
              <a:rPr lang="en-US" dirty="0" smtClean="0"/>
              <a:t>If </a:t>
            </a:r>
            <a:r>
              <a:rPr lang="en-US" dirty="0" err="1" smtClean="0"/>
              <a:t>fuzzer</a:t>
            </a:r>
            <a:r>
              <a:rPr lang="en-US" dirty="0" smtClean="0"/>
              <a:t> gets stuck, pass to symbolic execution engine to help with finding new paths</a:t>
            </a:r>
          </a:p>
          <a:p>
            <a:pPr lvl="1"/>
            <a:r>
              <a:rPr lang="en-US" dirty="0" smtClean="0"/>
              <a:t>If symbolic execution engine blows up, pass to </a:t>
            </a:r>
            <a:r>
              <a:rPr lang="en-US" dirty="0" err="1" smtClean="0"/>
              <a:t>fuzzer</a:t>
            </a:r>
            <a:r>
              <a:rPr lang="en-US" dirty="0" smtClean="0"/>
              <a:t> </a:t>
            </a:r>
            <a:r>
              <a:rPr lang="en-US" smtClean="0"/>
              <a:t>to concretize</a:t>
            </a:r>
            <a:endParaRPr lang="en-US"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Symbolic execution with angr</a:t>
            </a:r>
            <a:endParaRPr lang="en-US" dirty="0"/>
          </a:p>
        </p:txBody>
      </p:sp>
      <p:sp>
        <p:nvSpPr>
          <p:cNvPr id="4" name="TextBox 3"/>
          <p:cNvSpPr txBox="1"/>
          <p:nvPr/>
        </p:nvSpPr>
        <p:spPr>
          <a:xfrm>
            <a:off x="503167" y="2998695"/>
            <a:ext cx="11185665" cy="3108543"/>
          </a:xfrm>
          <a:prstGeom prst="rect">
            <a:avLst/>
          </a:prstGeom>
          <a:noFill/>
        </p:spPr>
        <p:txBody>
          <a:bodyPr wrap="square" rtlCol="0">
            <a:spAutoFit/>
          </a:bodyPr>
          <a:lstStyle/>
          <a:p>
            <a:pPr algn="ctr"/>
            <a:r>
              <a:rPr lang="en-US" sz="2800" smtClean="0"/>
              <a:t>UCSB </a:t>
            </a:r>
            <a:r>
              <a:rPr lang="en-US" sz="2800" dirty="0" smtClean="0"/>
              <a:t>built a powerful tool </a:t>
            </a:r>
            <a:r>
              <a:rPr lang="en-US" sz="2800" smtClean="0"/>
              <a:t>called </a:t>
            </a:r>
            <a:r>
              <a:rPr lang="en-US" sz="2800" smtClean="0">
                <a:solidFill>
                  <a:srgbClr val="FF0000"/>
                </a:solidFill>
              </a:rPr>
              <a:t>angr </a:t>
            </a:r>
            <a:r>
              <a:rPr lang="en-US" sz="2800" smtClean="0"/>
              <a:t>to perform symbolic execution, then open-sourced it.</a:t>
            </a:r>
          </a:p>
          <a:p>
            <a:pPr algn="ctr"/>
            <a:r>
              <a:rPr lang="en-US" sz="2800" smtClean="0"/>
              <a:t>It’s </a:t>
            </a:r>
            <a:r>
              <a:rPr lang="en-US" sz="2800" dirty="0" smtClean="0"/>
              <a:t>written in </a:t>
            </a:r>
            <a:r>
              <a:rPr lang="en-US" sz="2800" dirty="0" smtClean="0">
                <a:solidFill>
                  <a:srgbClr val="FF0000"/>
                </a:solidFill>
              </a:rPr>
              <a:t>Python</a:t>
            </a:r>
            <a:r>
              <a:rPr lang="en-US" sz="2800" dirty="0" smtClean="0"/>
              <a:t> and it operates on </a:t>
            </a:r>
            <a:r>
              <a:rPr lang="en-US" sz="2800" dirty="0" smtClean="0">
                <a:solidFill>
                  <a:srgbClr val="FF0000"/>
                </a:solidFill>
              </a:rPr>
              <a:t>native binaries</a:t>
            </a:r>
            <a:r>
              <a:rPr lang="en-US" sz="2800" dirty="0" smtClean="0"/>
              <a:t> (no source code required!).</a:t>
            </a:r>
          </a:p>
          <a:p>
            <a:pPr algn="ctr"/>
            <a:endParaRPr lang="en-US" sz="2800" dirty="0">
              <a:solidFill>
                <a:srgbClr val="FF0000"/>
              </a:solidFill>
            </a:endParaRPr>
          </a:p>
          <a:p>
            <a:pPr algn="ctr"/>
            <a:r>
              <a:rPr lang="en-US" sz="2800" dirty="0" smtClean="0">
                <a:hlinkClick r:id="rId2"/>
              </a:rPr>
              <a:t>https</a:t>
            </a:r>
            <a:r>
              <a:rPr lang="en-US" sz="2800" smtClean="0">
                <a:hlinkClick r:id="rId2"/>
              </a:rPr>
              <a:t>://github.com/angr</a:t>
            </a:r>
            <a:endParaRPr lang="en-US" sz="2800" smtClean="0"/>
          </a:p>
          <a:p>
            <a:pPr algn="ctr"/>
            <a:endParaRPr lang="en-US" sz="2800" smtClean="0"/>
          </a:p>
          <a:p>
            <a:pPr algn="ctr"/>
            <a:r>
              <a:rPr lang="en-US" sz="2800" smtClean="0"/>
              <a:t>We decided to develop a CTF to help you learn how to use angr…</a:t>
            </a:r>
            <a:endParaRPr lang="en-US" sz="2800" dirty="0" smtClean="0"/>
          </a:p>
        </p:txBody>
      </p:sp>
    </p:spTree>
    <p:extLst>
      <p:ext uri="{BB962C8B-B14F-4D97-AF65-F5344CB8AC3E}">
        <p14:creationId xmlns="" xmlns:p14="http://schemas.microsoft.com/office/powerpoint/2010/main" val="20975448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Symbolic Execution CTF: Part 1</a:t>
            </a:r>
            <a:endParaRPr lang="en-US" sz="5400"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 xmlns:p14="http://schemas.microsoft.com/office/powerpoint/2010/main" val="17938262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solidFill>
                  <a:srgbClr val="FF0000"/>
                </a:solidFill>
              </a:rPr>
              <a:t>Angr</a:t>
            </a:r>
            <a:r>
              <a:rPr lang="en-US" dirty="0" smtClean="0"/>
              <a:t>?</a:t>
            </a:r>
            <a:endParaRPr lang="en-US" dirty="0"/>
          </a:p>
        </p:txBody>
      </p:sp>
      <p:sp>
        <p:nvSpPr>
          <p:cNvPr id="4" name="TextBox 3"/>
          <p:cNvSpPr txBox="1"/>
          <p:nvPr/>
        </p:nvSpPr>
        <p:spPr>
          <a:xfrm>
            <a:off x="503167" y="2326342"/>
            <a:ext cx="11185665" cy="2246769"/>
          </a:xfrm>
          <a:prstGeom prst="rect">
            <a:avLst/>
          </a:prstGeom>
          <a:noFill/>
        </p:spPr>
        <p:txBody>
          <a:bodyPr wrap="square" rtlCol="0">
            <a:spAutoFit/>
          </a:bodyPr>
          <a:lstStyle/>
          <a:p>
            <a:pPr algn="ctr"/>
            <a:r>
              <a:rPr lang="en-US" sz="2800" dirty="0" err="1" smtClean="0"/>
              <a:t>Angr</a:t>
            </a:r>
            <a:r>
              <a:rPr lang="en-US" sz="2800" dirty="0" smtClean="0"/>
              <a:t> is a </a:t>
            </a:r>
            <a:r>
              <a:rPr lang="en-US" sz="2800" dirty="0" smtClean="0">
                <a:solidFill>
                  <a:srgbClr val="FF0000"/>
                </a:solidFill>
              </a:rPr>
              <a:t>symbolic execution engine</a:t>
            </a:r>
            <a:r>
              <a:rPr lang="en-US" sz="2800" dirty="0" smtClean="0"/>
              <a:t>*.</a:t>
            </a:r>
          </a:p>
          <a:p>
            <a:pPr algn="ctr"/>
            <a:r>
              <a:rPr lang="en-US" sz="2800" dirty="0" smtClean="0"/>
              <a:t>It can:</a:t>
            </a:r>
          </a:p>
          <a:p>
            <a:pPr marL="457200" indent="-457200" algn="ctr">
              <a:buFont typeface="Arial" charset="0"/>
              <a:buChar char="•"/>
            </a:pPr>
            <a:r>
              <a:rPr lang="en-US" sz="2800" dirty="0" smtClean="0"/>
              <a:t>Step through binaries (and follow any branch)</a:t>
            </a:r>
          </a:p>
          <a:p>
            <a:pPr marL="457200" indent="-457200" algn="ctr">
              <a:buFont typeface="Arial" charset="0"/>
              <a:buChar char="•"/>
            </a:pPr>
            <a:r>
              <a:rPr lang="en-US" sz="2800" dirty="0" smtClean="0"/>
              <a:t>Search for a program state that meets a given criteria</a:t>
            </a:r>
          </a:p>
          <a:p>
            <a:pPr marL="457200" indent="-457200" algn="ctr">
              <a:buFont typeface="Arial" charset="0"/>
              <a:buChar char="•"/>
            </a:pPr>
            <a:r>
              <a:rPr lang="en-US" sz="2800" dirty="0" smtClean="0"/>
              <a:t>Solve for symbolic variables given path (and other) constraints</a:t>
            </a:r>
          </a:p>
        </p:txBody>
      </p:sp>
      <p:sp>
        <p:nvSpPr>
          <p:cNvPr id="5" name="TextBox 4"/>
          <p:cNvSpPr txBox="1"/>
          <p:nvPr/>
        </p:nvSpPr>
        <p:spPr>
          <a:xfrm>
            <a:off x="838200" y="6128859"/>
            <a:ext cx="10515600" cy="523220"/>
          </a:xfrm>
          <a:prstGeom prst="rect">
            <a:avLst/>
          </a:prstGeom>
          <a:noFill/>
        </p:spPr>
        <p:txBody>
          <a:bodyPr wrap="square" rtlCol="0">
            <a:spAutoFit/>
          </a:bodyPr>
          <a:lstStyle/>
          <a:p>
            <a:r>
              <a:rPr lang="en-US" sz="1400" dirty="0" smtClean="0"/>
              <a:t>*and more, but use of the included binary analysis tools unrelated to symbolic execution is out of the scope of these slides and the associated CTF.  </a:t>
            </a:r>
            <a:endParaRPr lang="en-US" sz="1400" dirty="0"/>
          </a:p>
        </p:txBody>
      </p:sp>
    </p:spTree>
    <p:extLst>
      <p:ext uri="{BB962C8B-B14F-4D97-AF65-F5344CB8AC3E}">
        <p14:creationId xmlns="" xmlns:p14="http://schemas.microsoft.com/office/powerpoint/2010/main" val="5227802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38200" y="2148354"/>
            <a:ext cx="10515600" cy="4171763"/>
          </a:xfrm>
        </p:spPr>
        <p:txBody>
          <a:bodyPr>
            <a:normAutofit/>
          </a:bodyPr>
          <a:lstStyle/>
          <a:p>
            <a:pPr marL="0" indent="0" algn="ctr">
              <a:lnSpc>
                <a:spcPct val="100000"/>
              </a:lnSpc>
              <a:spcBef>
                <a:spcPts val="0"/>
              </a:spcBef>
              <a:buNone/>
            </a:pPr>
            <a:r>
              <a:rPr lang="en-US" dirty="0"/>
              <a:t>Recall, the foundation </a:t>
            </a:r>
            <a:r>
              <a:rPr lang="en-US" dirty="0" smtClean="0"/>
              <a:t>of symbolic execution involves two principles:</a:t>
            </a:r>
          </a:p>
          <a:p>
            <a:pPr marL="514350" indent="-514350" algn="ctr">
              <a:lnSpc>
                <a:spcPct val="100000"/>
              </a:lnSpc>
              <a:spcBef>
                <a:spcPts val="0"/>
              </a:spcBef>
              <a:buAutoNum type="arabicPeriod"/>
            </a:pPr>
            <a:r>
              <a:rPr lang="en-US" dirty="0" smtClean="0">
                <a:solidFill>
                  <a:srgbClr val="FF0000"/>
                </a:solidFill>
              </a:rPr>
              <a:t>Execution Paths</a:t>
            </a:r>
          </a:p>
          <a:p>
            <a:pPr marL="514350" indent="-514350" algn="ctr">
              <a:lnSpc>
                <a:spcPct val="100000"/>
              </a:lnSpc>
              <a:spcBef>
                <a:spcPts val="0"/>
              </a:spcBef>
              <a:buAutoNum type="arabicPeriod"/>
            </a:pPr>
            <a:r>
              <a:rPr lang="en-US" dirty="0" smtClean="0">
                <a:solidFill>
                  <a:srgbClr val="FF0000"/>
                </a:solidFill>
              </a:rPr>
              <a:t>Symbols</a:t>
            </a:r>
            <a:endParaRPr lang="en-US" dirty="0">
              <a:solidFill>
                <a:srgbClr val="FF0000"/>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We will begin by discussing </a:t>
            </a:r>
            <a:r>
              <a:rPr lang="en-US" dirty="0" smtClean="0">
                <a:solidFill>
                  <a:srgbClr val="FF0000"/>
                </a:solidFill>
              </a:rPr>
              <a:t>execution paths</a:t>
            </a:r>
            <a:r>
              <a:rPr lang="en-US" dirty="0" smtClean="0"/>
              <a:t>.</a:t>
            </a:r>
            <a:endParaRPr lang="en-US" dirty="0"/>
          </a:p>
        </p:txBody>
      </p:sp>
    </p:spTree>
    <p:extLst>
      <p:ext uri="{BB962C8B-B14F-4D97-AF65-F5344CB8AC3E}">
        <p14:creationId xmlns="" xmlns:p14="http://schemas.microsoft.com/office/powerpoint/2010/main" val="1676485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Execution Path in </a:t>
            </a:r>
            <a:r>
              <a:rPr lang="en-US" dirty="0" err="1" smtClean="0"/>
              <a:t>Angr</a:t>
            </a:r>
            <a:endParaRPr lang="en-US" dirty="0"/>
          </a:p>
        </p:txBody>
      </p:sp>
      <p:sp>
        <p:nvSpPr>
          <p:cNvPr id="112" name="TextBox 111"/>
          <p:cNvSpPr txBox="1"/>
          <p:nvPr/>
        </p:nvSpPr>
        <p:spPr>
          <a:xfrm>
            <a:off x="3617259" y="3341126"/>
            <a:ext cx="7745505" cy="1815882"/>
          </a:xfrm>
          <a:prstGeom prst="rect">
            <a:avLst/>
          </a:prstGeom>
          <a:noFill/>
        </p:spPr>
        <p:txBody>
          <a:bodyPr wrap="square" rtlCol="0">
            <a:spAutoFit/>
          </a:bodyPr>
          <a:lstStyle/>
          <a:p>
            <a:r>
              <a:rPr lang="en-US" sz="2800" dirty="0" smtClean="0"/>
              <a:t>A node of an execution path in </a:t>
            </a:r>
            <a:r>
              <a:rPr lang="en-US" sz="2800" dirty="0" err="1" smtClean="0"/>
              <a:t>Angr</a:t>
            </a:r>
            <a:r>
              <a:rPr lang="en-US" sz="2800" dirty="0" smtClean="0"/>
              <a:t> is represented by a ‘</a:t>
            </a:r>
            <a:r>
              <a:rPr lang="en-US" sz="2800" dirty="0" err="1" smtClean="0">
                <a:solidFill>
                  <a:srgbClr val="FF0000"/>
                </a:solidFill>
              </a:rPr>
              <a:t>SimState</a:t>
            </a:r>
            <a:r>
              <a:rPr lang="en-US" sz="2800" dirty="0" smtClean="0"/>
              <a:t>’ object. As the name suggests, it stores the </a:t>
            </a:r>
            <a:r>
              <a:rPr lang="en-US" sz="2800" dirty="0" smtClean="0">
                <a:solidFill>
                  <a:srgbClr val="FF0000"/>
                </a:solidFill>
              </a:rPr>
              <a:t>state of the program</a:t>
            </a:r>
            <a:r>
              <a:rPr lang="en-US" sz="2800" dirty="0" smtClean="0"/>
              <a:t>, as well as a history of the previous states.</a:t>
            </a:r>
          </a:p>
        </p:txBody>
      </p:sp>
      <p:sp>
        <p:nvSpPr>
          <p:cNvPr id="116" name="TextBox 115"/>
          <p:cNvSpPr txBox="1"/>
          <p:nvPr/>
        </p:nvSpPr>
        <p:spPr>
          <a:xfrm>
            <a:off x="3608295" y="1518312"/>
            <a:ext cx="7745505" cy="1384995"/>
          </a:xfrm>
          <a:prstGeom prst="rect">
            <a:avLst/>
          </a:prstGeom>
          <a:noFill/>
        </p:spPr>
        <p:txBody>
          <a:bodyPr wrap="square" rtlCol="0">
            <a:spAutoFit/>
          </a:bodyPr>
          <a:lstStyle/>
          <a:p>
            <a:r>
              <a:rPr lang="en-US" sz="2800" dirty="0" smtClean="0"/>
              <a:t>An execution path represents a </a:t>
            </a:r>
            <a:r>
              <a:rPr lang="en-US" sz="2800" dirty="0" smtClean="0">
                <a:solidFill>
                  <a:srgbClr val="FF0000"/>
                </a:solidFill>
              </a:rPr>
              <a:t>possible execution </a:t>
            </a:r>
            <a:r>
              <a:rPr lang="en-US" sz="2800" dirty="0" smtClean="0"/>
              <a:t>of the program that </a:t>
            </a:r>
            <a:r>
              <a:rPr lang="en-US" sz="2800" dirty="0" smtClean="0">
                <a:solidFill>
                  <a:srgbClr val="FF0000"/>
                </a:solidFill>
              </a:rPr>
              <a:t>begins somewhere</a:t>
            </a:r>
            <a:r>
              <a:rPr lang="en-US" sz="2800" dirty="0" smtClean="0"/>
              <a:t> and </a:t>
            </a:r>
            <a:r>
              <a:rPr lang="en-US" sz="2800" dirty="0" smtClean="0">
                <a:solidFill>
                  <a:srgbClr val="FF0000"/>
                </a:solidFill>
              </a:rPr>
              <a:t>ends somewhere else</a:t>
            </a:r>
            <a:r>
              <a:rPr lang="en-US" sz="2800" dirty="0" smtClean="0"/>
              <a:t>.</a:t>
            </a:r>
            <a:endParaRPr lang="en-US" sz="2800" dirty="0"/>
          </a:p>
        </p:txBody>
      </p:sp>
      <p:grpSp>
        <p:nvGrpSpPr>
          <p:cNvPr id="113" name="Group 112"/>
          <p:cNvGrpSpPr/>
          <p:nvPr/>
        </p:nvGrpSpPr>
        <p:grpSpPr>
          <a:xfrm>
            <a:off x="629859" y="1477664"/>
            <a:ext cx="2783991" cy="4333532"/>
            <a:chOff x="948916" y="1856887"/>
            <a:chExt cx="2082338" cy="3953002"/>
          </a:xfrm>
        </p:grpSpPr>
        <p:sp>
          <p:nvSpPr>
            <p:cNvPr id="114" name="Rectangle 113"/>
            <p:cNvSpPr/>
            <p:nvPr/>
          </p:nvSpPr>
          <p:spPr>
            <a:xfrm>
              <a:off x="987304" y="1856887"/>
              <a:ext cx="1985777" cy="280751"/>
            </a:xfrm>
            <a:prstGeom prst="rect">
              <a:avLst/>
            </a:prstGeom>
          </p:spPr>
          <p:txBody>
            <a:bodyPr wrap="none">
              <a:spAutoFit/>
            </a:bodyPr>
            <a:lstStyle/>
            <a:p>
              <a:r>
                <a:rPr lang="en-US" sz="1400" b="1" dirty="0">
                  <a:solidFill>
                    <a:srgbClr val="295E99"/>
                  </a:solidFill>
                  <a:latin typeface="Courier New" pitchFamily="49" charset="0"/>
                  <a:cs typeface="Courier New" pitchFamily="49" charset="0"/>
                </a:rPr>
                <a:t>if</a:t>
              </a:r>
              <a:r>
                <a:rPr lang="en-US" sz="1400" b="1" dirty="0">
                  <a:latin typeface="Courier New" pitchFamily="49" charset="0"/>
                  <a:cs typeface="Courier New" pitchFamily="49" charset="0"/>
                </a:rPr>
                <a:t> (input </a:t>
              </a:r>
              <a:r>
                <a:rPr lang="en-US" sz="1400" b="1" dirty="0">
                  <a:solidFill>
                    <a:srgbClr val="D97100"/>
                  </a:solidFill>
                  <a:latin typeface="Courier New" pitchFamily="49" charset="0"/>
                  <a:cs typeface="Courier New" pitchFamily="49" charset="0"/>
                </a:rPr>
                <a:t>&gt;=</a:t>
              </a:r>
              <a:r>
                <a:rPr lang="en-US" sz="1400" b="1" dirty="0">
                  <a:latin typeface="Courier New" pitchFamily="49" charset="0"/>
                  <a:cs typeface="Courier New" pitchFamily="49" charset="0"/>
                </a:rPr>
                <a:t> </a:t>
              </a:r>
              <a:r>
                <a:rPr lang="en-US" sz="1400" b="1" dirty="0" smtClean="0">
                  <a:latin typeface="Courier New" pitchFamily="49" charset="0"/>
                  <a:cs typeface="Courier New" pitchFamily="49" charset="0"/>
                </a:rPr>
                <a:t>SECRET</a:t>
              </a:r>
              <a:r>
                <a:rPr lang="en-US" sz="1400" b="1" dirty="0" smtClean="0">
                  <a:solidFill>
                    <a:srgbClr val="D97100"/>
                  </a:solidFill>
                  <a:latin typeface="Courier New" pitchFamily="49" charset="0"/>
                  <a:cs typeface="Courier New" pitchFamily="49" charset="0"/>
                </a:rPr>
                <a:t>+</a:t>
              </a:r>
              <a:r>
                <a:rPr lang="en-US" sz="1400" b="1" dirty="0" smtClean="0">
                  <a:solidFill>
                    <a:srgbClr val="0329D8"/>
                  </a:solidFill>
                  <a:latin typeface="Courier New" pitchFamily="49" charset="0"/>
                  <a:cs typeface="Courier New" pitchFamily="49" charset="0"/>
                </a:rPr>
                <a:t>88</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15" name="Rectangle 114"/>
            <p:cNvSpPr/>
            <p:nvPr/>
          </p:nvSpPr>
          <p:spPr>
            <a:xfrm>
              <a:off x="973857" y="2332014"/>
              <a:ext cx="1985777" cy="280751"/>
            </a:xfrm>
            <a:prstGeom prst="rect">
              <a:avLst/>
            </a:prstGeom>
          </p:spPr>
          <p:txBody>
            <a:bodyPr wrap="none">
              <a:spAutoFit/>
            </a:bodyPr>
            <a:lstStyle/>
            <a:p>
              <a:r>
                <a:rPr lang="en-US" sz="1400" b="1" dirty="0">
                  <a:solidFill>
                    <a:srgbClr val="295E99"/>
                  </a:solidFill>
                  <a:latin typeface="Courier New" pitchFamily="49" charset="0"/>
                  <a:cs typeface="Courier New" pitchFamily="49" charset="0"/>
                </a:rPr>
                <a:t>if</a:t>
              </a:r>
              <a:r>
                <a:rPr lang="en-US" sz="1400" b="1" dirty="0">
                  <a:latin typeface="Courier New" pitchFamily="49" charset="0"/>
                  <a:cs typeface="Courier New" pitchFamily="49" charset="0"/>
                </a:rPr>
                <a:t> (input </a:t>
              </a:r>
              <a:r>
                <a:rPr lang="en-US" sz="1400" b="1" dirty="0" smtClean="0">
                  <a:solidFill>
                    <a:srgbClr val="D97100"/>
                  </a:solidFill>
                  <a:latin typeface="Courier New" pitchFamily="49" charset="0"/>
                  <a:cs typeface="Courier New" pitchFamily="49" charset="0"/>
                </a:rPr>
                <a:t>&gt;</a:t>
              </a:r>
              <a:r>
                <a:rPr lang="en-US" sz="1400" b="1" dirty="0" smtClean="0">
                  <a:latin typeface="Courier New" pitchFamily="49" charset="0"/>
                  <a:cs typeface="Courier New" pitchFamily="49" charset="0"/>
                </a:rPr>
                <a:t> SECRET</a:t>
              </a:r>
              <a:r>
                <a:rPr lang="en-US" sz="1400" b="1" dirty="0" smtClean="0">
                  <a:solidFill>
                    <a:srgbClr val="D97100"/>
                  </a:solidFill>
                  <a:latin typeface="Courier New" pitchFamily="49" charset="0"/>
                  <a:cs typeface="Courier New" pitchFamily="49" charset="0"/>
                </a:rPr>
                <a:t>+</a:t>
              </a:r>
              <a:r>
                <a:rPr lang="en-US" sz="1400" b="1" dirty="0" smtClean="0">
                  <a:solidFill>
                    <a:srgbClr val="0329D8"/>
                  </a:solidFill>
                  <a:latin typeface="Courier New" pitchFamily="49" charset="0"/>
                  <a:cs typeface="Courier New" pitchFamily="49" charset="0"/>
                </a:rPr>
                <a:t>100</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17" name="Rectangle 116"/>
            <p:cNvSpPr/>
            <p:nvPr/>
          </p:nvSpPr>
          <p:spPr>
            <a:xfrm>
              <a:off x="981486" y="2766668"/>
              <a:ext cx="1985777" cy="280751"/>
            </a:xfrm>
            <a:prstGeom prst="rect">
              <a:avLst/>
            </a:prstGeom>
          </p:spPr>
          <p:txBody>
            <a:bodyPr wrap="none">
              <a:spAutoFit/>
            </a:bodyPr>
            <a:lstStyle/>
            <a:p>
              <a:r>
                <a:rPr lang="en-US" sz="1400" b="1" dirty="0">
                  <a:solidFill>
                    <a:srgbClr val="295E99"/>
                  </a:solidFill>
                  <a:latin typeface="Courier New" pitchFamily="49" charset="0"/>
                  <a:cs typeface="Courier New" pitchFamily="49" charset="0"/>
                </a:rPr>
                <a:t>if</a:t>
              </a:r>
              <a:r>
                <a:rPr lang="en-US" sz="1400" b="1" dirty="0">
                  <a:latin typeface="Courier New" pitchFamily="49" charset="0"/>
                  <a:cs typeface="Courier New" pitchFamily="49" charset="0"/>
                </a:rPr>
                <a:t> (input </a:t>
              </a:r>
              <a:r>
                <a:rPr lang="en-US" sz="1400" b="1" dirty="0" smtClean="0">
                  <a:solidFill>
                    <a:srgbClr val="D97100"/>
                  </a:solidFill>
                  <a:latin typeface="Courier New" pitchFamily="49" charset="0"/>
                  <a:cs typeface="Courier New" pitchFamily="49" charset="0"/>
                </a:rPr>
                <a:t>==</a:t>
              </a:r>
              <a:r>
                <a:rPr lang="en-US" sz="1400" b="1" dirty="0" smtClean="0">
                  <a:latin typeface="Courier New" pitchFamily="49" charset="0"/>
                  <a:cs typeface="Courier New" pitchFamily="49" charset="0"/>
                </a:rPr>
                <a:t> SECRET</a:t>
              </a:r>
              <a:r>
                <a:rPr lang="en-US" sz="1400" b="1" dirty="0" smtClean="0">
                  <a:solidFill>
                    <a:srgbClr val="D97100"/>
                  </a:solidFill>
                  <a:latin typeface="Courier New" pitchFamily="49" charset="0"/>
                  <a:cs typeface="Courier New" pitchFamily="49" charset="0"/>
                </a:rPr>
                <a:t>+</a:t>
              </a:r>
              <a:r>
                <a:rPr lang="en-US" sz="1400" b="1" dirty="0" smtClean="0">
                  <a:solidFill>
                    <a:srgbClr val="0329D8"/>
                  </a:solidFill>
                  <a:latin typeface="Courier New" pitchFamily="49" charset="0"/>
                  <a:cs typeface="Courier New" pitchFamily="49" charset="0"/>
                </a:rPr>
                <a:t>68</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18" name="Rectangle 117"/>
            <p:cNvSpPr/>
            <p:nvPr/>
          </p:nvSpPr>
          <p:spPr>
            <a:xfrm>
              <a:off x="1104605" y="3213406"/>
              <a:ext cx="1707519" cy="280751"/>
            </a:xfrm>
            <a:prstGeom prst="rect">
              <a:avLst/>
            </a:prstGeom>
          </p:spPr>
          <p:txBody>
            <a:bodyPr wrap="square">
              <a:spAutoFit/>
            </a:bodyPr>
            <a:lstStyle/>
            <a:p>
              <a:r>
                <a:rPr lang="en-US" sz="1400" b="1" dirty="0">
                  <a:solidFill>
                    <a:srgbClr val="295E99"/>
                  </a:solidFill>
                  <a:latin typeface="Courier New" pitchFamily="49" charset="0"/>
                  <a:cs typeface="Courier New" pitchFamily="49" charset="0"/>
                </a:rPr>
                <a:t>if</a:t>
              </a:r>
              <a:r>
                <a:rPr lang="en-US" sz="1400" b="1" dirty="0">
                  <a:latin typeface="Courier New" pitchFamily="49" charset="0"/>
                  <a:cs typeface="Courier New" pitchFamily="49" charset="0"/>
                </a:rPr>
                <a:t> (input </a:t>
              </a:r>
              <a:r>
                <a:rPr lang="en-US" sz="1400" b="1" dirty="0" smtClean="0">
                  <a:solidFill>
                    <a:srgbClr val="D97100"/>
                  </a:solidFill>
                  <a:latin typeface="Courier New" pitchFamily="49" charset="0"/>
                  <a:cs typeface="Courier New" pitchFamily="49" charset="0"/>
                </a:rPr>
                <a:t>&lt;</a:t>
              </a:r>
              <a:r>
                <a:rPr lang="en-US" sz="1400" b="1" dirty="0" smtClean="0">
                  <a:latin typeface="Courier New" pitchFamily="49" charset="0"/>
                  <a:cs typeface="Courier New" pitchFamily="49" charset="0"/>
                </a:rPr>
                <a:t> SECRET)</a:t>
              </a:r>
              <a:endParaRPr lang="en-US" sz="1400" b="1" dirty="0">
                <a:latin typeface="Courier New" pitchFamily="49" charset="0"/>
                <a:cs typeface="Courier New" pitchFamily="49" charset="0"/>
              </a:endParaRPr>
            </a:p>
          </p:txBody>
        </p:sp>
        <p:sp>
          <p:nvSpPr>
            <p:cNvPr id="119" name="Rectangle 118"/>
            <p:cNvSpPr/>
            <p:nvPr/>
          </p:nvSpPr>
          <p:spPr>
            <a:xfrm>
              <a:off x="990892" y="3677879"/>
              <a:ext cx="2028119" cy="280751"/>
            </a:xfrm>
            <a:prstGeom prst="rect">
              <a:avLst/>
            </a:prstGeom>
          </p:spPr>
          <p:txBody>
            <a:bodyPr wrap="square">
              <a:spAutoFit/>
            </a:bodyPr>
            <a:lstStyle/>
            <a:p>
              <a:r>
                <a:rPr lang="en-US" sz="1400" b="1" dirty="0">
                  <a:solidFill>
                    <a:srgbClr val="295E99"/>
                  </a:solidFill>
                  <a:latin typeface="Courier New" pitchFamily="49" charset="0"/>
                  <a:cs typeface="Courier New" pitchFamily="49" charset="0"/>
                </a:rPr>
                <a:t>if</a:t>
              </a:r>
              <a:r>
                <a:rPr lang="en-US" sz="1400" b="1" dirty="0">
                  <a:latin typeface="Courier New" pitchFamily="49" charset="0"/>
                  <a:cs typeface="Courier New" pitchFamily="49" charset="0"/>
                </a:rPr>
                <a:t> (input </a:t>
              </a:r>
              <a:r>
                <a:rPr lang="en-US" sz="1400" b="1" dirty="0" smtClean="0">
                  <a:solidFill>
                    <a:srgbClr val="D97100"/>
                  </a:solidFill>
                  <a:latin typeface="Courier New" pitchFamily="49" charset="0"/>
                  <a:cs typeface="Courier New" pitchFamily="49" charset="0"/>
                </a:rPr>
                <a:t>&lt;=</a:t>
              </a:r>
              <a:r>
                <a:rPr lang="en-US" sz="1400" b="1" dirty="0" smtClean="0">
                  <a:latin typeface="Courier New" pitchFamily="49" charset="0"/>
                  <a:cs typeface="Courier New" pitchFamily="49" charset="0"/>
                </a:rPr>
                <a:t> SECRET</a:t>
              </a:r>
              <a:r>
                <a:rPr lang="en-US" sz="1400" b="1" dirty="0" smtClean="0">
                  <a:solidFill>
                    <a:srgbClr val="D97100"/>
                  </a:solidFill>
                  <a:latin typeface="Courier New" pitchFamily="49" charset="0"/>
                  <a:cs typeface="Courier New" pitchFamily="49" charset="0"/>
                </a:rPr>
                <a:t>+</a:t>
              </a:r>
              <a:r>
                <a:rPr lang="en-US" sz="1400" b="1" dirty="0" smtClean="0">
                  <a:solidFill>
                    <a:srgbClr val="0329D8"/>
                  </a:solidFill>
                  <a:latin typeface="Courier New" pitchFamily="49" charset="0"/>
                  <a:cs typeface="Courier New" pitchFamily="49" charset="0"/>
                </a:rPr>
                <a:t>78</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20" name="Rectangle 119"/>
            <p:cNvSpPr/>
            <p:nvPr/>
          </p:nvSpPr>
          <p:spPr>
            <a:xfrm>
              <a:off x="1177505" y="4138398"/>
              <a:ext cx="1467068" cy="280751"/>
            </a:xfrm>
            <a:prstGeom prst="rect">
              <a:avLst/>
            </a:prstGeom>
          </p:spPr>
          <p:txBody>
            <a:bodyPr wrap="square">
              <a:spAutoFit/>
            </a:bodyPr>
            <a:lstStyle/>
            <a:p>
              <a:r>
                <a:rPr lang="en-US" sz="1400" b="1" dirty="0">
                  <a:solidFill>
                    <a:srgbClr val="295E99"/>
                  </a:solidFill>
                  <a:latin typeface="Courier New" pitchFamily="49" charset="0"/>
                  <a:cs typeface="Courier New" pitchFamily="49" charset="0"/>
                </a:rPr>
                <a:t>if</a:t>
              </a:r>
              <a:r>
                <a:rPr lang="en-US" sz="1400" b="1" dirty="0">
                  <a:latin typeface="Courier New" pitchFamily="49" charset="0"/>
                  <a:cs typeface="Courier New" pitchFamily="49" charset="0"/>
                </a:rPr>
                <a:t> (input </a:t>
              </a:r>
              <a:r>
                <a:rPr lang="en-US" sz="1400" b="1" dirty="0">
                  <a:solidFill>
                    <a:srgbClr val="D97100"/>
                  </a:solidFill>
                  <a:latin typeface="Courier New" pitchFamily="49" charset="0"/>
                  <a:cs typeface="Courier New" pitchFamily="49" charset="0"/>
                </a:rPr>
                <a:t>&amp;</a:t>
              </a:r>
              <a:r>
                <a:rPr lang="en-US" sz="1400" b="1" dirty="0" smtClean="0">
                  <a:latin typeface="Courier New" pitchFamily="49" charset="0"/>
                  <a:cs typeface="Courier New" pitchFamily="49" charset="0"/>
                </a:rPr>
                <a:t> </a:t>
              </a:r>
              <a:r>
                <a:rPr lang="en-US" sz="1400" b="1" dirty="0">
                  <a:solidFill>
                    <a:srgbClr val="0329D8"/>
                  </a:solidFill>
                  <a:latin typeface="Courier New" pitchFamily="49" charset="0"/>
                  <a:cs typeface="Courier New" pitchFamily="49" charset="0"/>
                </a:rPr>
                <a:t>0</a:t>
              </a:r>
              <a:r>
                <a:rPr lang="en-US" sz="1400" b="1" dirty="0" smtClean="0">
                  <a:solidFill>
                    <a:srgbClr val="0329D8"/>
                  </a:solidFill>
                  <a:latin typeface="Courier New" pitchFamily="49" charset="0"/>
                  <a:cs typeface="Courier New" pitchFamily="49" charset="0"/>
                </a:rPr>
                <a:t>x1</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21" name="Rectangle 120"/>
            <p:cNvSpPr/>
            <p:nvPr/>
          </p:nvSpPr>
          <p:spPr>
            <a:xfrm>
              <a:off x="1252321" y="4589089"/>
              <a:ext cx="1467068" cy="280751"/>
            </a:xfrm>
            <a:prstGeom prst="rect">
              <a:avLst/>
            </a:prstGeom>
          </p:spPr>
          <p:txBody>
            <a:bodyPr wrap="square">
              <a:spAutoFit/>
            </a:bodyPr>
            <a:lstStyle/>
            <a:p>
              <a:r>
                <a:rPr lang="en-US" sz="1400" b="1" dirty="0">
                  <a:solidFill>
                    <a:srgbClr val="295E99"/>
                  </a:solidFill>
                  <a:latin typeface="Courier New" pitchFamily="49" charset="0"/>
                  <a:cs typeface="Courier New" pitchFamily="49" charset="0"/>
                </a:rPr>
                <a:t>if</a:t>
              </a:r>
              <a:r>
                <a:rPr lang="en-US" sz="1400" b="1" dirty="0">
                  <a:latin typeface="Courier New" pitchFamily="49" charset="0"/>
                  <a:cs typeface="Courier New" pitchFamily="49" charset="0"/>
                </a:rPr>
                <a:t> (input </a:t>
              </a:r>
              <a:r>
                <a:rPr lang="en-US" sz="1400" b="1" dirty="0">
                  <a:solidFill>
                    <a:srgbClr val="D97100"/>
                  </a:solidFill>
                  <a:latin typeface="Courier New" pitchFamily="49" charset="0"/>
                  <a:cs typeface="Courier New" pitchFamily="49" charset="0"/>
                </a:rPr>
                <a:t>&amp;</a:t>
              </a:r>
              <a:r>
                <a:rPr lang="en-US" sz="1400" b="1" dirty="0" smtClean="0">
                  <a:latin typeface="Courier New" pitchFamily="49" charset="0"/>
                  <a:cs typeface="Courier New" pitchFamily="49" charset="0"/>
                </a:rPr>
                <a:t> </a:t>
              </a:r>
              <a:r>
                <a:rPr lang="en-US" sz="1400" b="1" dirty="0" smtClean="0">
                  <a:solidFill>
                    <a:srgbClr val="0329D8"/>
                  </a:solidFill>
                  <a:latin typeface="Courier New" pitchFamily="49" charset="0"/>
                  <a:cs typeface="Courier New" pitchFamily="49" charset="0"/>
                </a:rPr>
                <a:t>0x2</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22" name="Rectangle 121"/>
            <p:cNvSpPr/>
            <p:nvPr/>
          </p:nvSpPr>
          <p:spPr>
            <a:xfrm>
              <a:off x="1217846" y="5048312"/>
              <a:ext cx="1467068" cy="280751"/>
            </a:xfrm>
            <a:prstGeom prst="rect">
              <a:avLst/>
            </a:prstGeom>
          </p:spPr>
          <p:txBody>
            <a:bodyPr wrap="square">
              <a:spAutoFit/>
            </a:bodyPr>
            <a:lstStyle/>
            <a:p>
              <a:r>
                <a:rPr lang="en-US" sz="1400" b="1" dirty="0">
                  <a:solidFill>
                    <a:srgbClr val="295E99"/>
                  </a:solidFill>
                  <a:latin typeface="Courier New" pitchFamily="49" charset="0"/>
                  <a:cs typeface="Courier New" pitchFamily="49" charset="0"/>
                </a:rPr>
                <a:t>if</a:t>
              </a:r>
              <a:r>
                <a:rPr lang="en-US" sz="1400" b="1" dirty="0">
                  <a:latin typeface="Courier New" pitchFamily="49" charset="0"/>
                  <a:cs typeface="Courier New" pitchFamily="49" charset="0"/>
                </a:rPr>
                <a:t> (input </a:t>
              </a:r>
              <a:r>
                <a:rPr lang="en-US" sz="1400" b="1" dirty="0">
                  <a:solidFill>
                    <a:srgbClr val="D97100"/>
                  </a:solidFill>
                  <a:latin typeface="Courier New" pitchFamily="49" charset="0"/>
                  <a:cs typeface="Courier New" pitchFamily="49" charset="0"/>
                </a:rPr>
                <a:t>&amp;</a:t>
              </a:r>
              <a:r>
                <a:rPr lang="en-US" sz="1400" b="1" dirty="0" smtClean="0">
                  <a:latin typeface="Courier New" pitchFamily="49" charset="0"/>
                  <a:cs typeface="Courier New" pitchFamily="49" charset="0"/>
                </a:rPr>
                <a:t> </a:t>
              </a:r>
              <a:r>
                <a:rPr lang="en-US" sz="1400" b="1" dirty="0" smtClean="0">
                  <a:solidFill>
                    <a:srgbClr val="0329D8"/>
                  </a:solidFill>
                  <a:latin typeface="Courier New" pitchFamily="49" charset="0"/>
                  <a:cs typeface="Courier New" pitchFamily="49" charset="0"/>
                </a:rPr>
                <a:t>0x4</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sp>
          <p:nvSpPr>
            <p:cNvPr id="123" name="Rectangle 122"/>
            <p:cNvSpPr/>
            <p:nvPr/>
          </p:nvSpPr>
          <p:spPr>
            <a:xfrm>
              <a:off x="1559740" y="5529138"/>
              <a:ext cx="906017" cy="280751"/>
            </a:xfrm>
            <a:prstGeom prst="rect">
              <a:avLst/>
            </a:prstGeom>
          </p:spPr>
          <p:txBody>
            <a:bodyPr wrap="square">
              <a:spAutoFit/>
            </a:bodyPr>
            <a:lstStyle/>
            <a:p>
              <a:r>
                <a:rPr lang="en-US" sz="1400" b="1" dirty="0">
                  <a:solidFill>
                    <a:srgbClr val="295E99"/>
                  </a:solidFill>
                  <a:latin typeface="Courier New" pitchFamily="49" charset="0"/>
                  <a:cs typeface="Courier New" pitchFamily="49" charset="0"/>
                </a:rPr>
                <a:t>return</a:t>
              </a:r>
              <a:r>
                <a:rPr lang="en-US" sz="1400" b="1" dirty="0">
                  <a:latin typeface="Courier New" pitchFamily="49" charset="0"/>
                  <a:cs typeface="Courier New" pitchFamily="49" charset="0"/>
                </a:rPr>
                <a:t> </a:t>
              </a:r>
              <a:r>
                <a:rPr lang="en-US" sz="1400" b="1" dirty="0">
                  <a:solidFill>
                    <a:srgbClr val="0329D8"/>
                  </a:solidFill>
                  <a:latin typeface="Courier New" pitchFamily="49" charset="0"/>
                  <a:cs typeface="Courier New" pitchFamily="49" charset="0"/>
                </a:rPr>
                <a:t>1</a:t>
              </a:r>
              <a:r>
                <a:rPr lang="en-US" sz="1400" b="1" dirty="0" smtClean="0">
                  <a:latin typeface="Courier New" pitchFamily="49" charset="0"/>
                  <a:cs typeface="Courier New" pitchFamily="49" charset="0"/>
                </a:rPr>
                <a:t>;</a:t>
              </a:r>
              <a:endParaRPr lang="en-US" sz="1400" b="1" dirty="0">
                <a:latin typeface="Courier New" pitchFamily="49" charset="0"/>
                <a:cs typeface="Courier New" pitchFamily="49" charset="0"/>
              </a:endParaRPr>
            </a:p>
          </p:txBody>
        </p:sp>
        <p:cxnSp>
          <p:nvCxnSpPr>
            <p:cNvPr id="124" name="Straight Connector 123"/>
            <p:cNvCxnSpPr/>
            <p:nvPr/>
          </p:nvCxnSpPr>
          <p:spPr>
            <a:xfrm flipV="1">
              <a:off x="3031254" y="185688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987304" y="1856887"/>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978340" y="2116863"/>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973857" y="185688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3017807" y="231856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87304" y="2332014"/>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978340" y="2578543"/>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973857" y="231856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3011989" y="2753221"/>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981486" y="2766668"/>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972522" y="3013197"/>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968039" y="2753221"/>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09605" y="3195476"/>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79102" y="3208923"/>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70138" y="3455452"/>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965655" y="3195476"/>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3012445" y="365546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981942" y="3668916"/>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72978" y="3915445"/>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968495" y="365546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2992866" y="4124955"/>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62363" y="4138402"/>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53399" y="4384931"/>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948916" y="4124955"/>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3009420" y="457116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978917" y="4584614"/>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69953" y="4831143"/>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965470" y="4571167"/>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2997349" y="503934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966846" y="5052796"/>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957882" y="5299325"/>
              <a:ext cx="20281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953399" y="5039349"/>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462013" y="5510005"/>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1502891" y="5518970"/>
              <a:ext cx="945181" cy="8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1507270" y="5772885"/>
              <a:ext cx="940802" cy="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1507270" y="5510005"/>
              <a:ext cx="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114" idx="2"/>
              <a:endCxn id="115" idx="0"/>
            </p:cNvCxnSpPr>
            <p:nvPr/>
          </p:nvCxnSpPr>
          <p:spPr>
            <a:xfrm flipH="1">
              <a:off x="1966746" y="2137638"/>
              <a:ext cx="13447" cy="194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2019294" y="2572484"/>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2032741" y="3002788"/>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2032741" y="3459986"/>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a:off x="2019293" y="3917188"/>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005846" y="4374389"/>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2032740" y="4831588"/>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a:off x="2005846" y="5302237"/>
              <a:ext cx="2245" cy="22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7340191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mtClean="0"/>
              <a:t>Details</a:t>
            </a:r>
            <a:endParaRPr lang="en-US" altLang="en-US" dirty="0" smtClean="0"/>
          </a:p>
        </p:txBody>
      </p:sp>
      <p:sp>
        <p:nvSpPr>
          <p:cNvPr id="8195" name="Rectangle 2"/>
          <p:cNvSpPr>
            <a:spLocks noGrp="1" noChangeArrowheads="1"/>
          </p:cNvSpPr>
          <p:nvPr>
            <p:ph idx="1"/>
          </p:nvPr>
        </p:nvSpPr>
        <p:spPr/>
        <p:txBody>
          <a:bodyPr>
            <a:normAutofit lnSpcReduction="10000"/>
          </a:bodyPr>
          <a:lstStyle/>
          <a:p>
            <a:r>
              <a:rPr lang="en-US" altLang="en-US" smtClean="0"/>
              <a:t>DARPA’s CGC video commentary</a:t>
            </a:r>
          </a:p>
          <a:p>
            <a:pPr lvl="1"/>
            <a:r>
              <a:rPr lang="en-US" altLang="en-US" smtClean="0">
                <a:hlinkClick r:id="rId3"/>
              </a:rPr>
              <a:t>https://youtu.be/SYYZjTx92KU?t=1h18m57s</a:t>
            </a:r>
            <a:r>
              <a:rPr lang="en-US" altLang="en-US" smtClean="0"/>
              <a:t> (3:47 to 1h22m44s)</a:t>
            </a:r>
          </a:p>
          <a:p>
            <a:r>
              <a:rPr lang="en-US" altLang="en-US" smtClean="0"/>
              <a:t>Changing CTFs</a:t>
            </a:r>
          </a:p>
          <a:p>
            <a:pPr lvl="1"/>
            <a:r>
              <a:rPr lang="en-US" altLang="en-US" smtClean="0"/>
              <a:t>Hours of analysis down to minutes of programming</a:t>
            </a:r>
          </a:p>
          <a:p>
            <a:pPr lvl="1"/>
            <a:r>
              <a:rPr lang="en-US" altLang="en-US" smtClean="0"/>
              <a:t>All open-sourced</a:t>
            </a:r>
          </a:p>
          <a:p>
            <a:pPr lvl="1"/>
            <a:r>
              <a:rPr lang="en-US" altLang="en-US" smtClean="0">
                <a:hlinkClick r:id="rId4"/>
              </a:rPr>
              <a:t>https://youtu.be/SYYZjTx92KU?t=1h59m50s</a:t>
            </a:r>
            <a:r>
              <a:rPr lang="en-US" altLang="en-US" smtClean="0"/>
              <a:t> (1:31 to 2hr01m21s)</a:t>
            </a:r>
          </a:p>
          <a:p>
            <a:r>
              <a:rPr lang="en-US" altLang="en-US" smtClean="0"/>
              <a:t>Static, dynamic analysis, fuzzing, formal methods</a:t>
            </a:r>
          </a:p>
          <a:p>
            <a:pPr lvl="1"/>
            <a:r>
              <a:rPr lang="en-US" altLang="en-US" smtClean="0"/>
              <a:t>All of the above?</a:t>
            </a:r>
          </a:p>
          <a:p>
            <a:pPr lvl="1"/>
            <a:r>
              <a:rPr lang="en-US" altLang="en-US" smtClean="0">
                <a:hlinkClick r:id="rId5"/>
              </a:rPr>
              <a:t>https://youtu.be/SYYZjTx92KU?t=2h03m48s</a:t>
            </a:r>
            <a:r>
              <a:rPr lang="en-US" altLang="en-US" smtClean="0"/>
              <a:t> (0:37 to 2hr04m25s)</a:t>
            </a:r>
          </a:p>
          <a:p>
            <a:r>
              <a:rPr lang="en-US" altLang="en-US" smtClean="0"/>
              <a:t>Details</a:t>
            </a:r>
          </a:p>
          <a:p>
            <a:pPr lvl="1"/>
            <a:r>
              <a:rPr lang="en-US" altLang="en-US" smtClean="0">
                <a:hlinkClick r:id="rId6"/>
              </a:rPr>
              <a:t>http://www.phrack.org/papers/cyber_grand_shellphish.html</a:t>
            </a:r>
            <a:endParaRPr lang="en-US" altLang="en-US" smtClean="0"/>
          </a:p>
          <a:p>
            <a:endParaRPr lang="en-US" altLang="en-US" dirty="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Set of Execution Paths</a:t>
            </a:r>
            <a:endParaRPr lang="en-US" dirty="0"/>
          </a:p>
        </p:txBody>
      </p:sp>
      <p:sp>
        <p:nvSpPr>
          <p:cNvPr id="4" name="Content Placeholder 2"/>
          <p:cNvSpPr>
            <a:spLocks noGrp="1"/>
          </p:cNvSpPr>
          <p:nvPr>
            <p:ph sz="quarter" idx="1"/>
          </p:nvPr>
        </p:nvSpPr>
        <p:spPr>
          <a:xfrm>
            <a:off x="838200" y="2027331"/>
            <a:ext cx="10515600" cy="4171763"/>
          </a:xfrm>
        </p:spPr>
        <p:txBody>
          <a:bodyPr>
            <a:normAutofit/>
          </a:bodyPr>
          <a:lstStyle/>
          <a:p>
            <a:pPr marL="0" indent="0" algn="ctr">
              <a:lnSpc>
                <a:spcPct val="100000"/>
              </a:lnSpc>
              <a:spcBef>
                <a:spcPts val="0"/>
              </a:spcBef>
              <a:buNone/>
            </a:pPr>
            <a:r>
              <a:rPr lang="en-US" smtClean="0"/>
              <a:t>With symbolic execution, we care </a:t>
            </a:r>
            <a:r>
              <a:rPr lang="en-US" dirty="0" smtClean="0"/>
              <a:t>about </a:t>
            </a:r>
            <a:r>
              <a:rPr lang="en-US" dirty="0" smtClean="0">
                <a:solidFill>
                  <a:srgbClr val="FF0000"/>
                </a:solidFill>
              </a:rPr>
              <a:t>all</a:t>
            </a:r>
            <a:r>
              <a:rPr lang="en-US" dirty="0" smtClean="0"/>
              <a:t>* (as many as possible) </a:t>
            </a:r>
            <a:r>
              <a:rPr lang="en-US" dirty="0" smtClean="0">
                <a:solidFill>
                  <a:srgbClr val="FF0000"/>
                </a:solidFill>
              </a:rPr>
              <a:t>execution paths</a:t>
            </a:r>
            <a:r>
              <a:rPr lang="en-US" dirty="0" smtClean="0"/>
              <a:t>, so that we can </a:t>
            </a:r>
            <a:r>
              <a:rPr lang="en-US" dirty="0" smtClean="0">
                <a:solidFill>
                  <a:srgbClr val="FF0000"/>
                </a:solidFill>
              </a:rPr>
              <a:t>search them</a:t>
            </a:r>
            <a:r>
              <a:rPr lang="en-US" dirty="0" smtClean="0"/>
              <a:t> to </a:t>
            </a:r>
            <a:r>
              <a:rPr lang="en-US" dirty="0" smtClean="0">
                <a:solidFill>
                  <a:srgbClr val="FF0000"/>
                </a:solidFill>
              </a:rPr>
              <a:t>find the one we want</a:t>
            </a:r>
            <a:r>
              <a:rPr lang="en-US" dirty="0" smtClean="0"/>
              <a:t>.</a:t>
            </a:r>
          </a:p>
          <a:p>
            <a:pPr marL="0" indent="0" algn="ctr">
              <a:lnSpc>
                <a:spcPct val="100000"/>
              </a:lnSpc>
              <a:spcBef>
                <a:spcPts val="0"/>
              </a:spcBef>
              <a:buNone/>
            </a:pPr>
            <a:endParaRPr lang="en-US" dirty="0"/>
          </a:p>
          <a:p>
            <a:pPr marL="0" indent="0" algn="ctr">
              <a:lnSpc>
                <a:spcPct val="100000"/>
              </a:lnSpc>
              <a:spcBef>
                <a:spcPts val="0"/>
              </a:spcBef>
              <a:buNone/>
            </a:pPr>
            <a:r>
              <a:rPr lang="en-US" dirty="0" smtClean="0"/>
              <a:t>We’ll talk about searching later, but first, how do we </a:t>
            </a:r>
            <a:r>
              <a:rPr lang="en-US" dirty="0" smtClean="0">
                <a:solidFill>
                  <a:srgbClr val="FF0000"/>
                </a:solidFill>
              </a:rPr>
              <a:t>represent</a:t>
            </a:r>
            <a:r>
              <a:rPr lang="en-US" dirty="0" smtClean="0"/>
              <a:t> a set of execution paths in </a:t>
            </a:r>
            <a:r>
              <a:rPr lang="en-US" dirty="0" err="1" smtClean="0"/>
              <a:t>Angr</a:t>
            </a:r>
            <a:r>
              <a:rPr lang="en-US" dirty="0" smtClean="0"/>
              <a:t>, and how do we </a:t>
            </a:r>
            <a:r>
              <a:rPr lang="en-US" dirty="0" smtClean="0">
                <a:solidFill>
                  <a:srgbClr val="FF0000"/>
                </a:solidFill>
              </a:rPr>
              <a:t>build them</a:t>
            </a:r>
            <a:r>
              <a:rPr lang="en-US" dirty="0" smtClean="0"/>
              <a:t>?</a:t>
            </a:r>
            <a:endParaRPr lang="en-US" dirty="0"/>
          </a:p>
        </p:txBody>
      </p:sp>
    </p:spTree>
    <p:extLst>
      <p:ext uri="{BB962C8B-B14F-4D97-AF65-F5344CB8AC3E}">
        <p14:creationId xmlns="" xmlns:p14="http://schemas.microsoft.com/office/powerpoint/2010/main" val="1492053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36174"/>
            <a:ext cx="10363200" cy="1143000"/>
          </a:xfrm>
        </p:spPr>
        <p:txBody>
          <a:bodyPr/>
          <a:lstStyle/>
          <a:p>
            <a:r>
              <a:rPr lang="en-US" dirty="0" smtClean="0"/>
              <a:t>Simulation Manager (</a:t>
            </a:r>
            <a:r>
              <a:rPr lang="en-US" dirty="0" err="1" smtClean="0"/>
              <a:t>simgr</a:t>
            </a:r>
            <a:r>
              <a:rPr lang="en-US" dirty="0" smtClean="0"/>
              <a:t>) in </a:t>
            </a:r>
            <a:r>
              <a:rPr lang="en-US" dirty="0" err="1" smtClean="0"/>
              <a:t>Angr</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154917" y="937550"/>
            <a:ext cx="10024730" cy="4534346"/>
          </a:xfrm>
          <a:prstGeom prst="rect">
            <a:avLst/>
          </a:prstGeom>
        </p:spPr>
      </p:pic>
      <p:sp>
        <p:nvSpPr>
          <p:cNvPr id="6" name="Content Placeholder 2"/>
          <p:cNvSpPr txBox="1">
            <a:spLocks/>
          </p:cNvSpPr>
          <p:nvPr/>
        </p:nvSpPr>
        <p:spPr>
          <a:xfrm>
            <a:off x="416442" y="3407708"/>
            <a:ext cx="6176682" cy="30106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US" dirty="0" err="1" smtClean="0"/>
              <a:t>Angr</a:t>
            </a:r>
            <a:r>
              <a:rPr lang="en-US" dirty="0" smtClean="0"/>
              <a:t> stores and handles a </a:t>
            </a:r>
            <a:r>
              <a:rPr lang="en-US" dirty="0" smtClean="0">
                <a:solidFill>
                  <a:srgbClr val="FF0000"/>
                </a:solidFill>
              </a:rPr>
              <a:t>set of possible paths </a:t>
            </a:r>
            <a:r>
              <a:rPr lang="en-US" dirty="0" smtClean="0"/>
              <a:t>for a given program in a ‘</a:t>
            </a:r>
            <a:r>
              <a:rPr lang="en-US" dirty="0" smtClean="0">
                <a:solidFill>
                  <a:srgbClr val="FF0000"/>
                </a:solidFill>
              </a:rPr>
              <a:t>simulation manager</a:t>
            </a:r>
            <a:r>
              <a:rPr lang="en-US" dirty="0" smtClean="0"/>
              <a:t>’ object.</a:t>
            </a:r>
          </a:p>
          <a:p>
            <a:pPr marL="0" indent="0">
              <a:lnSpc>
                <a:spcPct val="100000"/>
              </a:lnSpc>
              <a:spcBef>
                <a:spcPts val="0"/>
              </a:spcBef>
              <a:buFont typeface="Arial"/>
              <a:buNone/>
            </a:pPr>
            <a:endParaRPr lang="en-US" dirty="0"/>
          </a:p>
          <a:p>
            <a:pPr marL="0" indent="0">
              <a:lnSpc>
                <a:spcPct val="100000"/>
              </a:lnSpc>
              <a:spcBef>
                <a:spcPts val="0"/>
              </a:spcBef>
              <a:buFont typeface="Arial"/>
              <a:buNone/>
            </a:pPr>
            <a:r>
              <a:rPr lang="en-US" dirty="0" smtClean="0"/>
              <a:t>Simulation managers provide functionality to </a:t>
            </a:r>
            <a:r>
              <a:rPr lang="en-US" dirty="0" smtClean="0">
                <a:solidFill>
                  <a:srgbClr val="FF0000"/>
                </a:solidFill>
              </a:rPr>
              <a:t>step through the program</a:t>
            </a:r>
            <a:r>
              <a:rPr lang="en-US" dirty="0" smtClean="0"/>
              <a:t> to </a:t>
            </a:r>
            <a:r>
              <a:rPr lang="en-US" dirty="0" smtClean="0">
                <a:solidFill>
                  <a:srgbClr val="FF0000"/>
                </a:solidFill>
              </a:rPr>
              <a:t>generate possible paths/states</a:t>
            </a:r>
            <a:r>
              <a:rPr lang="en-US" dirty="0" smtClean="0"/>
              <a:t>.</a:t>
            </a:r>
            <a:endParaRPr lang="en-US" dirty="0"/>
          </a:p>
        </p:txBody>
      </p:sp>
    </p:spTree>
    <p:extLst>
      <p:ext uri="{BB962C8B-B14F-4D97-AF65-F5344CB8AC3E}">
        <p14:creationId xmlns="" xmlns:p14="http://schemas.microsoft.com/office/powerpoint/2010/main" val="7205985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Set of Paths</a:t>
            </a:r>
            <a:endParaRPr lang="en-US" dirty="0"/>
          </a:p>
        </p:txBody>
      </p:sp>
      <p:sp>
        <p:nvSpPr>
          <p:cNvPr id="3" name="Content Placeholder 2"/>
          <p:cNvSpPr>
            <a:spLocks noGrp="1"/>
          </p:cNvSpPr>
          <p:nvPr>
            <p:ph sz="quarter" idx="1"/>
          </p:nvPr>
        </p:nvSpPr>
        <p:spPr/>
        <p:txBody>
          <a:bodyPr>
            <a:normAutofit/>
          </a:bodyPr>
          <a:lstStyle/>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err="1" smtClean="0"/>
              <a:t>Angr</a:t>
            </a:r>
            <a:r>
              <a:rPr lang="en-US" dirty="0" smtClean="0"/>
              <a:t> </a:t>
            </a:r>
            <a:r>
              <a:rPr lang="en-US" dirty="0" smtClean="0">
                <a:solidFill>
                  <a:srgbClr val="FF0000"/>
                </a:solidFill>
              </a:rPr>
              <a:t>starts the program </a:t>
            </a:r>
            <a:r>
              <a:rPr lang="en-US" dirty="0" smtClean="0"/>
              <a:t>wherever you instruct it to start (this is the first active state)</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endParaRPr lang="en-US" dirty="0" smtClean="0"/>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solidFill>
                  <a:srgbClr val="FF0000"/>
                </a:solidFill>
              </a:rPr>
              <a:t>Execute instructions </a:t>
            </a:r>
            <a:r>
              <a:rPr lang="en-US" dirty="0" smtClean="0"/>
              <a:t>in each </a:t>
            </a:r>
            <a:r>
              <a:rPr lang="en-US" dirty="0" smtClean="0">
                <a:solidFill>
                  <a:srgbClr val="FF0000"/>
                </a:solidFill>
              </a:rPr>
              <a:t>active </a:t>
            </a:r>
            <a:r>
              <a:rPr lang="en-US" dirty="0" smtClean="0"/>
              <a:t>(</a:t>
            </a:r>
            <a:r>
              <a:rPr lang="en-US" dirty="0" err="1" smtClean="0"/>
              <a:t>nonterminated</a:t>
            </a:r>
            <a:r>
              <a:rPr lang="en-US" dirty="0" smtClean="0"/>
              <a:t>) </a:t>
            </a:r>
            <a:r>
              <a:rPr lang="en-US" dirty="0" smtClean="0">
                <a:solidFill>
                  <a:srgbClr val="FF0000"/>
                </a:solidFill>
              </a:rPr>
              <a:t>state </a:t>
            </a:r>
            <a:r>
              <a:rPr lang="en-US" dirty="0" smtClean="0"/>
              <a:t>until we reach a </a:t>
            </a:r>
            <a:r>
              <a:rPr lang="en-US" dirty="0" smtClean="0">
                <a:solidFill>
                  <a:srgbClr val="FF0000"/>
                </a:solidFill>
              </a:rPr>
              <a:t>branching point </a:t>
            </a:r>
            <a:r>
              <a:rPr lang="en-US" dirty="0" smtClean="0"/>
              <a:t>or the state </a:t>
            </a:r>
            <a:r>
              <a:rPr lang="en-US" dirty="0" smtClean="0">
                <a:solidFill>
                  <a:srgbClr val="FF0000"/>
                </a:solidFill>
              </a:rPr>
              <a:t>terminates</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endParaRPr lang="en-US" dirty="0" smtClean="0">
              <a:solidFill>
                <a:srgbClr val="FF0000"/>
              </a:solidFill>
            </a:endParaRP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At every branching point, </a:t>
            </a:r>
            <a:r>
              <a:rPr lang="en-US" dirty="0" smtClean="0">
                <a:solidFill>
                  <a:srgbClr val="FF0000"/>
                </a:solidFill>
              </a:rPr>
              <a:t>split the state</a:t>
            </a:r>
            <a:r>
              <a:rPr lang="en-US" dirty="0" smtClean="0"/>
              <a:t> into multiple states, and add them to the set of active states </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endParaRPr lang="en-US" dirty="0" smtClean="0"/>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solidFill>
                  <a:srgbClr val="FF0000"/>
                </a:solidFill>
              </a:rPr>
              <a:t>Repeat</a:t>
            </a:r>
            <a:r>
              <a:rPr lang="en-US" dirty="0" smtClean="0"/>
              <a:t> steps 2..4 until we </a:t>
            </a:r>
            <a:r>
              <a:rPr lang="en-US" dirty="0" smtClean="0">
                <a:solidFill>
                  <a:srgbClr val="FF0000"/>
                </a:solidFill>
              </a:rPr>
              <a:t>find what we want </a:t>
            </a:r>
            <a:r>
              <a:rPr lang="en-US" dirty="0" smtClean="0"/>
              <a:t>or </a:t>
            </a:r>
            <a:r>
              <a:rPr lang="en-US" dirty="0" smtClean="0">
                <a:solidFill>
                  <a:srgbClr val="FF0000"/>
                </a:solidFill>
              </a:rPr>
              <a:t>all states terminate</a:t>
            </a:r>
            <a:endParaRPr lang="en-US" dirty="0">
              <a:solidFill>
                <a:srgbClr val="FF0000"/>
              </a:solidFill>
            </a:endParaRPr>
          </a:p>
        </p:txBody>
      </p:sp>
    </p:spTree>
    <p:extLst>
      <p:ext uri="{BB962C8B-B14F-4D97-AF65-F5344CB8AC3E}">
        <p14:creationId xmlns="" xmlns:p14="http://schemas.microsoft.com/office/powerpoint/2010/main" val="11765392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Building a Set of Paths</a:t>
            </a:r>
            <a:endParaRPr lang="en-US" dirty="0"/>
          </a:p>
        </p:txBody>
      </p:sp>
      <p:sp>
        <p:nvSpPr>
          <p:cNvPr id="4" name="Rectangle 3"/>
          <p:cNvSpPr/>
          <p:nvPr/>
        </p:nvSpPr>
        <p:spPr>
          <a:xfrm>
            <a:off x="2207869" y="2462006"/>
            <a:ext cx="2028119" cy="253916"/>
          </a:xfrm>
          <a:prstGeom prst="rect">
            <a:avLst/>
          </a:prstGeom>
        </p:spPr>
        <p:txBody>
          <a:bodyPr wrap="non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a:solidFill>
                  <a:srgbClr val="D97100"/>
                </a:solidFill>
                <a:latin typeface="Courier New" pitchFamily="49" charset="0"/>
                <a:cs typeface="Courier New" pitchFamily="49" charset="0"/>
              </a:rPr>
              <a:t>&gt;=</a:t>
            </a:r>
            <a:r>
              <a:rPr lang="en-US" sz="1050" dirty="0">
                <a:latin typeface="Courier New" pitchFamily="49" charset="0"/>
                <a:cs typeface="Courier New" pitchFamily="49" charset="0"/>
              </a:rPr>
              <a:t> </a:t>
            </a:r>
            <a:r>
              <a:rPr lang="en-US" sz="1050" dirty="0" smtClean="0">
                <a:latin typeface="Courier New" pitchFamily="49" charset="0"/>
                <a:cs typeface="Courier New" pitchFamily="49" charset="0"/>
              </a:rPr>
              <a:t>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88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cxnSp>
        <p:nvCxnSpPr>
          <p:cNvPr id="37" name="Straight Connector 36"/>
          <p:cNvCxnSpPr/>
          <p:nvPr/>
        </p:nvCxnSpPr>
        <p:spPr>
          <a:xfrm flipV="1">
            <a:off x="4251819" y="2462006"/>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207869" y="2462006"/>
            <a:ext cx="20281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198905" y="2721982"/>
            <a:ext cx="20281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194422" y="2462006"/>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310282" y="1963271"/>
            <a:ext cx="2418867" cy="1200329"/>
          </a:xfrm>
          <a:prstGeom prst="rect">
            <a:avLst/>
          </a:prstGeom>
          <a:noFill/>
        </p:spPr>
        <p:txBody>
          <a:bodyPr wrap="none" rtlCol="0">
            <a:spAutoFit/>
          </a:bodyPr>
          <a:lstStyle/>
          <a:p>
            <a:r>
              <a:rPr lang="en-US" dirty="0" smtClean="0"/>
              <a:t>Legend:</a:t>
            </a:r>
          </a:p>
          <a:p>
            <a:r>
              <a:rPr lang="en-US" dirty="0" smtClean="0">
                <a:solidFill>
                  <a:srgbClr val="0070C0"/>
                </a:solidFill>
              </a:rPr>
              <a:t>Blue</a:t>
            </a:r>
            <a:r>
              <a:rPr lang="en-US" dirty="0" smtClean="0"/>
              <a:t> = already executed</a:t>
            </a:r>
          </a:p>
          <a:p>
            <a:r>
              <a:rPr lang="en-US" dirty="0" smtClean="0">
                <a:solidFill>
                  <a:srgbClr val="92D050"/>
                </a:solidFill>
              </a:rPr>
              <a:t>Green</a:t>
            </a:r>
            <a:r>
              <a:rPr lang="en-US" dirty="0" smtClean="0"/>
              <a:t> = active</a:t>
            </a:r>
          </a:p>
          <a:p>
            <a:r>
              <a:rPr lang="en-US" dirty="0" smtClean="0">
                <a:solidFill>
                  <a:srgbClr val="FF0000"/>
                </a:solidFill>
              </a:rPr>
              <a:t>Red</a:t>
            </a:r>
            <a:r>
              <a:rPr lang="en-US" dirty="0" smtClean="0"/>
              <a:t> = terminated</a:t>
            </a:r>
            <a:endParaRPr lang="en-US" dirty="0"/>
          </a:p>
        </p:txBody>
      </p:sp>
    </p:spTree>
    <p:extLst>
      <p:ext uri="{BB962C8B-B14F-4D97-AF65-F5344CB8AC3E}">
        <p14:creationId xmlns="" xmlns:p14="http://schemas.microsoft.com/office/powerpoint/2010/main" val="16191580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Building a Set of Paths</a:t>
            </a:r>
          </a:p>
        </p:txBody>
      </p:sp>
      <p:sp>
        <p:nvSpPr>
          <p:cNvPr id="4" name="Rectangle 3"/>
          <p:cNvSpPr/>
          <p:nvPr/>
        </p:nvSpPr>
        <p:spPr>
          <a:xfrm>
            <a:off x="2207869" y="2462006"/>
            <a:ext cx="2028119" cy="253916"/>
          </a:xfrm>
          <a:prstGeom prst="rect">
            <a:avLst/>
          </a:prstGeom>
        </p:spPr>
        <p:txBody>
          <a:bodyPr wrap="non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a:solidFill>
                  <a:srgbClr val="D97100"/>
                </a:solidFill>
                <a:latin typeface="Courier New" pitchFamily="49" charset="0"/>
                <a:cs typeface="Courier New" pitchFamily="49" charset="0"/>
              </a:rPr>
              <a:t>&gt;=</a:t>
            </a:r>
            <a:r>
              <a:rPr lang="en-US" sz="1050" dirty="0">
                <a:latin typeface="Courier New" pitchFamily="49" charset="0"/>
                <a:cs typeface="Courier New" pitchFamily="49" charset="0"/>
              </a:rPr>
              <a:t> </a:t>
            </a:r>
            <a:r>
              <a:rPr lang="en-US" sz="1050" dirty="0" smtClean="0">
                <a:latin typeface="Courier New" pitchFamily="49" charset="0"/>
                <a:cs typeface="Courier New" pitchFamily="49" charset="0"/>
              </a:rPr>
              <a:t>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88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5" name="Rectangle 4"/>
          <p:cNvSpPr/>
          <p:nvPr/>
        </p:nvSpPr>
        <p:spPr>
          <a:xfrm>
            <a:off x="3247771" y="2923687"/>
            <a:ext cx="2108269" cy="253916"/>
          </a:xfrm>
          <a:prstGeom prst="rect">
            <a:avLst/>
          </a:prstGeom>
        </p:spPr>
        <p:txBody>
          <a:bodyPr wrap="non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&gt;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100</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cxnSp>
        <p:nvCxnSpPr>
          <p:cNvPr id="12" name="Straight Connector 11"/>
          <p:cNvCxnSpPr/>
          <p:nvPr/>
        </p:nvCxnSpPr>
        <p:spPr>
          <a:xfrm>
            <a:off x="3221929" y="2715922"/>
            <a:ext cx="1079977" cy="207765"/>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740628" y="2923687"/>
            <a:ext cx="906017" cy="253916"/>
          </a:xfrm>
          <a:prstGeom prst="rect">
            <a:avLst/>
          </a:prstGeom>
        </p:spPr>
        <p:txBody>
          <a:bodyPr wrap="non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cxnSp>
        <p:nvCxnSpPr>
          <p:cNvPr id="22" name="Straight Connector 21"/>
          <p:cNvCxnSpPr/>
          <p:nvPr/>
        </p:nvCxnSpPr>
        <p:spPr>
          <a:xfrm flipH="1">
            <a:off x="2193637" y="2715922"/>
            <a:ext cx="1028292" cy="207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51819"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207869" y="2462006"/>
            <a:ext cx="20281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198905" y="2721982"/>
            <a:ext cx="20281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194422"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91721" y="2910240"/>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61218" y="2923687"/>
            <a:ext cx="20281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52254" y="3170216"/>
            <a:ext cx="20281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7771" y="2910240"/>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647139" y="2914723"/>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688017" y="2923688"/>
            <a:ext cx="945181" cy="896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692396" y="3177603"/>
            <a:ext cx="940802" cy="896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688017" y="2924488"/>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310282" y="1963271"/>
            <a:ext cx="2418867" cy="1200329"/>
          </a:xfrm>
          <a:prstGeom prst="rect">
            <a:avLst/>
          </a:prstGeom>
          <a:noFill/>
        </p:spPr>
        <p:txBody>
          <a:bodyPr wrap="none" rtlCol="0">
            <a:spAutoFit/>
          </a:bodyPr>
          <a:lstStyle/>
          <a:p>
            <a:r>
              <a:rPr lang="en-US" dirty="0" smtClean="0"/>
              <a:t>Legend:</a:t>
            </a:r>
          </a:p>
          <a:p>
            <a:r>
              <a:rPr lang="en-US" dirty="0" smtClean="0">
                <a:solidFill>
                  <a:srgbClr val="0070C0"/>
                </a:solidFill>
              </a:rPr>
              <a:t>Blue</a:t>
            </a:r>
            <a:r>
              <a:rPr lang="en-US" dirty="0" smtClean="0"/>
              <a:t> = already executed</a:t>
            </a:r>
          </a:p>
          <a:p>
            <a:r>
              <a:rPr lang="en-US" dirty="0" smtClean="0">
                <a:solidFill>
                  <a:srgbClr val="92D050"/>
                </a:solidFill>
              </a:rPr>
              <a:t>Green</a:t>
            </a:r>
            <a:r>
              <a:rPr lang="en-US" dirty="0" smtClean="0"/>
              <a:t> = active</a:t>
            </a:r>
          </a:p>
          <a:p>
            <a:r>
              <a:rPr lang="en-US" dirty="0" smtClean="0">
                <a:solidFill>
                  <a:srgbClr val="FF0000"/>
                </a:solidFill>
              </a:rPr>
              <a:t>Red</a:t>
            </a:r>
            <a:r>
              <a:rPr lang="en-US" dirty="0" smtClean="0"/>
              <a:t> = terminated</a:t>
            </a:r>
            <a:endParaRPr lang="en-US" dirty="0"/>
          </a:p>
        </p:txBody>
      </p:sp>
    </p:spTree>
    <p:extLst>
      <p:ext uri="{BB962C8B-B14F-4D97-AF65-F5344CB8AC3E}">
        <p14:creationId xmlns="" xmlns:p14="http://schemas.microsoft.com/office/powerpoint/2010/main" val="6407633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Building a Set of Paths</a:t>
            </a:r>
          </a:p>
        </p:txBody>
      </p:sp>
      <p:sp>
        <p:nvSpPr>
          <p:cNvPr id="4" name="Rectangle 3"/>
          <p:cNvSpPr/>
          <p:nvPr/>
        </p:nvSpPr>
        <p:spPr>
          <a:xfrm>
            <a:off x="2207869" y="2462006"/>
            <a:ext cx="2028119" cy="253916"/>
          </a:xfrm>
          <a:prstGeom prst="rect">
            <a:avLst/>
          </a:prstGeom>
        </p:spPr>
        <p:txBody>
          <a:bodyPr wrap="non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a:solidFill>
                  <a:srgbClr val="D97100"/>
                </a:solidFill>
                <a:latin typeface="Courier New" pitchFamily="49" charset="0"/>
                <a:cs typeface="Courier New" pitchFamily="49" charset="0"/>
              </a:rPr>
              <a:t>&gt;=</a:t>
            </a:r>
            <a:r>
              <a:rPr lang="en-US" sz="1050" dirty="0">
                <a:latin typeface="Courier New" pitchFamily="49" charset="0"/>
                <a:cs typeface="Courier New" pitchFamily="49" charset="0"/>
              </a:rPr>
              <a:t> </a:t>
            </a:r>
            <a:r>
              <a:rPr lang="en-US" sz="1050" dirty="0" smtClean="0">
                <a:latin typeface="Courier New" pitchFamily="49" charset="0"/>
                <a:cs typeface="Courier New" pitchFamily="49" charset="0"/>
              </a:rPr>
              <a:t>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88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5" name="Rectangle 4"/>
          <p:cNvSpPr/>
          <p:nvPr/>
        </p:nvSpPr>
        <p:spPr>
          <a:xfrm>
            <a:off x="3247771" y="2923687"/>
            <a:ext cx="2108269" cy="253916"/>
          </a:xfrm>
          <a:prstGeom prst="rect">
            <a:avLst/>
          </a:prstGeom>
        </p:spPr>
        <p:txBody>
          <a:bodyPr wrap="non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&gt;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100</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6" name="Rectangle 5"/>
          <p:cNvSpPr/>
          <p:nvPr/>
        </p:nvSpPr>
        <p:spPr>
          <a:xfrm>
            <a:off x="4206991" y="3371921"/>
            <a:ext cx="2028119" cy="253916"/>
          </a:xfrm>
          <a:prstGeom prst="rect">
            <a:avLst/>
          </a:prstGeom>
        </p:spPr>
        <p:txBody>
          <a:bodyPr wrap="non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68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cxnSp>
        <p:nvCxnSpPr>
          <p:cNvPr id="12" name="Straight Connector 11"/>
          <p:cNvCxnSpPr/>
          <p:nvPr/>
        </p:nvCxnSpPr>
        <p:spPr>
          <a:xfrm>
            <a:off x="3221929" y="2715922"/>
            <a:ext cx="1079977" cy="207765"/>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740628" y="2923687"/>
            <a:ext cx="906017" cy="253916"/>
          </a:xfrm>
          <a:prstGeom prst="rect">
            <a:avLst/>
          </a:prstGeom>
        </p:spPr>
        <p:txBody>
          <a:bodyPr wrap="non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4" name="Rectangle 13"/>
          <p:cNvSpPr/>
          <p:nvPr/>
        </p:nvSpPr>
        <p:spPr>
          <a:xfrm>
            <a:off x="2886776" y="3398815"/>
            <a:ext cx="906017" cy="253916"/>
          </a:xfrm>
          <a:prstGeom prst="rect">
            <a:avLst/>
          </a:prstGeom>
        </p:spPr>
        <p:txBody>
          <a:bodyPr wrap="non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cxnSp>
        <p:nvCxnSpPr>
          <p:cNvPr id="22" name="Straight Connector 21"/>
          <p:cNvCxnSpPr/>
          <p:nvPr/>
        </p:nvCxnSpPr>
        <p:spPr>
          <a:xfrm flipH="1">
            <a:off x="2193637" y="2715922"/>
            <a:ext cx="1028292" cy="207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339785" y="3177603"/>
            <a:ext cx="962121" cy="221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301906" y="3177603"/>
            <a:ext cx="919145" cy="19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51819"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207869" y="2462006"/>
            <a:ext cx="20281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198905" y="2721982"/>
            <a:ext cx="20281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194422"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91721" y="291024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61218" y="2923687"/>
            <a:ext cx="20281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52254" y="3170216"/>
            <a:ext cx="20281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7771" y="291024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237494" y="3358474"/>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06991" y="3371921"/>
            <a:ext cx="20281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198027" y="3618450"/>
            <a:ext cx="20281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4193544" y="3358474"/>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647139" y="2914723"/>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688017" y="2923688"/>
            <a:ext cx="945181" cy="89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692396" y="3177603"/>
            <a:ext cx="940802" cy="89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688017" y="2924488"/>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803581" y="3385367"/>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2844459" y="3394332"/>
            <a:ext cx="945181" cy="896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2848838" y="3648247"/>
            <a:ext cx="940802" cy="896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48838" y="3385367"/>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310282" y="1963271"/>
            <a:ext cx="2418867" cy="1200329"/>
          </a:xfrm>
          <a:prstGeom prst="rect">
            <a:avLst/>
          </a:prstGeom>
          <a:noFill/>
        </p:spPr>
        <p:txBody>
          <a:bodyPr wrap="none" rtlCol="0">
            <a:spAutoFit/>
          </a:bodyPr>
          <a:lstStyle/>
          <a:p>
            <a:r>
              <a:rPr lang="en-US" dirty="0" smtClean="0"/>
              <a:t>Legend:</a:t>
            </a:r>
          </a:p>
          <a:p>
            <a:r>
              <a:rPr lang="en-US" dirty="0" smtClean="0">
                <a:solidFill>
                  <a:srgbClr val="0070C0"/>
                </a:solidFill>
              </a:rPr>
              <a:t>Blue</a:t>
            </a:r>
            <a:r>
              <a:rPr lang="en-US" dirty="0" smtClean="0"/>
              <a:t> = already executed</a:t>
            </a:r>
          </a:p>
          <a:p>
            <a:r>
              <a:rPr lang="en-US" dirty="0" smtClean="0">
                <a:solidFill>
                  <a:srgbClr val="92D050"/>
                </a:solidFill>
              </a:rPr>
              <a:t>Green</a:t>
            </a:r>
            <a:r>
              <a:rPr lang="en-US" dirty="0" smtClean="0"/>
              <a:t> = active</a:t>
            </a:r>
          </a:p>
          <a:p>
            <a:r>
              <a:rPr lang="en-US" dirty="0" smtClean="0">
                <a:solidFill>
                  <a:srgbClr val="FF0000"/>
                </a:solidFill>
              </a:rPr>
              <a:t>Red</a:t>
            </a:r>
            <a:r>
              <a:rPr lang="en-US" dirty="0" smtClean="0"/>
              <a:t> = terminated</a:t>
            </a:r>
            <a:endParaRPr lang="en-US" dirty="0"/>
          </a:p>
        </p:txBody>
      </p:sp>
    </p:spTree>
    <p:extLst>
      <p:ext uri="{BB962C8B-B14F-4D97-AF65-F5344CB8AC3E}">
        <p14:creationId xmlns="" xmlns:p14="http://schemas.microsoft.com/office/powerpoint/2010/main" val="6561538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Building a Set of Paths</a:t>
            </a:r>
          </a:p>
        </p:txBody>
      </p:sp>
      <p:sp>
        <p:nvSpPr>
          <p:cNvPr id="4" name="Rectangle 3"/>
          <p:cNvSpPr/>
          <p:nvPr/>
        </p:nvSpPr>
        <p:spPr>
          <a:xfrm>
            <a:off x="2180585" y="2462006"/>
            <a:ext cx="2055404"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a:solidFill>
                  <a:srgbClr val="D97100"/>
                </a:solidFill>
                <a:latin typeface="Courier New" pitchFamily="49" charset="0"/>
                <a:cs typeface="Courier New" pitchFamily="49" charset="0"/>
              </a:rPr>
              <a:t>&gt;=</a:t>
            </a:r>
            <a:r>
              <a:rPr lang="en-US" sz="1050" dirty="0">
                <a:latin typeface="Courier New" pitchFamily="49" charset="0"/>
                <a:cs typeface="Courier New" pitchFamily="49" charset="0"/>
              </a:rPr>
              <a:t> </a:t>
            </a:r>
            <a:r>
              <a:rPr lang="en-US" sz="1050" dirty="0" smtClean="0">
                <a:latin typeface="Courier New" pitchFamily="49" charset="0"/>
                <a:cs typeface="Courier New" pitchFamily="49" charset="0"/>
              </a:rPr>
              <a:t>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88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5" name="Rectangle 4"/>
          <p:cNvSpPr/>
          <p:nvPr/>
        </p:nvSpPr>
        <p:spPr>
          <a:xfrm>
            <a:off x="3219409" y="2923687"/>
            <a:ext cx="2136632"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&gt;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100</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6" name="Rectangle 5"/>
          <p:cNvSpPr/>
          <p:nvPr/>
        </p:nvSpPr>
        <p:spPr>
          <a:xfrm>
            <a:off x="4179707" y="3371921"/>
            <a:ext cx="2055404"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68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7" name="Rectangle 6"/>
          <p:cNvSpPr/>
          <p:nvPr/>
        </p:nvSpPr>
        <p:spPr>
          <a:xfrm>
            <a:off x="5102898" y="3873943"/>
            <a:ext cx="1730491"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&lt;</a:t>
            </a:r>
            <a:r>
              <a:rPr lang="en-US" sz="1050" dirty="0" smtClean="0">
                <a:latin typeface="Courier New" pitchFamily="49" charset="0"/>
                <a:cs typeface="Courier New" pitchFamily="49" charset="0"/>
              </a:rPr>
              <a:t> SECRET)</a:t>
            </a:r>
            <a:endParaRPr lang="en-US" sz="1050" dirty="0">
              <a:latin typeface="Courier New" pitchFamily="49" charset="0"/>
              <a:cs typeface="Courier New" pitchFamily="49" charset="0"/>
            </a:endParaRPr>
          </a:p>
        </p:txBody>
      </p:sp>
      <p:cxnSp>
        <p:nvCxnSpPr>
          <p:cNvPr id="12" name="Straight Connector 11"/>
          <p:cNvCxnSpPr/>
          <p:nvPr/>
        </p:nvCxnSpPr>
        <p:spPr>
          <a:xfrm>
            <a:off x="3221929" y="2715922"/>
            <a:ext cx="1079977" cy="207765"/>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728440" y="2923687"/>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4" name="Rectangle 13"/>
          <p:cNvSpPr/>
          <p:nvPr/>
        </p:nvSpPr>
        <p:spPr>
          <a:xfrm>
            <a:off x="2874588" y="3398815"/>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5" name="Rectangle 14"/>
          <p:cNvSpPr/>
          <p:nvPr/>
        </p:nvSpPr>
        <p:spPr>
          <a:xfrm>
            <a:off x="4002062" y="3873943"/>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cxnSp>
        <p:nvCxnSpPr>
          <p:cNvPr id="22" name="Straight Connector 21"/>
          <p:cNvCxnSpPr/>
          <p:nvPr/>
        </p:nvCxnSpPr>
        <p:spPr>
          <a:xfrm flipH="1">
            <a:off x="2193637" y="2715922"/>
            <a:ext cx="1028292" cy="20776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339786" y="3177603"/>
            <a:ext cx="962121" cy="22121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301906" y="3177603"/>
            <a:ext cx="919145" cy="194318"/>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467259" y="3625837"/>
            <a:ext cx="753792" cy="24810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21051" y="3625837"/>
            <a:ext cx="758579" cy="24810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51819"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80584" y="2462006"/>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171620" y="2721982"/>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194422"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91721" y="291024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33933" y="2923687"/>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24969" y="3170216"/>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7771" y="291024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237494" y="3358474"/>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79706" y="3371921"/>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170742" y="3618450"/>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4193544" y="3358474"/>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030870" y="3856013"/>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973082" y="3869460"/>
            <a:ext cx="20554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964118" y="4115989"/>
            <a:ext cx="20554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986920" y="3856013"/>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647139" y="2914723"/>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675301" y="2919206"/>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79739" y="3173121"/>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688017" y="2924488"/>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803581" y="3385367"/>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831743" y="3389850"/>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836181" y="3643765"/>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48838" y="3385367"/>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906237" y="3869459"/>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934399" y="3873942"/>
            <a:ext cx="957897" cy="44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938837" y="4127857"/>
            <a:ext cx="953459" cy="448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3951494" y="3869459"/>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310282" y="1963271"/>
            <a:ext cx="2418867" cy="1200329"/>
          </a:xfrm>
          <a:prstGeom prst="rect">
            <a:avLst/>
          </a:prstGeom>
          <a:noFill/>
        </p:spPr>
        <p:txBody>
          <a:bodyPr wrap="none" rtlCol="0">
            <a:spAutoFit/>
          </a:bodyPr>
          <a:lstStyle/>
          <a:p>
            <a:r>
              <a:rPr lang="en-US" dirty="0" smtClean="0"/>
              <a:t>Legend:</a:t>
            </a:r>
          </a:p>
          <a:p>
            <a:r>
              <a:rPr lang="en-US" dirty="0" smtClean="0">
                <a:solidFill>
                  <a:srgbClr val="0070C0"/>
                </a:solidFill>
              </a:rPr>
              <a:t>Blue</a:t>
            </a:r>
            <a:r>
              <a:rPr lang="en-US" dirty="0" smtClean="0"/>
              <a:t> = already executed</a:t>
            </a:r>
          </a:p>
          <a:p>
            <a:r>
              <a:rPr lang="en-US" dirty="0" smtClean="0">
                <a:solidFill>
                  <a:srgbClr val="92D050"/>
                </a:solidFill>
              </a:rPr>
              <a:t>Green</a:t>
            </a:r>
            <a:r>
              <a:rPr lang="en-US" dirty="0" smtClean="0"/>
              <a:t> = active</a:t>
            </a:r>
          </a:p>
          <a:p>
            <a:r>
              <a:rPr lang="en-US" dirty="0" smtClean="0">
                <a:solidFill>
                  <a:srgbClr val="FF0000"/>
                </a:solidFill>
              </a:rPr>
              <a:t>Red</a:t>
            </a:r>
            <a:r>
              <a:rPr lang="en-US" dirty="0" smtClean="0"/>
              <a:t> = terminated</a:t>
            </a:r>
            <a:endParaRPr lang="en-US" dirty="0"/>
          </a:p>
        </p:txBody>
      </p:sp>
    </p:spTree>
    <p:extLst>
      <p:ext uri="{BB962C8B-B14F-4D97-AF65-F5344CB8AC3E}">
        <p14:creationId xmlns="" xmlns:p14="http://schemas.microsoft.com/office/powerpoint/2010/main" val="13701972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Building a Set of Paths</a:t>
            </a:r>
          </a:p>
        </p:txBody>
      </p:sp>
      <p:sp>
        <p:nvSpPr>
          <p:cNvPr id="4" name="Rectangle 3"/>
          <p:cNvSpPr/>
          <p:nvPr/>
        </p:nvSpPr>
        <p:spPr>
          <a:xfrm>
            <a:off x="2180585" y="2462006"/>
            <a:ext cx="2055404"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a:solidFill>
                  <a:srgbClr val="D97100"/>
                </a:solidFill>
                <a:latin typeface="Courier New" pitchFamily="49" charset="0"/>
                <a:cs typeface="Courier New" pitchFamily="49" charset="0"/>
              </a:rPr>
              <a:t>&gt;=</a:t>
            </a:r>
            <a:r>
              <a:rPr lang="en-US" sz="1050" dirty="0">
                <a:latin typeface="Courier New" pitchFamily="49" charset="0"/>
                <a:cs typeface="Courier New" pitchFamily="49" charset="0"/>
              </a:rPr>
              <a:t> </a:t>
            </a:r>
            <a:r>
              <a:rPr lang="en-US" sz="1050" dirty="0" smtClean="0">
                <a:latin typeface="Courier New" pitchFamily="49" charset="0"/>
                <a:cs typeface="Courier New" pitchFamily="49" charset="0"/>
              </a:rPr>
              <a:t>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88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5" name="Rectangle 4"/>
          <p:cNvSpPr/>
          <p:nvPr/>
        </p:nvSpPr>
        <p:spPr>
          <a:xfrm>
            <a:off x="3219409" y="2923687"/>
            <a:ext cx="2136632"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&gt;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100</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6" name="Rectangle 5"/>
          <p:cNvSpPr/>
          <p:nvPr/>
        </p:nvSpPr>
        <p:spPr>
          <a:xfrm>
            <a:off x="4179707" y="3371921"/>
            <a:ext cx="2055404"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68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7" name="Rectangle 6"/>
          <p:cNvSpPr/>
          <p:nvPr/>
        </p:nvSpPr>
        <p:spPr>
          <a:xfrm>
            <a:off x="5102898" y="3873943"/>
            <a:ext cx="1730491"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&lt;</a:t>
            </a:r>
            <a:r>
              <a:rPr lang="en-US" sz="1050" dirty="0" smtClean="0">
                <a:latin typeface="Courier New" pitchFamily="49" charset="0"/>
                <a:cs typeface="Courier New" pitchFamily="49" charset="0"/>
              </a:rPr>
              <a:t> SECRET)</a:t>
            </a:r>
            <a:endParaRPr lang="en-US" sz="1050" dirty="0">
              <a:latin typeface="Courier New" pitchFamily="49" charset="0"/>
              <a:cs typeface="Courier New" pitchFamily="49" charset="0"/>
            </a:endParaRPr>
          </a:p>
        </p:txBody>
      </p:sp>
      <p:sp>
        <p:nvSpPr>
          <p:cNvPr id="8" name="Rectangle 7"/>
          <p:cNvSpPr/>
          <p:nvPr/>
        </p:nvSpPr>
        <p:spPr>
          <a:xfrm>
            <a:off x="5761972" y="4308730"/>
            <a:ext cx="2055404"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&lt;=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78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cxnSp>
        <p:nvCxnSpPr>
          <p:cNvPr id="12" name="Straight Connector 11"/>
          <p:cNvCxnSpPr/>
          <p:nvPr/>
        </p:nvCxnSpPr>
        <p:spPr>
          <a:xfrm>
            <a:off x="3221929" y="2715922"/>
            <a:ext cx="1079977" cy="207765"/>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728440" y="2923687"/>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4" name="Rectangle 13"/>
          <p:cNvSpPr/>
          <p:nvPr/>
        </p:nvSpPr>
        <p:spPr>
          <a:xfrm>
            <a:off x="2874588" y="3398815"/>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5" name="Rectangle 14"/>
          <p:cNvSpPr/>
          <p:nvPr/>
        </p:nvSpPr>
        <p:spPr>
          <a:xfrm>
            <a:off x="4002062" y="3873943"/>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6" name="Rectangle 15"/>
          <p:cNvSpPr/>
          <p:nvPr/>
        </p:nvSpPr>
        <p:spPr>
          <a:xfrm>
            <a:off x="4737657" y="4314634"/>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cxnSp>
        <p:nvCxnSpPr>
          <p:cNvPr id="22" name="Straight Connector 21"/>
          <p:cNvCxnSpPr/>
          <p:nvPr/>
        </p:nvCxnSpPr>
        <p:spPr>
          <a:xfrm flipH="1">
            <a:off x="2193637" y="2715922"/>
            <a:ext cx="1028292" cy="20776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339786" y="3177603"/>
            <a:ext cx="962121" cy="22121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301906" y="3177603"/>
            <a:ext cx="919145" cy="194318"/>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467259" y="3625837"/>
            <a:ext cx="753792" cy="24810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21051" y="3625837"/>
            <a:ext cx="758579" cy="24810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202854" y="4127859"/>
            <a:ext cx="776776" cy="18677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979630" y="4127859"/>
            <a:ext cx="823686" cy="180871"/>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51819"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80584" y="2462006"/>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171620" y="2721982"/>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194422"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91721" y="291024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33933" y="2923687"/>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24969" y="3170216"/>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7771" y="291024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237494" y="3358474"/>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79706" y="3371921"/>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170742" y="3618450"/>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4193544" y="3358474"/>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030870" y="3856013"/>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973082" y="3869460"/>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964118" y="4115989"/>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986920" y="3856013"/>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810809" y="4286320"/>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53021" y="4299767"/>
            <a:ext cx="20554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44057" y="4546296"/>
            <a:ext cx="20554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766859" y="4286320"/>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647139" y="2914723"/>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675301" y="2919206"/>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79739" y="3173121"/>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688017" y="2924488"/>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803581" y="3385367"/>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831743" y="3389850"/>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836181" y="3643765"/>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48838" y="3385367"/>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906237" y="3869459"/>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934399" y="3873942"/>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938837" y="4127857"/>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3951494" y="3869459"/>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645824" y="4313212"/>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673986" y="4317695"/>
            <a:ext cx="957897" cy="44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678424" y="4571610"/>
            <a:ext cx="953459" cy="448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691081" y="4313212"/>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310282" y="1963271"/>
            <a:ext cx="2418867" cy="1200329"/>
          </a:xfrm>
          <a:prstGeom prst="rect">
            <a:avLst/>
          </a:prstGeom>
          <a:noFill/>
        </p:spPr>
        <p:txBody>
          <a:bodyPr wrap="none" rtlCol="0">
            <a:spAutoFit/>
          </a:bodyPr>
          <a:lstStyle/>
          <a:p>
            <a:r>
              <a:rPr lang="en-US" dirty="0" smtClean="0"/>
              <a:t>Legend:</a:t>
            </a:r>
          </a:p>
          <a:p>
            <a:r>
              <a:rPr lang="en-US" dirty="0" smtClean="0">
                <a:solidFill>
                  <a:srgbClr val="0070C0"/>
                </a:solidFill>
              </a:rPr>
              <a:t>Blue</a:t>
            </a:r>
            <a:r>
              <a:rPr lang="en-US" dirty="0" smtClean="0"/>
              <a:t> = already executed</a:t>
            </a:r>
          </a:p>
          <a:p>
            <a:r>
              <a:rPr lang="en-US" dirty="0" smtClean="0">
                <a:solidFill>
                  <a:srgbClr val="92D050"/>
                </a:solidFill>
              </a:rPr>
              <a:t>Green</a:t>
            </a:r>
            <a:r>
              <a:rPr lang="en-US" dirty="0" smtClean="0"/>
              <a:t> = active</a:t>
            </a:r>
          </a:p>
          <a:p>
            <a:r>
              <a:rPr lang="en-US" dirty="0" smtClean="0">
                <a:solidFill>
                  <a:srgbClr val="FF0000"/>
                </a:solidFill>
              </a:rPr>
              <a:t>Red</a:t>
            </a:r>
            <a:r>
              <a:rPr lang="en-US" dirty="0" smtClean="0"/>
              <a:t> = terminated</a:t>
            </a:r>
            <a:endParaRPr lang="en-US" dirty="0"/>
          </a:p>
        </p:txBody>
      </p:sp>
    </p:spTree>
    <p:extLst>
      <p:ext uri="{BB962C8B-B14F-4D97-AF65-F5344CB8AC3E}">
        <p14:creationId xmlns="" xmlns:p14="http://schemas.microsoft.com/office/powerpoint/2010/main" val="7554169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Building a Set of Paths</a:t>
            </a:r>
          </a:p>
        </p:txBody>
      </p:sp>
      <p:sp>
        <p:nvSpPr>
          <p:cNvPr id="4" name="Rectangle 3"/>
          <p:cNvSpPr/>
          <p:nvPr/>
        </p:nvSpPr>
        <p:spPr>
          <a:xfrm>
            <a:off x="2180585" y="2462006"/>
            <a:ext cx="2055404"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a:solidFill>
                  <a:srgbClr val="D97100"/>
                </a:solidFill>
                <a:latin typeface="Courier New" pitchFamily="49" charset="0"/>
                <a:cs typeface="Courier New" pitchFamily="49" charset="0"/>
              </a:rPr>
              <a:t>&gt;=</a:t>
            </a:r>
            <a:r>
              <a:rPr lang="en-US" sz="1050" dirty="0">
                <a:latin typeface="Courier New" pitchFamily="49" charset="0"/>
                <a:cs typeface="Courier New" pitchFamily="49" charset="0"/>
              </a:rPr>
              <a:t> </a:t>
            </a:r>
            <a:r>
              <a:rPr lang="en-US" sz="1050" dirty="0" smtClean="0">
                <a:latin typeface="Courier New" pitchFamily="49" charset="0"/>
                <a:cs typeface="Courier New" pitchFamily="49" charset="0"/>
              </a:rPr>
              <a:t>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88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5" name="Rectangle 4"/>
          <p:cNvSpPr/>
          <p:nvPr/>
        </p:nvSpPr>
        <p:spPr>
          <a:xfrm>
            <a:off x="3219409" y="2923687"/>
            <a:ext cx="2136632"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&gt;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100</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6" name="Rectangle 5"/>
          <p:cNvSpPr/>
          <p:nvPr/>
        </p:nvSpPr>
        <p:spPr>
          <a:xfrm>
            <a:off x="4179707" y="3371921"/>
            <a:ext cx="2055404"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68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7" name="Rectangle 6"/>
          <p:cNvSpPr/>
          <p:nvPr/>
        </p:nvSpPr>
        <p:spPr>
          <a:xfrm>
            <a:off x="5102898" y="3873943"/>
            <a:ext cx="1730491"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&lt;</a:t>
            </a:r>
            <a:r>
              <a:rPr lang="en-US" sz="1050" dirty="0" smtClean="0">
                <a:latin typeface="Courier New" pitchFamily="49" charset="0"/>
                <a:cs typeface="Courier New" pitchFamily="49" charset="0"/>
              </a:rPr>
              <a:t> SECRET)</a:t>
            </a:r>
            <a:endParaRPr lang="en-US" sz="1050" dirty="0">
              <a:latin typeface="Courier New" pitchFamily="49" charset="0"/>
              <a:cs typeface="Courier New" pitchFamily="49" charset="0"/>
            </a:endParaRPr>
          </a:p>
        </p:txBody>
      </p:sp>
      <p:sp>
        <p:nvSpPr>
          <p:cNvPr id="8" name="Rectangle 7"/>
          <p:cNvSpPr/>
          <p:nvPr/>
        </p:nvSpPr>
        <p:spPr>
          <a:xfrm>
            <a:off x="5761972" y="4308730"/>
            <a:ext cx="2055404"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&lt;=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78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cxnSp>
        <p:nvCxnSpPr>
          <p:cNvPr id="12" name="Straight Connector 11"/>
          <p:cNvCxnSpPr/>
          <p:nvPr/>
        </p:nvCxnSpPr>
        <p:spPr>
          <a:xfrm>
            <a:off x="3221929" y="2715922"/>
            <a:ext cx="1079977" cy="207765"/>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728440" y="2923687"/>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4" name="Rectangle 13"/>
          <p:cNvSpPr/>
          <p:nvPr/>
        </p:nvSpPr>
        <p:spPr>
          <a:xfrm>
            <a:off x="2874588" y="3398815"/>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5" name="Rectangle 14"/>
          <p:cNvSpPr/>
          <p:nvPr/>
        </p:nvSpPr>
        <p:spPr>
          <a:xfrm>
            <a:off x="4002062" y="3873943"/>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6" name="Rectangle 15"/>
          <p:cNvSpPr/>
          <p:nvPr/>
        </p:nvSpPr>
        <p:spPr>
          <a:xfrm>
            <a:off x="4737657" y="4314634"/>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cxnSp>
        <p:nvCxnSpPr>
          <p:cNvPr id="22" name="Straight Connector 21"/>
          <p:cNvCxnSpPr/>
          <p:nvPr/>
        </p:nvCxnSpPr>
        <p:spPr>
          <a:xfrm flipH="1">
            <a:off x="2193637" y="2715922"/>
            <a:ext cx="1028292" cy="20776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339786" y="3177603"/>
            <a:ext cx="962121" cy="22121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301906" y="3177603"/>
            <a:ext cx="919145" cy="194318"/>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467259" y="3625837"/>
            <a:ext cx="753792" cy="24810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21051" y="3625837"/>
            <a:ext cx="758579" cy="24810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202854" y="4127859"/>
            <a:ext cx="776776" cy="18677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979630" y="4127859"/>
            <a:ext cx="823686" cy="180871"/>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51819"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80584" y="2462006"/>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171620" y="2721982"/>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194422"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91721" y="291024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33933" y="2923687"/>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24969" y="3170216"/>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7771" y="291024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237494" y="3358474"/>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79706" y="3371921"/>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170742" y="3618450"/>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4193544" y="3358474"/>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030870" y="3856013"/>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973082" y="3869460"/>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964118" y="4115989"/>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986920" y="3856013"/>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810809" y="4286320"/>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53021" y="4299767"/>
            <a:ext cx="20554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44057" y="4546296"/>
            <a:ext cx="20554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766859" y="4286320"/>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647139" y="2914723"/>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675301" y="2919206"/>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79739" y="3173121"/>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688017" y="2924488"/>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803581" y="3385367"/>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831743" y="3389850"/>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836181" y="3643765"/>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48838" y="3385367"/>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906237" y="3869459"/>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934399" y="3873942"/>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938837" y="4127857"/>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3951494" y="3869459"/>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645824" y="4313212"/>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673986" y="4317695"/>
            <a:ext cx="957897" cy="44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678424" y="4571610"/>
            <a:ext cx="953459" cy="448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691081" y="4313212"/>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310282" y="1963271"/>
            <a:ext cx="2418867" cy="1200329"/>
          </a:xfrm>
          <a:prstGeom prst="rect">
            <a:avLst/>
          </a:prstGeom>
          <a:noFill/>
        </p:spPr>
        <p:txBody>
          <a:bodyPr wrap="none" rtlCol="0">
            <a:spAutoFit/>
          </a:bodyPr>
          <a:lstStyle/>
          <a:p>
            <a:r>
              <a:rPr lang="en-US" dirty="0" smtClean="0"/>
              <a:t>Legend:</a:t>
            </a:r>
          </a:p>
          <a:p>
            <a:r>
              <a:rPr lang="en-US" dirty="0" smtClean="0">
                <a:solidFill>
                  <a:srgbClr val="0070C0"/>
                </a:solidFill>
              </a:rPr>
              <a:t>Blue</a:t>
            </a:r>
            <a:r>
              <a:rPr lang="en-US" dirty="0" smtClean="0"/>
              <a:t> = already executed</a:t>
            </a:r>
          </a:p>
          <a:p>
            <a:r>
              <a:rPr lang="en-US" dirty="0" smtClean="0">
                <a:solidFill>
                  <a:srgbClr val="92D050"/>
                </a:solidFill>
              </a:rPr>
              <a:t>Green</a:t>
            </a:r>
            <a:r>
              <a:rPr lang="en-US" dirty="0" smtClean="0"/>
              <a:t> = active</a:t>
            </a:r>
          </a:p>
          <a:p>
            <a:r>
              <a:rPr lang="en-US" dirty="0" smtClean="0">
                <a:solidFill>
                  <a:srgbClr val="FF0000"/>
                </a:solidFill>
              </a:rPr>
              <a:t>Red</a:t>
            </a:r>
            <a:r>
              <a:rPr lang="en-US" dirty="0" smtClean="0"/>
              <a:t> = terminated</a:t>
            </a:r>
            <a:endParaRPr lang="en-US" dirty="0"/>
          </a:p>
        </p:txBody>
      </p:sp>
      <p:sp>
        <p:nvSpPr>
          <p:cNvPr id="3" name="TextBox 2"/>
          <p:cNvSpPr txBox="1"/>
          <p:nvPr/>
        </p:nvSpPr>
        <p:spPr>
          <a:xfrm>
            <a:off x="6150894" y="4683823"/>
            <a:ext cx="682495" cy="369332"/>
          </a:xfrm>
          <a:prstGeom prst="rect">
            <a:avLst/>
          </a:prstGeom>
          <a:noFill/>
        </p:spPr>
        <p:txBody>
          <a:bodyPr wrap="none" rtlCol="0">
            <a:spAutoFit/>
          </a:bodyPr>
          <a:lstStyle/>
          <a:p>
            <a:r>
              <a:rPr lang="mr-IN" dirty="0" smtClean="0"/>
              <a:t>…</a:t>
            </a:r>
            <a:r>
              <a:rPr lang="en-US" dirty="0" smtClean="0"/>
              <a:t> </a:t>
            </a:r>
            <a:r>
              <a:rPr lang="en-US" dirty="0" err="1" smtClean="0"/>
              <a:t>etc</a:t>
            </a:r>
            <a:endParaRPr lang="en-US" dirty="0"/>
          </a:p>
        </p:txBody>
      </p:sp>
    </p:spTree>
    <p:extLst>
      <p:ext uri="{BB962C8B-B14F-4D97-AF65-F5344CB8AC3E}">
        <p14:creationId xmlns="" xmlns:p14="http://schemas.microsoft.com/office/powerpoint/2010/main" val="15553915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Building a Set of Paths</a:t>
            </a:r>
          </a:p>
        </p:txBody>
      </p:sp>
      <p:sp>
        <p:nvSpPr>
          <p:cNvPr id="4" name="Rectangle 3"/>
          <p:cNvSpPr/>
          <p:nvPr/>
        </p:nvSpPr>
        <p:spPr>
          <a:xfrm>
            <a:off x="2180585" y="2462006"/>
            <a:ext cx="2055404"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a:solidFill>
                  <a:srgbClr val="D97100"/>
                </a:solidFill>
                <a:latin typeface="Courier New" pitchFamily="49" charset="0"/>
                <a:cs typeface="Courier New" pitchFamily="49" charset="0"/>
              </a:rPr>
              <a:t>&gt;=</a:t>
            </a:r>
            <a:r>
              <a:rPr lang="en-US" sz="1050" dirty="0">
                <a:latin typeface="Courier New" pitchFamily="49" charset="0"/>
                <a:cs typeface="Courier New" pitchFamily="49" charset="0"/>
              </a:rPr>
              <a:t> </a:t>
            </a:r>
            <a:r>
              <a:rPr lang="en-US" sz="1050" dirty="0" smtClean="0">
                <a:latin typeface="Courier New" pitchFamily="49" charset="0"/>
                <a:cs typeface="Courier New" pitchFamily="49" charset="0"/>
              </a:rPr>
              <a:t>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88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5" name="Rectangle 4"/>
          <p:cNvSpPr/>
          <p:nvPr/>
        </p:nvSpPr>
        <p:spPr>
          <a:xfrm>
            <a:off x="3219409" y="2923687"/>
            <a:ext cx="2136632"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&gt;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100</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6" name="Rectangle 5"/>
          <p:cNvSpPr/>
          <p:nvPr/>
        </p:nvSpPr>
        <p:spPr>
          <a:xfrm>
            <a:off x="4179707" y="3371921"/>
            <a:ext cx="2055404"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68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7" name="Rectangle 6"/>
          <p:cNvSpPr/>
          <p:nvPr/>
        </p:nvSpPr>
        <p:spPr>
          <a:xfrm>
            <a:off x="5102898" y="3873943"/>
            <a:ext cx="1730491"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&lt;</a:t>
            </a:r>
            <a:r>
              <a:rPr lang="en-US" sz="1050" dirty="0" smtClean="0">
                <a:latin typeface="Courier New" pitchFamily="49" charset="0"/>
                <a:cs typeface="Courier New" pitchFamily="49" charset="0"/>
              </a:rPr>
              <a:t> SECRET)</a:t>
            </a:r>
            <a:endParaRPr lang="en-US" sz="1050" dirty="0">
              <a:latin typeface="Courier New" pitchFamily="49" charset="0"/>
              <a:cs typeface="Courier New" pitchFamily="49" charset="0"/>
            </a:endParaRPr>
          </a:p>
        </p:txBody>
      </p:sp>
      <p:sp>
        <p:nvSpPr>
          <p:cNvPr id="8" name="Rectangle 7"/>
          <p:cNvSpPr/>
          <p:nvPr/>
        </p:nvSpPr>
        <p:spPr>
          <a:xfrm>
            <a:off x="5761972" y="4308730"/>
            <a:ext cx="2055404"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smtClean="0">
                <a:solidFill>
                  <a:srgbClr val="D97100"/>
                </a:solidFill>
                <a:latin typeface="Courier New" pitchFamily="49" charset="0"/>
                <a:cs typeface="Courier New" pitchFamily="49" charset="0"/>
              </a:rPr>
              <a:t>&lt;=</a:t>
            </a:r>
            <a:r>
              <a:rPr lang="en-US" sz="1050" dirty="0" smtClean="0">
                <a:latin typeface="Courier New" pitchFamily="49" charset="0"/>
                <a:cs typeface="Courier New" pitchFamily="49" charset="0"/>
              </a:rPr>
              <a:t> SECRET</a:t>
            </a:r>
            <a:r>
              <a:rPr lang="en-US" sz="1050" dirty="0" smtClean="0">
                <a:solidFill>
                  <a:srgbClr val="D97100"/>
                </a:solidFill>
                <a:latin typeface="Courier New" pitchFamily="49" charset="0"/>
                <a:cs typeface="Courier New" pitchFamily="49" charset="0"/>
              </a:rPr>
              <a:t>+</a:t>
            </a:r>
            <a:r>
              <a:rPr lang="en-US" sz="1050" dirty="0" smtClean="0">
                <a:solidFill>
                  <a:srgbClr val="0329D8"/>
                </a:solidFill>
                <a:latin typeface="Courier New" pitchFamily="49" charset="0"/>
                <a:cs typeface="Courier New" pitchFamily="49" charset="0"/>
              </a:rPr>
              <a:t>78</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9" name="Rectangle 8"/>
          <p:cNvSpPr/>
          <p:nvPr/>
        </p:nvSpPr>
        <p:spPr>
          <a:xfrm>
            <a:off x="6930444" y="4743517"/>
            <a:ext cx="1486805"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a:solidFill>
                  <a:srgbClr val="D97100"/>
                </a:solidFill>
                <a:latin typeface="Courier New" pitchFamily="49" charset="0"/>
                <a:cs typeface="Courier New" pitchFamily="49" charset="0"/>
              </a:rPr>
              <a:t>&amp;</a:t>
            </a:r>
            <a:r>
              <a:rPr lang="en-US" sz="1050" dirty="0" smtClean="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smtClean="0">
                <a:solidFill>
                  <a:srgbClr val="0329D8"/>
                </a:solidFill>
                <a:latin typeface="Courier New" pitchFamily="49" charset="0"/>
                <a:cs typeface="Courier New" pitchFamily="49" charset="0"/>
              </a:rPr>
              <a:t>x1</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10" name="Rectangle 9"/>
          <p:cNvSpPr/>
          <p:nvPr/>
        </p:nvSpPr>
        <p:spPr>
          <a:xfrm>
            <a:off x="7835876" y="5245539"/>
            <a:ext cx="1486805"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a:solidFill>
                  <a:srgbClr val="D97100"/>
                </a:solidFill>
                <a:latin typeface="Courier New" pitchFamily="49" charset="0"/>
                <a:cs typeface="Courier New" pitchFamily="49" charset="0"/>
              </a:rPr>
              <a:t>&amp;</a:t>
            </a:r>
            <a:r>
              <a:rPr lang="en-US" sz="1050" dirty="0" smtClean="0">
                <a:latin typeface="Courier New" pitchFamily="49" charset="0"/>
                <a:cs typeface="Courier New" pitchFamily="49" charset="0"/>
              </a:rPr>
              <a:t> </a:t>
            </a:r>
            <a:r>
              <a:rPr lang="en-US" sz="1050" dirty="0" smtClean="0">
                <a:solidFill>
                  <a:srgbClr val="0329D8"/>
                </a:solidFill>
                <a:latin typeface="Courier New" pitchFamily="49" charset="0"/>
                <a:cs typeface="Courier New" pitchFamily="49" charset="0"/>
              </a:rPr>
              <a:t>0x2</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11" name="Rectangle 10"/>
          <p:cNvSpPr/>
          <p:nvPr/>
        </p:nvSpPr>
        <p:spPr>
          <a:xfrm>
            <a:off x="8660626" y="5707220"/>
            <a:ext cx="1486805"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if</a:t>
            </a:r>
            <a:r>
              <a:rPr lang="en-US" sz="1050" dirty="0">
                <a:latin typeface="Courier New" pitchFamily="49" charset="0"/>
                <a:cs typeface="Courier New" pitchFamily="49" charset="0"/>
              </a:rPr>
              <a:t> (input </a:t>
            </a:r>
            <a:r>
              <a:rPr lang="en-US" sz="1050" dirty="0">
                <a:solidFill>
                  <a:srgbClr val="D97100"/>
                </a:solidFill>
                <a:latin typeface="Courier New" pitchFamily="49" charset="0"/>
                <a:cs typeface="Courier New" pitchFamily="49" charset="0"/>
              </a:rPr>
              <a:t>&amp;</a:t>
            </a:r>
            <a:r>
              <a:rPr lang="en-US" sz="1050" dirty="0" smtClean="0">
                <a:latin typeface="Courier New" pitchFamily="49" charset="0"/>
                <a:cs typeface="Courier New" pitchFamily="49" charset="0"/>
              </a:rPr>
              <a:t> </a:t>
            </a:r>
            <a:r>
              <a:rPr lang="en-US" sz="1050" dirty="0" smtClean="0">
                <a:solidFill>
                  <a:srgbClr val="0329D8"/>
                </a:solidFill>
                <a:latin typeface="Courier New" pitchFamily="49" charset="0"/>
                <a:cs typeface="Courier New" pitchFamily="49" charset="0"/>
              </a:rPr>
              <a:t>0x4</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cxnSp>
        <p:nvCxnSpPr>
          <p:cNvPr id="12" name="Straight Connector 11"/>
          <p:cNvCxnSpPr/>
          <p:nvPr/>
        </p:nvCxnSpPr>
        <p:spPr>
          <a:xfrm>
            <a:off x="3221929" y="2715922"/>
            <a:ext cx="1079977" cy="207765"/>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728440" y="2923687"/>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4" name="Rectangle 13"/>
          <p:cNvSpPr/>
          <p:nvPr/>
        </p:nvSpPr>
        <p:spPr>
          <a:xfrm>
            <a:off x="2874588" y="3398815"/>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5" name="Rectangle 14"/>
          <p:cNvSpPr/>
          <p:nvPr/>
        </p:nvSpPr>
        <p:spPr>
          <a:xfrm>
            <a:off x="4002062" y="3873943"/>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6" name="Rectangle 15"/>
          <p:cNvSpPr/>
          <p:nvPr/>
        </p:nvSpPr>
        <p:spPr>
          <a:xfrm>
            <a:off x="4737657" y="4314634"/>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7" name="Rectangle 16"/>
          <p:cNvSpPr/>
          <p:nvPr/>
        </p:nvSpPr>
        <p:spPr>
          <a:xfrm>
            <a:off x="5607913" y="4743517"/>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8" name="Rectangle 17"/>
          <p:cNvSpPr/>
          <p:nvPr/>
        </p:nvSpPr>
        <p:spPr>
          <a:xfrm>
            <a:off x="6261160" y="5251244"/>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19" name="Rectangle 18"/>
          <p:cNvSpPr/>
          <p:nvPr/>
        </p:nvSpPr>
        <p:spPr>
          <a:xfrm>
            <a:off x="7363522" y="5699474"/>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sp>
        <p:nvSpPr>
          <p:cNvPr id="20" name="Rectangle 19"/>
          <p:cNvSpPr/>
          <p:nvPr/>
        </p:nvSpPr>
        <p:spPr>
          <a:xfrm>
            <a:off x="8106840" y="6188045"/>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0</a:t>
            </a:r>
            <a:r>
              <a:rPr lang="en-US" sz="1050" dirty="0">
                <a:latin typeface="Courier New" pitchFamily="49" charset="0"/>
                <a:cs typeface="Courier New" pitchFamily="49" charset="0"/>
              </a:rPr>
              <a:t>;</a:t>
            </a:r>
          </a:p>
        </p:txBody>
      </p:sp>
      <p:cxnSp>
        <p:nvCxnSpPr>
          <p:cNvPr id="22" name="Straight Connector 21"/>
          <p:cNvCxnSpPr/>
          <p:nvPr/>
        </p:nvCxnSpPr>
        <p:spPr>
          <a:xfrm flipH="1">
            <a:off x="2193637" y="2715922"/>
            <a:ext cx="1028292" cy="20776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339786" y="3177603"/>
            <a:ext cx="962121" cy="22121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301906" y="3177603"/>
            <a:ext cx="919145" cy="194318"/>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467259" y="3625837"/>
            <a:ext cx="753792" cy="24810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21051" y="3625837"/>
            <a:ext cx="758579" cy="24810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202854" y="4127859"/>
            <a:ext cx="776776" cy="18677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979630" y="4127859"/>
            <a:ext cx="823686" cy="180871"/>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6073110" y="4562646"/>
            <a:ext cx="730206" cy="180871"/>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803316" y="4562646"/>
            <a:ext cx="880399" cy="180871"/>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726357" y="4997433"/>
            <a:ext cx="957358" cy="253811"/>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683715" y="4997433"/>
            <a:ext cx="905432" cy="248106"/>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828719" y="5499455"/>
            <a:ext cx="760428" cy="200019"/>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589147" y="5499455"/>
            <a:ext cx="824750" cy="207765"/>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8572037" y="5961136"/>
            <a:ext cx="841860" cy="226909"/>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413897" y="5961136"/>
            <a:ext cx="906018" cy="21346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51819"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80584" y="2462006"/>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171620" y="2721982"/>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194422" y="2462006"/>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91721" y="291024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233933" y="2923687"/>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24969" y="3170216"/>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7771" y="291024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237494" y="3358474"/>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79706" y="3371921"/>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170742" y="3618450"/>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4193544" y="3358474"/>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030870" y="3856013"/>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973082" y="3869460"/>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964118" y="4115989"/>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986920" y="3856013"/>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810809" y="428632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53021" y="4299767"/>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44057" y="4546296"/>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766859" y="4286320"/>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8765542" y="4730074"/>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707754" y="4743521"/>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698790" y="4990050"/>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6721592" y="4730074"/>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9612712" y="5227617"/>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54924" y="5241064"/>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545960" y="5487593"/>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7568762" y="5227617"/>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0459866" y="5698257"/>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402078" y="5711704"/>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393114" y="5958233"/>
            <a:ext cx="20554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8415916" y="5698257"/>
            <a:ext cx="0" cy="253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647139" y="2914723"/>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675301" y="2919206"/>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79739" y="3173121"/>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688017" y="2924488"/>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803581" y="3385367"/>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831743" y="3389850"/>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836181" y="3643765"/>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48838" y="3385367"/>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4906237" y="3869459"/>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934399" y="3873942"/>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938837" y="4127857"/>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3951494" y="3869459"/>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645824" y="4313212"/>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673986" y="4317695"/>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678424" y="4571610"/>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691081" y="4313212"/>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533341" y="4730076"/>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561503" y="4734559"/>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565941" y="4988474"/>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5578598" y="4730076"/>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178804" y="5241064"/>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206966" y="5245547"/>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211404" y="5499462"/>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6224061" y="5241064"/>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294916" y="5698264"/>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323078" y="5702747"/>
            <a:ext cx="957897" cy="4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327516" y="5956662"/>
            <a:ext cx="953459" cy="44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7340173" y="5698264"/>
            <a:ext cx="0" cy="253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9021051" y="6182353"/>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049213" y="6186836"/>
            <a:ext cx="957897" cy="44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053651" y="6440751"/>
            <a:ext cx="953459" cy="448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066308" y="6182353"/>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10769179" y="6155465"/>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797341" y="6159948"/>
            <a:ext cx="957897" cy="44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801779" y="6413863"/>
            <a:ext cx="953459" cy="448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814436" y="6155465"/>
            <a:ext cx="0" cy="25391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310282" y="1963271"/>
            <a:ext cx="2418867" cy="1200329"/>
          </a:xfrm>
          <a:prstGeom prst="rect">
            <a:avLst/>
          </a:prstGeom>
          <a:noFill/>
        </p:spPr>
        <p:txBody>
          <a:bodyPr wrap="none" rtlCol="0">
            <a:spAutoFit/>
          </a:bodyPr>
          <a:lstStyle/>
          <a:p>
            <a:r>
              <a:rPr lang="en-US" dirty="0" smtClean="0"/>
              <a:t>Legend:</a:t>
            </a:r>
          </a:p>
          <a:p>
            <a:r>
              <a:rPr lang="en-US" dirty="0" smtClean="0">
                <a:solidFill>
                  <a:srgbClr val="0070C0"/>
                </a:solidFill>
              </a:rPr>
              <a:t>Blue</a:t>
            </a:r>
            <a:r>
              <a:rPr lang="en-US" dirty="0" smtClean="0"/>
              <a:t> = already executed</a:t>
            </a:r>
          </a:p>
          <a:p>
            <a:r>
              <a:rPr lang="en-US" dirty="0" smtClean="0">
                <a:solidFill>
                  <a:srgbClr val="92D050"/>
                </a:solidFill>
              </a:rPr>
              <a:t>Green</a:t>
            </a:r>
            <a:r>
              <a:rPr lang="en-US" dirty="0" smtClean="0"/>
              <a:t> = active</a:t>
            </a:r>
          </a:p>
          <a:p>
            <a:r>
              <a:rPr lang="en-US" dirty="0" smtClean="0">
                <a:solidFill>
                  <a:srgbClr val="FF0000"/>
                </a:solidFill>
              </a:rPr>
              <a:t>Red</a:t>
            </a:r>
            <a:r>
              <a:rPr lang="en-US" dirty="0" smtClean="0"/>
              <a:t> = terminated</a:t>
            </a:r>
            <a:endParaRPr lang="en-US" dirty="0"/>
          </a:p>
        </p:txBody>
      </p:sp>
      <p:sp>
        <p:nvSpPr>
          <p:cNvPr id="190" name="Rectangle 189"/>
          <p:cNvSpPr/>
          <p:nvPr/>
        </p:nvSpPr>
        <p:spPr>
          <a:xfrm>
            <a:off x="9879694" y="6178399"/>
            <a:ext cx="918206" cy="253916"/>
          </a:xfrm>
          <a:prstGeom prst="rect">
            <a:avLst/>
          </a:prstGeom>
        </p:spPr>
        <p:txBody>
          <a:bodyPr wrap="square">
            <a:spAutoFit/>
          </a:bodyPr>
          <a:lstStyle/>
          <a:p>
            <a:r>
              <a:rPr lang="en-US" sz="1050" dirty="0">
                <a:solidFill>
                  <a:srgbClr val="295E99"/>
                </a:solidFill>
                <a:latin typeface="Courier New" pitchFamily="49" charset="0"/>
                <a:cs typeface="Courier New" pitchFamily="49" charset="0"/>
              </a:rPr>
              <a:t>return</a:t>
            </a:r>
            <a:r>
              <a:rPr lang="en-US" sz="1050" dirty="0">
                <a:latin typeface="Courier New" pitchFamily="49" charset="0"/>
                <a:cs typeface="Courier New" pitchFamily="49" charset="0"/>
              </a:rPr>
              <a:t> </a:t>
            </a:r>
            <a:r>
              <a:rPr lang="en-US" sz="1050" dirty="0">
                <a:solidFill>
                  <a:srgbClr val="0329D8"/>
                </a:solidFill>
                <a:latin typeface="Courier New" pitchFamily="49" charset="0"/>
                <a:cs typeface="Courier New" pitchFamily="49" charset="0"/>
              </a:rPr>
              <a:t>1</a:t>
            </a:r>
            <a:r>
              <a:rPr lang="en-US" sz="1050" dirty="0" smtClean="0">
                <a:latin typeface="Courier New" pitchFamily="49" charset="0"/>
                <a:cs typeface="Courier New" pitchFamily="49" charset="0"/>
              </a:rPr>
              <a:t>;</a:t>
            </a:r>
            <a:endParaRPr lang="en-US" sz="1050" dirty="0">
              <a:latin typeface="Courier New" pitchFamily="49" charset="0"/>
              <a:cs typeface="Courier New" pitchFamily="49" charset="0"/>
            </a:endParaRPr>
          </a:p>
        </p:txBody>
      </p:sp>
      <p:sp>
        <p:nvSpPr>
          <p:cNvPr id="192" name="Right Arrow 191"/>
          <p:cNvSpPr/>
          <p:nvPr/>
        </p:nvSpPr>
        <p:spPr>
          <a:xfrm rot="6113938">
            <a:off x="10231298" y="5299625"/>
            <a:ext cx="1296658" cy="122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402322" y="6088284"/>
            <a:ext cx="1755673" cy="3801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96" name="TextBox 195"/>
          <p:cNvSpPr txBox="1"/>
          <p:nvPr/>
        </p:nvSpPr>
        <p:spPr>
          <a:xfrm>
            <a:off x="9879694" y="4172726"/>
            <a:ext cx="2052577" cy="646331"/>
          </a:xfrm>
          <a:prstGeom prst="rect">
            <a:avLst/>
          </a:prstGeom>
          <a:noFill/>
        </p:spPr>
        <p:txBody>
          <a:bodyPr wrap="square" rtlCol="0">
            <a:spAutoFit/>
          </a:bodyPr>
          <a:lstStyle/>
          <a:p>
            <a:r>
              <a:rPr lang="en-US" smtClean="0"/>
              <a:t>We found what we wanted!</a:t>
            </a:r>
            <a:endParaRPr lang="en-US"/>
          </a:p>
        </p:txBody>
      </p:sp>
    </p:spTree>
    <p:extLst>
      <p:ext uri="{BB962C8B-B14F-4D97-AF65-F5344CB8AC3E}">
        <p14:creationId xmlns="" xmlns:p14="http://schemas.microsoft.com/office/powerpoint/2010/main" val="538867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Smart </a:t>
            </a:r>
            <a:r>
              <a:rPr lang="en-US" dirty="0" err="1" smtClean="0"/>
              <a:t>fuzzing</a:t>
            </a:r>
            <a:r>
              <a:rPr lang="en-US" dirty="0" smtClean="0"/>
              <a:t> and symbolic execution</a:t>
            </a:r>
            <a:endParaRPr lang="en-US" dirty="0"/>
          </a:p>
        </p:txBody>
      </p:sp>
      <p:sp>
        <p:nvSpPr>
          <p:cNvPr id="3" name="Content Placeholder 2"/>
          <p:cNvSpPr>
            <a:spLocks noGrp="1"/>
          </p:cNvSpPr>
          <p:nvPr>
            <p:ph sz="quarter" idx="1"/>
          </p:nvPr>
        </p:nvSpPr>
        <p:spPr/>
        <p:txBody>
          <a:bodyPr>
            <a:normAutofit/>
          </a:bodyPr>
          <a:lstStyle/>
          <a:p>
            <a:r>
              <a:rPr lang="en-US" smtClean="0"/>
              <a:t>Two of the most important tools in dynamic analysis</a:t>
            </a:r>
          </a:p>
          <a:p>
            <a:pPr lvl="1"/>
            <a:r>
              <a:rPr lang="en-US" smtClean="0"/>
              <a:t>Symbolic execution enumerates constraints on inputs that lead to specific program states</a:t>
            </a:r>
          </a:p>
          <a:p>
            <a:pPr lvl="1"/>
            <a:r>
              <a:rPr lang="en-US" smtClean="0"/>
              <a:t>Fuzzing zeroes in quickly on input that leads to specific problematic program states</a:t>
            </a:r>
          </a:p>
          <a:p>
            <a:r>
              <a:rPr lang="en-US" smtClean="0"/>
              <a:t>Changing </a:t>
            </a:r>
            <a:r>
              <a:rPr lang="en-US" dirty="0" smtClean="0"/>
              <a:t>the way we test and analyze code</a:t>
            </a:r>
          </a:p>
          <a:p>
            <a:pPr lvl="1"/>
            <a:r>
              <a:rPr lang="en-US" dirty="0" smtClean="0"/>
              <a:t>Finding and exploiting latent vulnerabilities automatically</a:t>
            </a:r>
          </a:p>
          <a:p>
            <a:pPr lvl="1"/>
            <a:r>
              <a:rPr lang="en-US" dirty="0" smtClean="0"/>
              <a:t>Testing all code paths through complex programs</a:t>
            </a:r>
          </a:p>
          <a:p>
            <a:pPr lvl="1"/>
            <a:r>
              <a:rPr lang="en-US" dirty="0" smtClean="0"/>
              <a:t>Determining binary equivalence of metamorphic malware (e.g. instruction re-ordering, register swapping, instruction substitution, junk code)</a:t>
            </a:r>
          </a:p>
          <a:p>
            <a:pPr lvl="1"/>
            <a:r>
              <a:rPr lang="en-US" dirty="0" smtClean="0"/>
              <a:t>Reverse-engineering </a:t>
            </a:r>
            <a:r>
              <a:rPr lang="en-US" smtClean="0"/>
              <a:t>backdoor triggers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Searching for What </a:t>
            </a:r>
            <a:r>
              <a:rPr lang="en-US" sz="3600" dirty="0"/>
              <a:t>W</a:t>
            </a:r>
            <a:r>
              <a:rPr lang="en-US" sz="3600" dirty="0" smtClean="0"/>
              <a:t>e Want</a:t>
            </a:r>
            <a:endParaRPr lang="en-US" sz="3600" dirty="0"/>
          </a:p>
        </p:txBody>
      </p:sp>
      <p:graphicFrame>
        <p:nvGraphicFramePr>
          <p:cNvPr id="5" name="Table 4"/>
          <p:cNvGraphicFramePr>
            <a:graphicFrameLocks noGrp="1"/>
          </p:cNvGraphicFramePr>
          <p:nvPr>
            <p:extLst>
              <p:ext uri="{D42A27DB-BD31-4B8C-83A1-F6EECF244321}">
                <p14:modId xmlns="" xmlns:p14="http://schemas.microsoft.com/office/powerpoint/2010/main" val="1676874944"/>
              </p:ext>
            </p:extLst>
          </p:nvPr>
        </p:nvGraphicFramePr>
        <p:xfrm>
          <a:off x="838200" y="1690684"/>
          <a:ext cx="10515600" cy="3760992"/>
        </p:xfrm>
        <a:graphic>
          <a:graphicData uri="http://schemas.openxmlformats.org/drawingml/2006/table">
            <a:tbl>
              <a:tblPr firstRow="1" bandRow="1">
                <a:tableStyleId>{7E9639D4-E3E2-4D34-9284-5A2195B3D0D7}</a:tableStyleId>
              </a:tblPr>
              <a:tblGrid>
                <a:gridCol w="5257800"/>
                <a:gridCol w="5257800"/>
              </a:tblGrid>
              <a:tr h="382382">
                <a:tc>
                  <a:txBody>
                    <a:bodyPr/>
                    <a:lstStyle/>
                    <a:p>
                      <a:r>
                        <a:rPr lang="en-US" dirty="0" smtClean="0"/>
                        <a:t>Method</a:t>
                      </a:r>
                      <a:r>
                        <a:rPr lang="en-US" baseline="0" dirty="0" smtClean="0"/>
                        <a:t> 1: Search for an instruction address</a:t>
                      </a:r>
                      <a:endParaRPr lang="en-US" dirty="0"/>
                    </a:p>
                  </a:txBody>
                  <a:tcPr/>
                </a:tc>
                <a:tc>
                  <a:txBody>
                    <a:bodyPr/>
                    <a:lstStyle/>
                    <a:p>
                      <a:r>
                        <a:rPr lang="en-US" dirty="0" smtClean="0"/>
                        <a:t>Method 2: Search for anything else!</a:t>
                      </a:r>
                      <a:endParaRPr lang="en-US" dirty="0"/>
                    </a:p>
                  </a:txBody>
                  <a:tcPr/>
                </a:tc>
              </a:tr>
              <a:tr h="3378610">
                <a:tc>
                  <a:txBody>
                    <a:bodyPr/>
                    <a:lstStyle/>
                    <a:p>
                      <a:endParaRPr lang="en-US" dirty="0"/>
                    </a:p>
                  </a:txBody>
                  <a:tcPr/>
                </a:tc>
                <a:tc>
                  <a:txBody>
                    <a:bodyPr/>
                    <a:lstStyle/>
                    <a:p>
                      <a:endParaRPr lang="en-US" dirty="0"/>
                    </a:p>
                  </a:txBody>
                  <a:tcPr/>
                </a:tc>
              </a:tr>
            </a:tbl>
          </a:graphicData>
        </a:graphic>
      </p:graphicFrame>
      <p:sp>
        <p:nvSpPr>
          <p:cNvPr id="12" name="Rectangle 11"/>
          <p:cNvSpPr/>
          <p:nvPr/>
        </p:nvSpPr>
        <p:spPr>
          <a:xfrm>
            <a:off x="2666034" y="3605159"/>
            <a:ext cx="3746341" cy="830997"/>
          </a:xfrm>
          <a:prstGeom prst="rect">
            <a:avLst/>
          </a:prstGeom>
        </p:spPr>
        <p:txBody>
          <a:bodyPr wrap="square">
            <a:spAutoFit/>
          </a:bodyPr>
          <a:lstStyle/>
          <a:p>
            <a:r>
              <a:rPr lang="en-US" sz="1200" dirty="0">
                <a:latin typeface="Consolas" charset="0"/>
                <a:ea typeface="Consolas" charset="0"/>
                <a:cs typeface="Consolas" charset="0"/>
              </a:rPr>
              <a:t>804867a:	sub    $0xc,%esp</a:t>
            </a:r>
          </a:p>
          <a:p>
            <a:r>
              <a:rPr lang="en-US" sz="1200" dirty="0">
                <a:latin typeface="Consolas" charset="0"/>
                <a:ea typeface="Consolas" charset="0"/>
                <a:cs typeface="Consolas" charset="0"/>
              </a:rPr>
              <a:t>804867d:	push   $0x8048760</a:t>
            </a:r>
          </a:p>
          <a:p>
            <a:r>
              <a:rPr lang="en-US" sz="1200" dirty="0">
                <a:latin typeface="Consolas" charset="0"/>
                <a:ea typeface="Consolas" charset="0"/>
                <a:cs typeface="Consolas" charset="0"/>
              </a:rPr>
              <a:t>8048682:	call   8048400 </a:t>
            </a:r>
            <a:r>
              <a:rPr lang="en-US" sz="1200" dirty="0" smtClean="0">
                <a:latin typeface="Consolas" charset="0"/>
                <a:ea typeface="Consolas" charset="0"/>
                <a:cs typeface="Consolas" charset="0"/>
              </a:rPr>
              <a:t>&lt;</a:t>
            </a:r>
            <a:r>
              <a:rPr lang="en-US" sz="1200" dirty="0" err="1" smtClean="0">
                <a:latin typeface="Consolas" charset="0"/>
                <a:ea typeface="Consolas" charset="0"/>
                <a:cs typeface="Consolas" charset="0"/>
              </a:rPr>
              <a:t>backdoor@plt</a:t>
            </a:r>
            <a:r>
              <a:rPr lang="en-US" sz="1200" dirty="0">
                <a:latin typeface="Consolas" charset="0"/>
                <a:ea typeface="Consolas" charset="0"/>
                <a:cs typeface="Consolas" charset="0"/>
              </a:rPr>
              <a:t>&gt;</a:t>
            </a:r>
          </a:p>
          <a:p>
            <a:r>
              <a:rPr lang="en-US" sz="1200" dirty="0">
                <a:latin typeface="Consolas" charset="0"/>
                <a:ea typeface="Consolas" charset="0"/>
                <a:cs typeface="Consolas" charset="0"/>
              </a:rPr>
              <a:t>8048687:	add    $0x10,%esp</a:t>
            </a:r>
            <a:endParaRPr lang="en-US" sz="1200" dirty="0">
              <a:effectLst/>
              <a:latin typeface="Consolas" charset="0"/>
              <a:ea typeface="Consolas" charset="0"/>
              <a:cs typeface="Consolas" charset="0"/>
            </a:endParaRPr>
          </a:p>
        </p:txBody>
      </p:sp>
      <p:sp>
        <p:nvSpPr>
          <p:cNvPr id="13" name="Right Arrow 12"/>
          <p:cNvSpPr/>
          <p:nvPr/>
        </p:nvSpPr>
        <p:spPr>
          <a:xfrm rot="2523894">
            <a:off x="2215722" y="3836446"/>
            <a:ext cx="519296" cy="889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122744" y="2972146"/>
            <a:ext cx="1747777" cy="923330"/>
          </a:xfrm>
          <a:prstGeom prst="rect">
            <a:avLst/>
          </a:prstGeom>
          <a:noFill/>
        </p:spPr>
        <p:txBody>
          <a:bodyPr wrap="square" rtlCol="0">
            <a:spAutoFit/>
          </a:bodyPr>
          <a:lstStyle/>
          <a:p>
            <a:r>
              <a:rPr lang="en-US" dirty="0" smtClean="0"/>
              <a:t>Perhaps we want to find this </a:t>
            </a:r>
            <a:r>
              <a:rPr lang="en-US" dirty="0" smtClean="0">
                <a:solidFill>
                  <a:srgbClr val="FF0000"/>
                </a:solidFill>
              </a:rPr>
              <a:t>address</a:t>
            </a:r>
            <a:r>
              <a:rPr lang="en-US" dirty="0" smtClean="0"/>
              <a:t>.</a:t>
            </a:r>
            <a:endParaRPr lang="en-US" dirty="0">
              <a:solidFill>
                <a:srgbClr val="FF0000"/>
              </a:solidFill>
            </a:endParaRPr>
          </a:p>
        </p:txBody>
      </p:sp>
      <p:sp>
        <p:nvSpPr>
          <p:cNvPr id="15" name="TextBox 14"/>
          <p:cNvSpPr txBox="1"/>
          <p:nvPr/>
        </p:nvSpPr>
        <p:spPr>
          <a:xfrm>
            <a:off x="7534637" y="3164589"/>
            <a:ext cx="2963119" cy="923330"/>
          </a:xfrm>
          <a:prstGeom prst="rect">
            <a:avLst/>
          </a:prstGeom>
          <a:noFill/>
        </p:spPr>
        <p:txBody>
          <a:bodyPr wrap="square" rtlCol="0">
            <a:spAutoFit/>
          </a:bodyPr>
          <a:lstStyle/>
          <a:p>
            <a:r>
              <a:rPr lang="en-US" dirty="0" smtClean="0"/>
              <a:t>Perhaps we want to find when the </a:t>
            </a:r>
            <a:r>
              <a:rPr lang="en-US" dirty="0" smtClean="0">
                <a:solidFill>
                  <a:srgbClr val="FF0000"/>
                </a:solidFill>
              </a:rPr>
              <a:t>variable ‘success’ is equal to true</a:t>
            </a:r>
            <a:r>
              <a:rPr lang="en-US" dirty="0" smtClean="0"/>
              <a:t>.</a:t>
            </a:r>
          </a:p>
        </p:txBody>
      </p:sp>
      <p:sp>
        <p:nvSpPr>
          <p:cNvPr id="16" name="TextBox 15"/>
          <p:cNvSpPr txBox="1"/>
          <p:nvPr/>
        </p:nvSpPr>
        <p:spPr>
          <a:xfrm>
            <a:off x="1365122" y="5602542"/>
            <a:ext cx="9132634" cy="1569660"/>
          </a:xfrm>
          <a:prstGeom prst="rect">
            <a:avLst/>
          </a:prstGeom>
          <a:noFill/>
        </p:spPr>
        <p:txBody>
          <a:bodyPr wrap="square" rtlCol="0">
            <a:spAutoFit/>
          </a:bodyPr>
          <a:lstStyle/>
          <a:p>
            <a:pPr algn="ctr"/>
            <a:r>
              <a:rPr lang="en-US" sz="2400" dirty="0" smtClean="0"/>
              <a:t>Both of these approaches are trivial! At each step, just check if any active state meets your constraints.  Any </a:t>
            </a:r>
            <a:r>
              <a:rPr lang="en-US" sz="2400" dirty="0" smtClean="0">
                <a:solidFill>
                  <a:srgbClr val="FF0000"/>
                </a:solidFill>
              </a:rPr>
              <a:t>arbitrary function </a:t>
            </a:r>
            <a:r>
              <a:rPr lang="en-US" sz="2400" dirty="0" smtClean="0"/>
              <a:t>that determines if we have </a:t>
            </a:r>
            <a:r>
              <a:rPr lang="en-US" sz="2400" dirty="0" smtClean="0">
                <a:solidFill>
                  <a:srgbClr val="FF0000"/>
                </a:solidFill>
              </a:rPr>
              <a:t>reached a state we want </a:t>
            </a:r>
            <a:r>
              <a:rPr lang="en-US" sz="2400" dirty="0" smtClean="0"/>
              <a:t>would work.</a:t>
            </a:r>
          </a:p>
          <a:p>
            <a:pPr algn="ctr"/>
            <a:endParaRPr lang="en-US" sz="2400" dirty="0"/>
          </a:p>
        </p:txBody>
      </p:sp>
    </p:spTree>
    <p:extLst>
      <p:ext uri="{BB962C8B-B14F-4D97-AF65-F5344CB8AC3E}">
        <p14:creationId xmlns="" xmlns:p14="http://schemas.microsoft.com/office/powerpoint/2010/main" val="9539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 Explosion</a:t>
            </a:r>
            <a:endParaRPr lang="en-US" dirty="0"/>
          </a:p>
        </p:txBody>
      </p:sp>
      <p:grpSp>
        <p:nvGrpSpPr>
          <p:cNvPr id="6" name="Group 5"/>
          <p:cNvGrpSpPr/>
          <p:nvPr/>
        </p:nvGrpSpPr>
        <p:grpSpPr>
          <a:xfrm>
            <a:off x="5485953" y="3031006"/>
            <a:ext cx="6502400" cy="3619044"/>
            <a:chOff x="1016000" y="2294359"/>
            <a:chExt cx="6502400" cy="3619044"/>
          </a:xfrm>
        </p:grpSpPr>
        <p:pic>
          <p:nvPicPr>
            <p:cNvPr id="4" name="Picture 3"/>
            <p:cNvPicPr>
              <a:picLocks noChangeAspect="1"/>
            </p:cNvPicPr>
            <p:nvPr/>
          </p:nvPicPr>
          <p:blipFill>
            <a:blip r:embed="rId2"/>
            <a:stretch>
              <a:fillRect/>
            </a:stretch>
          </p:blipFill>
          <p:spPr>
            <a:xfrm>
              <a:off x="1016000" y="2294359"/>
              <a:ext cx="6502400" cy="3403600"/>
            </a:xfrm>
            <a:prstGeom prst="rect">
              <a:avLst/>
            </a:prstGeom>
          </p:spPr>
        </p:pic>
        <p:sp>
          <p:nvSpPr>
            <p:cNvPr id="5" name="TextBox 4"/>
            <p:cNvSpPr txBox="1"/>
            <p:nvPr/>
          </p:nvSpPr>
          <p:spPr>
            <a:xfrm>
              <a:off x="2002420" y="5697959"/>
              <a:ext cx="3510898" cy="215444"/>
            </a:xfrm>
            <a:prstGeom prst="rect">
              <a:avLst/>
            </a:prstGeom>
            <a:noFill/>
          </p:spPr>
          <p:txBody>
            <a:bodyPr wrap="none" rtlCol="0">
              <a:spAutoFit/>
            </a:bodyPr>
            <a:lstStyle/>
            <a:p>
              <a:r>
                <a:rPr lang="en-US" sz="800" dirty="0" smtClean="0"/>
                <a:t>Image source</a:t>
              </a:r>
              <a:r>
                <a:rPr lang="en-US" sz="800" dirty="0"/>
                <a:t>: http://</a:t>
              </a:r>
              <a:r>
                <a:rPr lang="en-US" sz="800" dirty="0" err="1"/>
                <a:t>www.icodeguru.com</a:t>
              </a:r>
              <a:r>
                <a:rPr lang="en-US" sz="800" dirty="0"/>
                <a:t>/</a:t>
              </a:r>
              <a:r>
                <a:rPr lang="en-US" sz="800" dirty="0" err="1"/>
                <a:t>vc</a:t>
              </a:r>
              <a:r>
                <a:rPr lang="en-US" sz="800" dirty="0"/>
                <a:t>/10book/books/book3/chap6.htm</a:t>
              </a:r>
            </a:p>
          </p:txBody>
        </p:sp>
      </p:grpSp>
      <p:sp>
        <p:nvSpPr>
          <p:cNvPr id="7" name="TextBox 6"/>
          <p:cNvSpPr txBox="1"/>
          <p:nvPr/>
        </p:nvSpPr>
        <p:spPr>
          <a:xfrm>
            <a:off x="838200" y="1388118"/>
            <a:ext cx="10991127" cy="2308324"/>
          </a:xfrm>
          <a:prstGeom prst="rect">
            <a:avLst/>
          </a:prstGeom>
          <a:noFill/>
        </p:spPr>
        <p:txBody>
          <a:bodyPr wrap="square" rtlCol="0">
            <a:spAutoFit/>
          </a:bodyPr>
          <a:lstStyle/>
          <a:p>
            <a:r>
              <a:rPr lang="en-US" sz="2400" dirty="0" smtClean="0"/>
              <a:t>The biggest problem with symbolic execution:</a:t>
            </a:r>
          </a:p>
          <a:p>
            <a:endParaRPr lang="en-US" sz="2400" dirty="0"/>
          </a:p>
          <a:p>
            <a:r>
              <a:rPr lang="en-US" sz="2400" dirty="0" smtClean="0"/>
              <a:t>With </a:t>
            </a:r>
            <a:r>
              <a:rPr lang="en-US" sz="2400" dirty="0" smtClean="0">
                <a:solidFill>
                  <a:srgbClr val="FF0000"/>
                </a:solidFill>
              </a:rPr>
              <a:t>each if statement</a:t>
            </a:r>
            <a:r>
              <a:rPr lang="en-US" sz="2400" dirty="0" smtClean="0"/>
              <a:t>, the number of possible branches might </a:t>
            </a:r>
            <a:r>
              <a:rPr lang="en-US" sz="2400" dirty="0" smtClean="0">
                <a:solidFill>
                  <a:srgbClr val="FF0000"/>
                </a:solidFill>
              </a:rPr>
              <a:t>double</a:t>
            </a:r>
            <a:r>
              <a:rPr lang="en-US" sz="2400" dirty="0" smtClean="0"/>
              <a:t>. The growth of the problem is </a:t>
            </a:r>
            <a:r>
              <a:rPr lang="en-US" sz="2400" dirty="0" smtClean="0">
                <a:solidFill>
                  <a:srgbClr val="FF0000"/>
                </a:solidFill>
              </a:rPr>
              <a:t>exponential </a:t>
            </a:r>
            <a:r>
              <a:rPr lang="en-US" sz="2400" dirty="0" smtClean="0"/>
              <a:t>with respect to the size of the program.</a:t>
            </a:r>
          </a:p>
          <a:p>
            <a:endParaRPr lang="en-US" sz="2400" dirty="0"/>
          </a:p>
          <a:p>
            <a:r>
              <a:rPr lang="en-US" sz="2400" dirty="0" smtClean="0"/>
              <a:t>There is </a:t>
            </a:r>
            <a:r>
              <a:rPr lang="en-US" sz="2400" dirty="0" smtClean="0">
                <a:solidFill>
                  <a:srgbClr val="FF0000"/>
                </a:solidFill>
              </a:rPr>
              <a:t>no known good solution </a:t>
            </a:r>
            <a:r>
              <a:rPr lang="en-US" sz="2400" dirty="0" smtClean="0"/>
              <a:t>to this problem.</a:t>
            </a:r>
            <a:endParaRPr lang="en-US" sz="2400" dirty="0"/>
          </a:p>
        </p:txBody>
      </p:sp>
      <p:sp>
        <p:nvSpPr>
          <p:cNvPr id="8" name="TextBox 7"/>
          <p:cNvSpPr txBox="1"/>
          <p:nvPr/>
        </p:nvSpPr>
        <p:spPr>
          <a:xfrm>
            <a:off x="877956" y="4084208"/>
            <a:ext cx="4897431" cy="400110"/>
          </a:xfrm>
          <a:prstGeom prst="rect">
            <a:avLst/>
          </a:prstGeom>
          <a:noFill/>
        </p:spPr>
        <p:txBody>
          <a:bodyPr wrap="none" rtlCol="0">
            <a:spAutoFit/>
          </a:bodyPr>
          <a:lstStyle/>
          <a:p>
            <a:r>
              <a:rPr lang="en-US" sz="2000" dirty="0" smtClean="0"/>
              <a:t>A tree representing the paths of a possible program</a:t>
            </a:r>
            <a:endParaRPr lang="en-US" sz="2000" dirty="0"/>
          </a:p>
        </p:txBody>
      </p:sp>
    </p:spTree>
    <p:extLst>
      <p:ext uri="{BB962C8B-B14F-4D97-AF65-F5344CB8AC3E}">
        <p14:creationId xmlns="" xmlns:p14="http://schemas.microsoft.com/office/powerpoint/2010/main" val="13541090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Good Approach: Avoiding States</a:t>
            </a:r>
            <a:endParaRPr lang="en-US" dirty="0"/>
          </a:p>
        </p:txBody>
      </p:sp>
      <p:grpSp>
        <p:nvGrpSpPr>
          <p:cNvPr id="4" name="Group 3"/>
          <p:cNvGrpSpPr/>
          <p:nvPr/>
        </p:nvGrpSpPr>
        <p:grpSpPr>
          <a:xfrm>
            <a:off x="2844800" y="2970113"/>
            <a:ext cx="6502400" cy="3619044"/>
            <a:chOff x="1016000" y="2294359"/>
            <a:chExt cx="6502400" cy="3619044"/>
          </a:xfrm>
        </p:grpSpPr>
        <p:pic>
          <p:nvPicPr>
            <p:cNvPr id="5" name="Picture 4"/>
            <p:cNvPicPr>
              <a:picLocks noChangeAspect="1"/>
            </p:cNvPicPr>
            <p:nvPr/>
          </p:nvPicPr>
          <p:blipFill>
            <a:blip r:embed="rId2"/>
            <a:stretch>
              <a:fillRect/>
            </a:stretch>
          </p:blipFill>
          <p:spPr>
            <a:xfrm>
              <a:off x="1016000" y="2294359"/>
              <a:ext cx="6502400" cy="3403600"/>
            </a:xfrm>
            <a:prstGeom prst="rect">
              <a:avLst/>
            </a:prstGeom>
          </p:spPr>
        </p:pic>
        <p:sp>
          <p:nvSpPr>
            <p:cNvPr id="6" name="TextBox 5"/>
            <p:cNvSpPr txBox="1"/>
            <p:nvPr/>
          </p:nvSpPr>
          <p:spPr>
            <a:xfrm>
              <a:off x="2002420" y="5697959"/>
              <a:ext cx="3510898" cy="215444"/>
            </a:xfrm>
            <a:prstGeom prst="rect">
              <a:avLst/>
            </a:prstGeom>
            <a:noFill/>
          </p:spPr>
          <p:txBody>
            <a:bodyPr wrap="none" rtlCol="0">
              <a:spAutoFit/>
            </a:bodyPr>
            <a:lstStyle/>
            <a:p>
              <a:r>
                <a:rPr lang="en-US" sz="800" dirty="0" smtClean="0"/>
                <a:t>Image source</a:t>
              </a:r>
              <a:r>
                <a:rPr lang="en-US" sz="800" dirty="0"/>
                <a:t>: http://</a:t>
              </a:r>
              <a:r>
                <a:rPr lang="en-US" sz="800" dirty="0" err="1"/>
                <a:t>www.icodeguru.com</a:t>
              </a:r>
              <a:r>
                <a:rPr lang="en-US" sz="800" dirty="0"/>
                <a:t>/</a:t>
              </a:r>
              <a:r>
                <a:rPr lang="en-US" sz="800" dirty="0" err="1"/>
                <a:t>vc</a:t>
              </a:r>
              <a:r>
                <a:rPr lang="en-US" sz="800" dirty="0"/>
                <a:t>/10book/books/book3/chap6.htm</a:t>
              </a:r>
            </a:p>
          </p:txBody>
        </p:sp>
      </p:grpSp>
      <p:sp>
        <p:nvSpPr>
          <p:cNvPr id="7" name="TextBox 6"/>
          <p:cNvSpPr txBox="1"/>
          <p:nvPr/>
        </p:nvSpPr>
        <p:spPr>
          <a:xfrm>
            <a:off x="1719334" y="1510748"/>
            <a:ext cx="8315549" cy="1015663"/>
          </a:xfrm>
          <a:prstGeom prst="rect">
            <a:avLst/>
          </a:prstGeom>
          <a:noFill/>
        </p:spPr>
        <p:txBody>
          <a:bodyPr wrap="square" rtlCol="0">
            <a:spAutoFit/>
          </a:bodyPr>
          <a:lstStyle/>
          <a:p>
            <a:r>
              <a:rPr lang="en-US" sz="2000" dirty="0" smtClean="0"/>
              <a:t>If you can identify conditions that would indicate that it is </a:t>
            </a:r>
            <a:r>
              <a:rPr lang="en-US" sz="2000" dirty="0" smtClean="0">
                <a:solidFill>
                  <a:srgbClr val="FF0000"/>
                </a:solidFill>
              </a:rPr>
              <a:t>unlikely that continuing would lead to a successful state</a:t>
            </a:r>
            <a:r>
              <a:rPr lang="en-US" sz="2000" dirty="0" smtClean="0"/>
              <a:t>, you can </a:t>
            </a:r>
            <a:r>
              <a:rPr lang="en-US" sz="2000" dirty="0" smtClean="0">
                <a:solidFill>
                  <a:srgbClr val="FF0000"/>
                </a:solidFill>
              </a:rPr>
              <a:t>terminate the path immediately </a:t>
            </a:r>
            <a:r>
              <a:rPr lang="en-US" sz="2000" dirty="0" smtClean="0"/>
              <a:t>and </a:t>
            </a:r>
            <a:r>
              <a:rPr lang="en-US" sz="2000" dirty="0" smtClean="0">
                <a:solidFill>
                  <a:srgbClr val="FF0000"/>
                </a:solidFill>
              </a:rPr>
              <a:t>cross off large sections of the state graph</a:t>
            </a:r>
            <a:r>
              <a:rPr lang="en-US" sz="2000" dirty="0" smtClean="0"/>
              <a:t>.  Idea similar to what smart </a:t>
            </a:r>
            <a:r>
              <a:rPr lang="en-US" sz="2000" dirty="0" err="1" smtClean="0"/>
              <a:t>fuzzing</a:t>
            </a:r>
            <a:r>
              <a:rPr lang="en-US" sz="2000" dirty="0" smtClean="0"/>
              <a:t> does.</a:t>
            </a:r>
            <a:endParaRPr lang="en-US" sz="2000" dirty="0"/>
          </a:p>
        </p:txBody>
      </p:sp>
      <p:sp>
        <p:nvSpPr>
          <p:cNvPr id="10" name="Right Arrow 9"/>
          <p:cNvSpPr/>
          <p:nvPr/>
        </p:nvSpPr>
        <p:spPr>
          <a:xfrm rot="21401971">
            <a:off x="3079074" y="3549130"/>
            <a:ext cx="1354237" cy="46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24743" y="3216941"/>
            <a:ext cx="2882513" cy="1200329"/>
          </a:xfrm>
          <a:prstGeom prst="rect">
            <a:avLst/>
          </a:prstGeom>
          <a:noFill/>
        </p:spPr>
        <p:txBody>
          <a:bodyPr wrap="square" rtlCol="0">
            <a:spAutoFit/>
          </a:bodyPr>
          <a:lstStyle/>
          <a:p>
            <a:r>
              <a:rPr lang="en-US" dirty="0" smtClean="0"/>
              <a:t>Right here a variable is set that tells us that we will </a:t>
            </a:r>
            <a:r>
              <a:rPr lang="en-US" dirty="0" smtClean="0">
                <a:solidFill>
                  <a:srgbClr val="FF0000"/>
                </a:solidFill>
              </a:rPr>
              <a:t>not find anything useful </a:t>
            </a:r>
            <a:r>
              <a:rPr lang="en-US" dirty="0" smtClean="0"/>
              <a:t>down this path.</a:t>
            </a:r>
            <a:endParaRPr lang="en-US" dirty="0"/>
          </a:p>
        </p:txBody>
      </p:sp>
      <p:sp>
        <p:nvSpPr>
          <p:cNvPr id="14" name="Right Arrow 13"/>
          <p:cNvSpPr/>
          <p:nvPr/>
        </p:nvSpPr>
        <p:spPr>
          <a:xfrm rot="11891402">
            <a:off x="8034965" y="6051191"/>
            <a:ext cx="1354237" cy="46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467126" y="6074319"/>
            <a:ext cx="1886674" cy="646331"/>
          </a:xfrm>
          <a:prstGeom prst="rect">
            <a:avLst/>
          </a:prstGeom>
          <a:noFill/>
        </p:spPr>
        <p:txBody>
          <a:bodyPr wrap="square" rtlCol="0">
            <a:spAutoFit/>
          </a:bodyPr>
          <a:lstStyle/>
          <a:p>
            <a:r>
              <a:rPr lang="en-US" dirty="0" smtClean="0"/>
              <a:t>The successful state is here.</a:t>
            </a:r>
            <a:endParaRPr lang="en-US" dirty="0"/>
          </a:p>
        </p:txBody>
      </p:sp>
      <p:cxnSp>
        <p:nvCxnSpPr>
          <p:cNvPr id="17" name="Straight Connector 16"/>
          <p:cNvCxnSpPr/>
          <p:nvPr/>
        </p:nvCxnSpPr>
        <p:spPr>
          <a:xfrm flipH="1" flipV="1">
            <a:off x="3622876" y="3865944"/>
            <a:ext cx="1863524" cy="1979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599728" y="3863822"/>
            <a:ext cx="1846042" cy="197714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096000" y="3556364"/>
            <a:ext cx="2886146" cy="2796351"/>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26" name="TextBox 25"/>
          <p:cNvSpPr txBox="1"/>
          <p:nvPr/>
        </p:nvSpPr>
        <p:spPr>
          <a:xfrm>
            <a:off x="10008556" y="2956199"/>
            <a:ext cx="1817225" cy="1200329"/>
          </a:xfrm>
          <a:prstGeom prst="rect">
            <a:avLst/>
          </a:prstGeom>
          <a:noFill/>
        </p:spPr>
        <p:txBody>
          <a:bodyPr wrap="square" rtlCol="0">
            <a:spAutoFit/>
          </a:bodyPr>
          <a:lstStyle/>
          <a:p>
            <a:r>
              <a:rPr lang="en-US" dirty="0" smtClean="0"/>
              <a:t>We only have to search </a:t>
            </a:r>
            <a:r>
              <a:rPr lang="en-US" dirty="0" smtClean="0">
                <a:solidFill>
                  <a:srgbClr val="FF0000"/>
                </a:solidFill>
              </a:rPr>
              <a:t>half of the graph</a:t>
            </a:r>
            <a:r>
              <a:rPr lang="en-US" dirty="0" smtClean="0"/>
              <a:t>! Saves a </a:t>
            </a:r>
            <a:r>
              <a:rPr lang="en-US" dirty="0" smtClean="0">
                <a:solidFill>
                  <a:srgbClr val="FF0000"/>
                </a:solidFill>
              </a:rPr>
              <a:t>lot of time</a:t>
            </a:r>
            <a:r>
              <a:rPr lang="en-US" dirty="0" smtClean="0"/>
              <a:t>.</a:t>
            </a:r>
            <a:endParaRPr lang="en-US" dirty="0"/>
          </a:p>
        </p:txBody>
      </p:sp>
      <p:sp>
        <p:nvSpPr>
          <p:cNvPr id="27" name="Right Arrow 26"/>
          <p:cNvSpPr/>
          <p:nvPr/>
        </p:nvSpPr>
        <p:spPr>
          <a:xfrm rot="9613741">
            <a:off x="8716982" y="3623432"/>
            <a:ext cx="1293898" cy="3673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69943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P spid="15" grpId="0"/>
      <p:bldP spid="25" grpId="0" animBg="1"/>
      <p:bldP spid="26" grpId="0"/>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Avoiding Paths</a:t>
            </a:r>
            <a:endParaRPr lang="en-US" dirty="0"/>
          </a:p>
        </p:txBody>
      </p:sp>
      <p:sp>
        <p:nvSpPr>
          <p:cNvPr id="4" name="TextBox 3"/>
          <p:cNvSpPr txBox="1"/>
          <p:nvPr/>
        </p:nvSpPr>
        <p:spPr>
          <a:xfrm>
            <a:off x="838200" y="3356658"/>
            <a:ext cx="10515599" cy="461665"/>
          </a:xfrm>
          <a:prstGeom prst="rect">
            <a:avLst/>
          </a:prstGeom>
          <a:noFill/>
        </p:spPr>
        <p:txBody>
          <a:bodyPr wrap="square" rtlCol="0">
            <a:spAutoFit/>
          </a:bodyPr>
          <a:lstStyle/>
          <a:p>
            <a:pPr algn="ctr"/>
            <a:r>
              <a:rPr lang="en-US" sz="2400" dirty="0" smtClean="0"/>
              <a:t>We can </a:t>
            </a:r>
            <a:r>
              <a:rPr lang="en-US" sz="2400" dirty="0" smtClean="0">
                <a:solidFill>
                  <a:srgbClr val="FF0000"/>
                </a:solidFill>
              </a:rPr>
              <a:t>avoid states </a:t>
            </a:r>
            <a:r>
              <a:rPr lang="en-US" sz="2400" dirty="0" smtClean="0"/>
              <a:t>in the exact </a:t>
            </a:r>
            <a:r>
              <a:rPr lang="en-US" sz="2400" dirty="0" smtClean="0">
                <a:solidFill>
                  <a:srgbClr val="FF0000"/>
                </a:solidFill>
              </a:rPr>
              <a:t>same way </a:t>
            </a:r>
            <a:r>
              <a:rPr lang="en-US" sz="2400" dirty="0" smtClean="0"/>
              <a:t>that we </a:t>
            </a:r>
            <a:r>
              <a:rPr lang="en-US" sz="2400" dirty="0" smtClean="0">
                <a:solidFill>
                  <a:srgbClr val="FF0000"/>
                </a:solidFill>
              </a:rPr>
              <a:t>accept them </a:t>
            </a:r>
            <a:r>
              <a:rPr lang="en-US" sz="2400" dirty="0" smtClean="0"/>
              <a:t>as successful.</a:t>
            </a:r>
            <a:endParaRPr lang="en-US" sz="2400" dirty="0"/>
          </a:p>
        </p:txBody>
      </p:sp>
    </p:spTree>
    <p:extLst>
      <p:ext uri="{BB962C8B-B14F-4D97-AF65-F5344CB8AC3E}">
        <p14:creationId xmlns="" xmlns:p14="http://schemas.microsoft.com/office/powerpoint/2010/main" val="20456927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660780"/>
            <a:ext cx="10363200" cy="772284"/>
          </a:xfrm>
        </p:spPr>
        <p:txBody>
          <a:bodyPr>
            <a:normAutofit fontScale="90000"/>
          </a:bodyPr>
          <a:lstStyle/>
          <a:p>
            <a:r>
              <a:rPr lang="en-US" smtClean="0"/>
              <a:t>How do we determine which conditions might lead to a failed state?</a:t>
            </a:r>
            <a:endParaRPr lang="en-US" dirty="0"/>
          </a:p>
        </p:txBody>
      </p:sp>
      <p:sp>
        <p:nvSpPr>
          <p:cNvPr id="4" name="TextBox 3"/>
          <p:cNvSpPr txBox="1"/>
          <p:nvPr/>
        </p:nvSpPr>
        <p:spPr>
          <a:xfrm>
            <a:off x="838198" y="3517829"/>
            <a:ext cx="10515599" cy="1815882"/>
          </a:xfrm>
          <a:prstGeom prst="rect">
            <a:avLst/>
          </a:prstGeom>
          <a:noFill/>
        </p:spPr>
        <p:txBody>
          <a:bodyPr wrap="square" rtlCol="0">
            <a:spAutoFit/>
          </a:bodyPr>
          <a:lstStyle/>
          <a:p>
            <a:pPr algn="ctr"/>
            <a:r>
              <a:rPr lang="en-US" sz="2800" dirty="0" smtClean="0"/>
              <a:t>Also, there are various </a:t>
            </a:r>
            <a:r>
              <a:rPr lang="en-US" sz="2800" dirty="0" smtClean="0">
                <a:solidFill>
                  <a:srgbClr val="FF0000"/>
                </a:solidFill>
              </a:rPr>
              <a:t>heuristic algorithms </a:t>
            </a:r>
            <a:r>
              <a:rPr lang="en-US" sz="2800" dirty="0" smtClean="0"/>
              <a:t>that are mostly out of the scope of these notes. We will briefly touch on a method called </a:t>
            </a:r>
            <a:r>
              <a:rPr lang="en-US" sz="2800" dirty="0" err="1" smtClean="0"/>
              <a:t>Veritesting</a:t>
            </a:r>
            <a:r>
              <a:rPr lang="en-US" sz="2800" dirty="0" smtClean="0"/>
              <a:t> much later (this is where a lot of academic research is working on)</a:t>
            </a:r>
            <a:endParaRPr lang="en-US" sz="2800" dirty="0"/>
          </a:p>
        </p:txBody>
      </p:sp>
      <p:sp>
        <p:nvSpPr>
          <p:cNvPr id="5" name="TextBox 4"/>
          <p:cNvSpPr txBox="1"/>
          <p:nvPr/>
        </p:nvSpPr>
        <p:spPr>
          <a:xfrm>
            <a:off x="838198" y="2504959"/>
            <a:ext cx="10515599" cy="707886"/>
          </a:xfrm>
          <a:prstGeom prst="rect">
            <a:avLst/>
          </a:prstGeom>
          <a:noFill/>
        </p:spPr>
        <p:txBody>
          <a:bodyPr wrap="square" rtlCol="0">
            <a:spAutoFit/>
          </a:bodyPr>
          <a:lstStyle/>
          <a:p>
            <a:pPr algn="ctr"/>
            <a:r>
              <a:rPr lang="en-US" sz="4000" dirty="0" smtClean="0"/>
              <a:t>Human intuition!</a:t>
            </a:r>
            <a:endParaRPr lang="en-US" sz="4000" dirty="0"/>
          </a:p>
        </p:txBody>
      </p:sp>
      <p:sp>
        <p:nvSpPr>
          <p:cNvPr id="6" name="TextBox 5"/>
          <p:cNvSpPr txBox="1"/>
          <p:nvPr/>
        </p:nvSpPr>
        <p:spPr>
          <a:xfrm>
            <a:off x="838198" y="5469418"/>
            <a:ext cx="10515599" cy="523220"/>
          </a:xfrm>
          <a:prstGeom prst="rect">
            <a:avLst/>
          </a:prstGeom>
          <a:noFill/>
        </p:spPr>
        <p:txBody>
          <a:bodyPr wrap="square" rtlCol="0">
            <a:spAutoFit/>
          </a:bodyPr>
          <a:lstStyle/>
          <a:p>
            <a:pPr algn="ctr"/>
            <a:r>
              <a:rPr lang="en-US" sz="2800" dirty="0" smtClean="0"/>
              <a:t>If you find a better way, </a:t>
            </a:r>
            <a:r>
              <a:rPr lang="en-US" sz="2800" dirty="0" smtClean="0">
                <a:solidFill>
                  <a:srgbClr val="FF0000"/>
                </a:solidFill>
              </a:rPr>
              <a:t>publish it</a:t>
            </a:r>
            <a:r>
              <a:rPr lang="en-US" sz="2800" dirty="0" smtClean="0"/>
              <a:t>!</a:t>
            </a:r>
            <a:endParaRPr lang="en-US" sz="2800" dirty="0"/>
          </a:p>
        </p:txBody>
      </p:sp>
    </p:spTree>
    <p:extLst>
      <p:ext uri="{BB962C8B-B14F-4D97-AF65-F5344CB8AC3E}">
        <p14:creationId xmlns="" xmlns:p14="http://schemas.microsoft.com/office/powerpoint/2010/main" val="14761529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Algorithm for Find and Avoid</a:t>
            </a:r>
            <a:endParaRPr lang="en-US" dirty="0"/>
          </a:p>
        </p:txBody>
      </p:sp>
      <p:sp>
        <p:nvSpPr>
          <p:cNvPr id="3" name="Content Placeholder 2"/>
          <p:cNvSpPr>
            <a:spLocks noGrp="1"/>
          </p:cNvSpPr>
          <p:nvPr>
            <p:ph sz="quarter" idx="1"/>
          </p:nvPr>
        </p:nvSpPr>
        <p:spPr>
          <a:xfrm>
            <a:off x="838200" y="1825624"/>
            <a:ext cx="10515600" cy="4679347"/>
          </a:xfrm>
        </p:spPr>
        <p:txBody>
          <a:bodyPr>
            <a:noAutofit/>
          </a:bodyPr>
          <a:lstStyle/>
          <a:p>
            <a:r>
              <a:rPr lang="en-US" dirty="0" smtClean="0">
                <a:solidFill>
                  <a:srgbClr val="FF0000"/>
                </a:solidFill>
              </a:rPr>
              <a:t>Load</a:t>
            </a:r>
            <a:r>
              <a:rPr lang="en-US" dirty="0" smtClean="0"/>
              <a:t> the binary</a:t>
            </a:r>
          </a:p>
          <a:p>
            <a:r>
              <a:rPr lang="en-US" dirty="0" smtClean="0"/>
              <a:t>Specify a </a:t>
            </a:r>
            <a:r>
              <a:rPr lang="en-US" dirty="0" smtClean="0">
                <a:solidFill>
                  <a:srgbClr val="FF0000"/>
                </a:solidFill>
              </a:rPr>
              <a:t>starting point </a:t>
            </a:r>
            <a:r>
              <a:rPr lang="en-US" dirty="0" smtClean="0"/>
              <a:t>and create a </a:t>
            </a:r>
            <a:r>
              <a:rPr lang="en-US" dirty="0" smtClean="0">
                <a:solidFill>
                  <a:srgbClr val="FF0000"/>
                </a:solidFill>
              </a:rPr>
              <a:t>simulation manager</a:t>
            </a:r>
          </a:p>
          <a:p>
            <a:r>
              <a:rPr lang="en-US" dirty="0" smtClean="0"/>
              <a:t>While we have </a:t>
            </a:r>
            <a:r>
              <a:rPr lang="en-US" dirty="0" smtClean="0">
                <a:solidFill>
                  <a:srgbClr val="FF0000"/>
                </a:solidFill>
              </a:rPr>
              <a:t>not found </a:t>
            </a:r>
            <a:r>
              <a:rPr lang="en-US" dirty="0" smtClean="0"/>
              <a:t>what we want</a:t>
            </a:r>
            <a:r>
              <a:rPr lang="mr-IN" dirty="0" smtClean="0"/>
              <a:t>…</a:t>
            </a:r>
            <a:endParaRPr lang="en-US" dirty="0" smtClean="0"/>
          </a:p>
          <a:p>
            <a:pPr lvl="1"/>
            <a:r>
              <a:rPr lang="en-US" sz="2800" dirty="0" smtClean="0">
                <a:solidFill>
                  <a:srgbClr val="FF0000"/>
                </a:solidFill>
              </a:rPr>
              <a:t>Step</a:t>
            </a:r>
            <a:r>
              <a:rPr lang="en-US" sz="2800" dirty="0" smtClean="0"/>
              <a:t> all active states</a:t>
            </a:r>
          </a:p>
          <a:p>
            <a:pPr lvl="1"/>
            <a:r>
              <a:rPr lang="en-US" sz="2800" dirty="0" smtClean="0"/>
              <a:t>Run our ‘</a:t>
            </a:r>
            <a:r>
              <a:rPr lang="en-US" sz="2800" dirty="0" err="1" smtClean="0">
                <a:solidFill>
                  <a:srgbClr val="FF0000"/>
                </a:solidFill>
              </a:rPr>
              <a:t>should_accept_state</a:t>
            </a:r>
            <a:r>
              <a:rPr lang="en-US" sz="2800" dirty="0" smtClean="0"/>
              <a:t>’ predicate on each active state</a:t>
            </a:r>
          </a:p>
          <a:p>
            <a:pPr lvl="2"/>
            <a:r>
              <a:rPr lang="en-US" sz="2800" dirty="0" smtClean="0"/>
              <a:t>If one matches, </a:t>
            </a:r>
            <a:r>
              <a:rPr lang="en-US" sz="2800" dirty="0" smtClean="0">
                <a:solidFill>
                  <a:srgbClr val="FF0000"/>
                </a:solidFill>
              </a:rPr>
              <a:t>we found what we wanted</a:t>
            </a:r>
            <a:r>
              <a:rPr lang="en-US" sz="2800" dirty="0" smtClean="0"/>
              <a:t>! Exit the loop</a:t>
            </a:r>
          </a:p>
          <a:p>
            <a:pPr lvl="1"/>
            <a:r>
              <a:rPr lang="en-US" sz="2800" dirty="0" smtClean="0"/>
              <a:t>Run our ‘</a:t>
            </a:r>
            <a:r>
              <a:rPr lang="en-US" sz="2800" dirty="0" err="1" smtClean="0">
                <a:solidFill>
                  <a:srgbClr val="FF0000"/>
                </a:solidFill>
              </a:rPr>
              <a:t>should_avoid_state</a:t>
            </a:r>
            <a:r>
              <a:rPr lang="en-US" sz="2800" dirty="0" smtClean="0"/>
              <a:t>’ predicate on each active state</a:t>
            </a:r>
          </a:p>
          <a:p>
            <a:pPr lvl="2"/>
            <a:r>
              <a:rPr lang="en-US" sz="2800" dirty="0" smtClean="0"/>
              <a:t>For each state that is matches, mark it for </a:t>
            </a:r>
            <a:r>
              <a:rPr lang="en-US" sz="2800" dirty="0" smtClean="0">
                <a:solidFill>
                  <a:srgbClr val="FF0000"/>
                </a:solidFill>
              </a:rPr>
              <a:t>termination</a:t>
            </a:r>
          </a:p>
          <a:p>
            <a:pPr lvl="1"/>
            <a:r>
              <a:rPr lang="en-US" sz="2800" dirty="0" smtClean="0">
                <a:solidFill>
                  <a:srgbClr val="FF0000"/>
                </a:solidFill>
              </a:rPr>
              <a:t>Remove</a:t>
            </a:r>
            <a:r>
              <a:rPr lang="en-US" sz="2800" dirty="0" smtClean="0"/>
              <a:t> all states that are marked for termination from the set of active states</a:t>
            </a:r>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 xmlns:p14="http://schemas.microsoft.com/office/powerpoint/2010/main" val="15292568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Shortcut: The ‘Explore’ Method</a:t>
            </a:r>
            <a:endParaRPr lang="en-US" dirty="0"/>
          </a:p>
        </p:txBody>
      </p:sp>
      <p:sp>
        <p:nvSpPr>
          <p:cNvPr id="4" name="TextBox 3"/>
          <p:cNvSpPr txBox="1"/>
          <p:nvPr/>
        </p:nvSpPr>
        <p:spPr>
          <a:xfrm>
            <a:off x="838200" y="1493134"/>
            <a:ext cx="10515599" cy="5170646"/>
          </a:xfrm>
          <a:prstGeom prst="rect">
            <a:avLst/>
          </a:prstGeom>
          <a:noFill/>
        </p:spPr>
        <p:txBody>
          <a:bodyPr wrap="square" rtlCol="0">
            <a:spAutoFit/>
          </a:bodyPr>
          <a:lstStyle/>
          <a:p>
            <a:pPr algn="ctr"/>
            <a:r>
              <a:rPr lang="en-US" sz="2400" dirty="0" smtClean="0"/>
              <a:t>The previous algorithm is so common that </a:t>
            </a:r>
            <a:r>
              <a:rPr lang="en-US" sz="2400" dirty="0" err="1" smtClean="0"/>
              <a:t>Angr</a:t>
            </a:r>
            <a:r>
              <a:rPr lang="en-US" sz="2400" dirty="0" smtClean="0"/>
              <a:t> wrote a single function to do it for you, called the ‘</a:t>
            </a:r>
            <a:r>
              <a:rPr lang="en-US" sz="2400" dirty="0" smtClean="0">
                <a:solidFill>
                  <a:srgbClr val="FF0000"/>
                </a:solidFill>
              </a:rPr>
              <a:t>explore</a:t>
            </a:r>
            <a:r>
              <a:rPr lang="en-US" sz="2400" dirty="0" smtClean="0"/>
              <a:t>’ function:</a:t>
            </a:r>
          </a:p>
          <a:p>
            <a:pPr algn="ctr"/>
            <a:endParaRPr lang="en-US" sz="2400" dirty="0"/>
          </a:p>
          <a:p>
            <a:pPr algn="ctr"/>
            <a:r>
              <a:rPr lang="en-US" dirty="0" err="1" smtClean="0">
                <a:solidFill>
                  <a:srgbClr val="FF0000"/>
                </a:solidFill>
                <a:latin typeface="Courier New" pitchFamily="49" charset="0"/>
                <a:cs typeface="Courier New" pitchFamily="49" charset="0"/>
              </a:rPr>
              <a:t>simulation.explore</a:t>
            </a:r>
            <a:r>
              <a:rPr lang="en-US" dirty="0" smtClean="0">
                <a:solidFill>
                  <a:srgbClr val="FF0000"/>
                </a:solidFill>
                <a:latin typeface="Courier New" pitchFamily="49" charset="0"/>
                <a:cs typeface="Courier New" pitchFamily="49" charset="0"/>
              </a:rPr>
              <a:t>(find=</a:t>
            </a:r>
            <a:r>
              <a:rPr lang="en-US" dirty="0" err="1" smtClean="0">
                <a:solidFill>
                  <a:srgbClr val="FF0000"/>
                </a:solidFill>
                <a:latin typeface="Courier New" pitchFamily="49" charset="0"/>
                <a:cs typeface="Courier New" pitchFamily="49" charset="0"/>
              </a:rPr>
              <a:t>should_accept_path</a:t>
            </a:r>
            <a:r>
              <a:rPr lang="en-US" dirty="0" smtClean="0">
                <a:solidFill>
                  <a:srgbClr val="FF0000"/>
                </a:solidFill>
                <a:latin typeface="Courier New" pitchFamily="49" charset="0"/>
                <a:cs typeface="Courier New" pitchFamily="49" charset="0"/>
              </a:rPr>
              <a:t>, avoid=</a:t>
            </a:r>
            <a:r>
              <a:rPr lang="en-US" dirty="0" err="1" smtClean="0">
                <a:solidFill>
                  <a:srgbClr val="FF0000"/>
                </a:solidFill>
                <a:latin typeface="Courier New" pitchFamily="49" charset="0"/>
                <a:cs typeface="Courier New" pitchFamily="49" charset="0"/>
              </a:rPr>
              <a:t>should_avoid_path</a:t>
            </a:r>
            <a:r>
              <a:rPr lang="en-US" dirty="0" smtClean="0">
                <a:solidFill>
                  <a:srgbClr val="FF0000"/>
                </a:solidFill>
                <a:latin typeface="Courier New" pitchFamily="49" charset="0"/>
                <a:cs typeface="Courier New" pitchFamily="49" charset="0"/>
              </a:rPr>
              <a:t>)</a:t>
            </a:r>
          </a:p>
          <a:p>
            <a:pPr algn="ctr"/>
            <a:endParaRPr lang="en-US" sz="2400" dirty="0"/>
          </a:p>
          <a:p>
            <a:pPr algn="ctr"/>
            <a:r>
              <a:rPr lang="mr-IN" sz="2400" dirty="0" smtClean="0"/>
              <a:t>…</a:t>
            </a:r>
            <a:r>
              <a:rPr lang="en-US" sz="2400" dirty="0"/>
              <a:t> </a:t>
            </a:r>
            <a:r>
              <a:rPr lang="en-US" sz="2400" dirty="0" smtClean="0"/>
              <a:t>will add any path that is accepted to the list ‘</a:t>
            </a:r>
            <a:r>
              <a:rPr lang="en-US" sz="2000" dirty="0" err="1" smtClean="0">
                <a:solidFill>
                  <a:srgbClr val="FF0000"/>
                </a:solidFill>
                <a:latin typeface="Courier New" pitchFamily="49" charset="0"/>
                <a:cs typeface="Courier New" pitchFamily="49" charset="0"/>
              </a:rPr>
              <a:t>simulation.found</a:t>
            </a:r>
            <a:r>
              <a:rPr lang="en-US" sz="2400" dirty="0" smtClean="0"/>
              <a:t>’ </a:t>
            </a:r>
          </a:p>
          <a:p>
            <a:pPr algn="ctr"/>
            <a:endParaRPr lang="en-US" sz="2400" dirty="0"/>
          </a:p>
          <a:p>
            <a:pPr algn="ctr"/>
            <a:r>
              <a:rPr lang="en-US" sz="2400" dirty="0" smtClean="0"/>
              <a:t>Additionally, searching or avoiding a specific instruction address is common enough that the find and avoid parameters also </a:t>
            </a:r>
            <a:r>
              <a:rPr lang="en-US" sz="2400" dirty="0" smtClean="0">
                <a:solidFill>
                  <a:srgbClr val="FF0000"/>
                </a:solidFill>
              </a:rPr>
              <a:t>accept addresses</a:t>
            </a:r>
            <a:r>
              <a:rPr lang="en-US" sz="2400" dirty="0" smtClean="0"/>
              <a:t>:</a:t>
            </a:r>
          </a:p>
          <a:p>
            <a:pPr algn="ctr"/>
            <a:endParaRPr lang="en-US" sz="2400" dirty="0"/>
          </a:p>
          <a:p>
            <a:pPr algn="ctr"/>
            <a:r>
              <a:rPr lang="en-US" dirty="0" err="1" smtClean="0">
                <a:solidFill>
                  <a:srgbClr val="FF0000"/>
                </a:solidFill>
                <a:latin typeface="Courier New" pitchFamily="49" charset="0"/>
                <a:cs typeface="Courier New" pitchFamily="49" charset="0"/>
              </a:rPr>
              <a:t>simulation.explore</a:t>
            </a:r>
            <a:r>
              <a:rPr lang="en-US" dirty="0" smtClean="0">
                <a:solidFill>
                  <a:srgbClr val="FF0000"/>
                </a:solidFill>
                <a:latin typeface="Courier New" pitchFamily="49" charset="0"/>
                <a:cs typeface="Courier New" pitchFamily="49" charset="0"/>
              </a:rPr>
              <a:t>(find=0x80430a, avoid=0x9aa442)</a:t>
            </a:r>
            <a:endParaRPr lang="en-US" dirty="0">
              <a:solidFill>
                <a:srgbClr val="FF0000"/>
              </a:solidFill>
              <a:latin typeface="Courier New" pitchFamily="49" charset="0"/>
              <a:cs typeface="Courier New" pitchFamily="49" charset="0"/>
            </a:endParaRPr>
          </a:p>
          <a:p>
            <a:pPr algn="ctr"/>
            <a:endParaRPr lang="en-US" sz="2400" dirty="0" smtClean="0"/>
          </a:p>
          <a:p>
            <a:pPr algn="ctr"/>
            <a:r>
              <a:rPr lang="mr-IN" sz="2400" dirty="0" smtClean="0"/>
              <a:t>…</a:t>
            </a:r>
            <a:r>
              <a:rPr lang="en-US" sz="2400" dirty="0" smtClean="0"/>
              <a:t> would </a:t>
            </a:r>
            <a:r>
              <a:rPr lang="en-US" sz="2400" dirty="0" smtClean="0">
                <a:solidFill>
                  <a:srgbClr val="FF0000"/>
                </a:solidFill>
              </a:rPr>
              <a:t>search </a:t>
            </a:r>
            <a:r>
              <a:rPr lang="en-US" sz="2400" dirty="0" smtClean="0"/>
              <a:t>for address </a:t>
            </a:r>
            <a:r>
              <a:rPr lang="en-US" sz="2000" dirty="0" smtClean="0">
                <a:solidFill>
                  <a:srgbClr val="FF0000"/>
                </a:solidFill>
                <a:latin typeface="Courier New" pitchFamily="49" charset="0"/>
                <a:cs typeface="Courier New" pitchFamily="49" charset="0"/>
              </a:rPr>
              <a:t>0x80430a</a:t>
            </a:r>
            <a:r>
              <a:rPr lang="en-US" sz="2000" dirty="0" smtClean="0">
                <a:solidFill>
                  <a:srgbClr val="FF0000"/>
                </a:solidFill>
              </a:rPr>
              <a:t> </a:t>
            </a:r>
            <a:r>
              <a:rPr lang="en-US" sz="2400" dirty="0" smtClean="0"/>
              <a:t>and </a:t>
            </a:r>
            <a:r>
              <a:rPr lang="en-US" sz="2400" dirty="0" smtClean="0">
                <a:solidFill>
                  <a:srgbClr val="FF0000"/>
                </a:solidFill>
              </a:rPr>
              <a:t>terminate </a:t>
            </a:r>
            <a:r>
              <a:rPr lang="en-US" sz="2400" dirty="0" smtClean="0"/>
              <a:t>anything that reaches </a:t>
            </a:r>
            <a:r>
              <a:rPr lang="en-US" sz="2000" dirty="0" smtClean="0">
                <a:solidFill>
                  <a:srgbClr val="FF0000"/>
                </a:solidFill>
                <a:latin typeface="Courier New" pitchFamily="49" charset="0"/>
                <a:cs typeface="Courier New" pitchFamily="49" charset="0"/>
              </a:rPr>
              <a:t>0x9aa442</a:t>
            </a:r>
            <a:r>
              <a:rPr lang="en-US" sz="2400" dirty="0" smtClean="0"/>
              <a:t>.</a:t>
            </a:r>
          </a:p>
        </p:txBody>
      </p:sp>
    </p:spTree>
    <p:extLst>
      <p:ext uri="{BB962C8B-B14F-4D97-AF65-F5344CB8AC3E}">
        <p14:creationId xmlns="" xmlns:p14="http://schemas.microsoft.com/office/powerpoint/2010/main" val="960825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Angr</a:t>
            </a:r>
            <a:r>
              <a:rPr lang="en-US" dirty="0" smtClean="0"/>
              <a:t>-y CTF levels</a:t>
            </a:r>
            <a:endParaRPr lang="en-US" dirty="0"/>
          </a:p>
        </p:txBody>
      </p:sp>
    </p:spTree>
    <p:extLst>
      <p:ext uri="{BB962C8B-B14F-4D97-AF65-F5344CB8AC3E}">
        <p14:creationId xmlns="" xmlns:p14="http://schemas.microsoft.com/office/powerpoint/2010/main" val="17410047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00_angr_find</a:t>
            </a:r>
            <a:endParaRPr lang="en-US" dirty="0"/>
          </a:p>
        </p:txBody>
      </p:sp>
      <p:sp>
        <p:nvSpPr>
          <p:cNvPr id="3" name="Content Placeholder 2"/>
          <p:cNvSpPr>
            <a:spLocks noGrp="1"/>
          </p:cNvSpPr>
          <p:nvPr>
            <p:ph sz="quarter" idx="1"/>
          </p:nvPr>
        </p:nvSpPr>
        <p:spPr/>
        <p:txBody>
          <a:bodyPr/>
          <a:lstStyle/>
          <a:p>
            <a:r>
              <a:rPr lang="en-US" dirty="0" smtClean="0"/>
              <a:t>Our “Hello World” of </a:t>
            </a:r>
            <a:r>
              <a:rPr lang="en-US" dirty="0" err="1" smtClean="0"/>
              <a:t>angr</a:t>
            </a:r>
            <a:endParaRPr lang="en-US" dirty="0" smtClean="0"/>
          </a:p>
        </p:txBody>
      </p:sp>
      <p:pic>
        <p:nvPicPr>
          <p:cNvPr id="2050" name="Picture 2"/>
          <p:cNvPicPr>
            <a:picLocks noChangeAspect="1" noChangeArrowheads="1"/>
          </p:cNvPicPr>
          <p:nvPr/>
        </p:nvPicPr>
        <p:blipFill>
          <a:blip r:embed="rId2"/>
          <a:srcRect/>
          <a:stretch>
            <a:fillRect/>
          </a:stretch>
        </p:blipFill>
        <p:spPr bwMode="auto">
          <a:xfrm>
            <a:off x="2955234" y="2000153"/>
            <a:ext cx="5819026" cy="37527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00_angr_find</a:t>
            </a:r>
            <a:endParaRPr lang="en-US" dirty="0"/>
          </a:p>
        </p:txBody>
      </p:sp>
      <p:sp>
        <p:nvSpPr>
          <p:cNvPr id="3" name="Content Placeholder 2"/>
          <p:cNvSpPr>
            <a:spLocks noGrp="1"/>
          </p:cNvSpPr>
          <p:nvPr>
            <p:ph sz="quarter" idx="1"/>
          </p:nvPr>
        </p:nvSpPr>
        <p:spPr/>
        <p:txBody>
          <a:bodyPr/>
          <a:lstStyle/>
          <a:p>
            <a:r>
              <a:rPr lang="en-US" dirty="0" smtClean="0"/>
              <a:t>Analyze binary to find where it prints what you want (</a:t>
            </a:r>
            <a:r>
              <a:rPr lang="en-US" dirty="0" smtClean="0">
                <a:latin typeface="Courier New" pitchFamily="49" charset="0"/>
                <a:cs typeface="Courier New" pitchFamily="49" charset="0"/>
              </a:rPr>
              <a:t>0x804867a</a:t>
            </a:r>
            <a:r>
              <a:rPr lang="en-US" dirty="0" smtClean="0"/>
              <a:t>)</a:t>
            </a:r>
            <a:endParaRPr lang="en-US" dirty="0"/>
          </a:p>
        </p:txBody>
      </p:sp>
      <p:pic>
        <p:nvPicPr>
          <p:cNvPr id="4" name="Picture 2"/>
          <p:cNvPicPr>
            <a:picLocks noChangeAspect="1" noChangeArrowheads="1"/>
          </p:cNvPicPr>
          <p:nvPr/>
        </p:nvPicPr>
        <p:blipFill>
          <a:blip r:embed="rId2"/>
          <a:srcRect/>
          <a:stretch>
            <a:fillRect/>
          </a:stretch>
        </p:blipFill>
        <p:spPr bwMode="auto">
          <a:xfrm>
            <a:off x="203479" y="2447924"/>
            <a:ext cx="11686620" cy="3571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Smart </a:t>
            </a:r>
            <a:r>
              <a:rPr lang="en-US" dirty="0" err="1" smtClean="0"/>
              <a:t>fuzzing</a:t>
            </a:r>
            <a:r>
              <a:rPr lang="en-US" dirty="0" smtClean="0"/>
              <a:t> and symbolic execution</a:t>
            </a:r>
            <a:endParaRPr lang="en-US" dirty="0"/>
          </a:p>
        </p:txBody>
      </p:sp>
      <p:sp>
        <p:nvSpPr>
          <p:cNvPr id="3" name="Content Placeholder 2"/>
          <p:cNvSpPr>
            <a:spLocks noGrp="1"/>
          </p:cNvSpPr>
          <p:nvPr>
            <p:ph sz="quarter" idx="1"/>
          </p:nvPr>
        </p:nvSpPr>
        <p:spPr/>
        <p:txBody>
          <a:bodyPr>
            <a:normAutofit lnSpcReduction="10000"/>
          </a:bodyPr>
          <a:lstStyle/>
          <a:p>
            <a:r>
              <a:rPr lang="en-US" smtClean="0"/>
              <a:t>Going mainstream</a:t>
            </a:r>
          </a:p>
          <a:p>
            <a:pPr lvl="1"/>
            <a:r>
              <a:rPr lang="en-US" smtClean="0"/>
              <a:t>AppStore (ioS) now requires apps to compile to LLVM bytecode for analysis!</a:t>
            </a:r>
          </a:p>
          <a:p>
            <a:pPr lvl="2"/>
            <a:r>
              <a:rPr lang="en-US" smtClean="0"/>
              <a:t>So they can be analyzed using fuzzers and symbolic execution automatically</a:t>
            </a:r>
          </a:p>
          <a:p>
            <a:pPr lvl="1"/>
            <a:r>
              <a:rPr lang="en-US" smtClean="0"/>
              <a:t>oss-fuzz</a:t>
            </a:r>
          </a:p>
          <a:p>
            <a:pPr lvl="2"/>
            <a:r>
              <a:rPr lang="en-US" smtClean="0"/>
              <a:t>Google service for nightly fuzzing of critical open-source projects</a:t>
            </a:r>
          </a:p>
          <a:p>
            <a:pPr lvl="1"/>
            <a:r>
              <a:rPr lang="en-US" smtClean="0"/>
              <a:t>Microsoft Security Risk Detection</a:t>
            </a:r>
          </a:p>
          <a:p>
            <a:pPr lvl="2"/>
            <a:r>
              <a:rPr lang="en-US" smtClean="0"/>
              <a:t>Cloud service for automated fuzzing and symbolic execution of code</a:t>
            </a:r>
          </a:p>
          <a:p>
            <a:pPr lvl="2"/>
            <a:r>
              <a:rPr lang="en-US" smtClean="0"/>
              <a:t>Implemented as a service</a:t>
            </a:r>
          </a:p>
          <a:p>
            <a:pPr lvl="1"/>
            <a:r>
              <a:rPr lang="en-US" smtClean="0"/>
              <a:t>DevOps processes (CI/CD) changing to integrate tools</a:t>
            </a:r>
          </a:p>
          <a:p>
            <a:pPr lvl="2"/>
            <a:r>
              <a:rPr lang="en-US" smtClean="0"/>
              <a:t>Test-driven development (Kent Beck – 2003)</a:t>
            </a:r>
          </a:p>
          <a:p>
            <a:pPr lvl="2"/>
            <a:r>
              <a:rPr lang="en-US" smtClean="0"/>
              <a:t>Now, with fuzzing</a:t>
            </a:r>
          </a:p>
          <a:p>
            <a:pPr lvl="3"/>
            <a:r>
              <a:rPr lang="en-US" smtClean="0"/>
              <a:t>Every API a fuzzing target</a:t>
            </a:r>
          </a:p>
          <a:p>
            <a:pPr lvl="3"/>
            <a:r>
              <a:rPr lang="en-US" smtClean="0"/>
              <a:t>Continuous Integration with continuous fuzzing</a:t>
            </a:r>
          </a:p>
          <a:p>
            <a:pPr lvl="1"/>
            <a:endParaRPr lang="en-US" dirty="0" smtClean="0"/>
          </a:p>
          <a:p>
            <a:pPr lvl="1">
              <a:buNone/>
            </a:pPr>
            <a:endParaRPr lang="en-US"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00_angr_find</a:t>
            </a:r>
            <a:endParaRPr lang="en-US" dirty="0"/>
          </a:p>
        </p:txBody>
      </p:sp>
      <p:sp>
        <p:nvSpPr>
          <p:cNvPr id="3" name="Content Placeholder 2"/>
          <p:cNvSpPr>
            <a:spLocks noGrp="1"/>
          </p:cNvSpPr>
          <p:nvPr>
            <p:ph sz="quarter" idx="1"/>
          </p:nvPr>
        </p:nvSpPr>
        <p:spPr/>
        <p:txBody>
          <a:bodyPr/>
          <a:lstStyle/>
          <a:p>
            <a:r>
              <a:rPr lang="en-US" dirty="0" smtClean="0"/>
              <a:t>Each level includes a template solution script (</a:t>
            </a:r>
            <a:r>
              <a:rPr lang="en-US" sz="2400" dirty="0" smtClean="0">
                <a:latin typeface="Courier New" pitchFamily="49" charset="0"/>
                <a:cs typeface="Courier New" pitchFamily="49" charset="0"/>
              </a:rPr>
              <a:t>scaffoldXX.py</a:t>
            </a:r>
            <a:r>
              <a:rPr lang="en-US" dirty="0" smtClean="0"/>
              <a:t>)</a:t>
            </a:r>
          </a:p>
          <a:p>
            <a:pPr lvl="1"/>
            <a:r>
              <a:rPr lang="en-US" dirty="0" smtClean="0"/>
              <a:t>Full description of level in comments within each script</a:t>
            </a:r>
          </a:p>
          <a:p>
            <a:r>
              <a:rPr lang="en-US" dirty="0" err="1" smtClean="0"/>
              <a:t>Scaffolded</a:t>
            </a:r>
            <a:r>
              <a:rPr lang="en-US" dirty="0" smtClean="0"/>
              <a:t> so students focus only on one new part of </a:t>
            </a:r>
            <a:r>
              <a:rPr lang="en-US" dirty="0" err="1" smtClean="0"/>
              <a:t>angr</a:t>
            </a:r>
            <a:r>
              <a:rPr lang="en-US" dirty="0" smtClean="0"/>
              <a:t> per level</a:t>
            </a:r>
          </a:p>
          <a:p>
            <a:pPr lvl="1"/>
            <a:r>
              <a:rPr lang="en-US" dirty="0" smtClean="0">
                <a:latin typeface="Courier New" pitchFamily="49" charset="0"/>
                <a:cs typeface="Courier New" pitchFamily="49" charset="0"/>
              </a:rPr>
              <a:t>scaffold00.py</a:t>
            </a:r>
          </a:p>
        </p:txBody>
      </p:sp>
      <p:pic>
        <p:nvPicPr>
          <p:cNvPr id="1026" name="Picture 2"/>
          <p:cNvPicPr>
            <a:picLocks noChangeAspect="1" noChangeArrowheads="1"/>
          </p:cNvPicPr>
          <p:nvPr/>
        </p:nvPicPr>
        <p:blipFill>
          <a:blip r:embed="rId2"/>
          <a:srcRect/>
          <a:stretch>
            <a:fillRect/>
          </a:stretch>
        </p:blipFill>
        <p:spPr bwMode="auto">
          <a:xfrm>
            <a:off x="838200" y="3274426"/>
            <a:ext cx="6019800" cy="3419475"/>
          </a:xfrm>
          <a:prstGeom prst="rect">
            <a:avLst/>
          </a:prstGeom>
          <a:noFill/>
          <a:ln w="9525">
            <a:noFill/>
            <a:miter lim="800000"/>
            <a:headEnd/>
            <a:tailEnd/>
          </a:ln>
        </p:spPr>
      </p:pic>
      <p:grpSp>
        <p:nvGrpSpPr>
          <p:cNvPr id="29" name="Group 28"/>
          <p:cNvGrpSpPr/>
          <p:nvPr/>
        </p:nvGrpSpPr>
        <p:grpSpPr>
          <a:xfrm>
            <a:off x="7026797" y="3268109"/>
            <a:ext cx="3872920" cy="307777"/>
            <a:chOff x="8032830" y="3244959"/>
            <a:chExt cx="3872920" cy="307777"/>
          </a:xfrm>
        </p:grpSpPr>
        <p:sp>
          <p:nvSpPr>
            <p:cNvPr id="9" name="TextBox 8"/>
            <p:cNvSpPr txBox="1"/>
            <p:nvPr/>
          </p:nvSpPr>
          <p:spPr>
            <a:xfrm>
              <a:off x="8391646" y="3244959"/>
              <a:ext cx="3514104" cy="307777"/>
            </a:xfrm>
            <a:prstGeom prst="rect">
              <a:avLst/>
            </a:prstGeom>
            <a:noFill/>
          </p:spPr>
          <p:txBody>
            <a:bodyPr wrap="none" rtlCol="0">
              <a:spAutoFit/>
            </a:bodyPr>
            <a:lstStyle/>
            <a:p>
              <a:r>
                <a:rPr lang="en-US" sz="1400" dirty="0" smtClean="0">
                  <a:latin typeface="Courier New" pitchFamily="49" charset="0"/>
                  <a:cs typeface="Courier New" pitchFamily="49" charset="0"/>
                </a:rPr>
                <a:t>Specify path to binary (string)</a:t>
              </a:r>
              <a:endParaRPr lang="en-US" sz="1400" dirty="0">
                <a:latin typeface="Courier New" pitchFamily="49" charset="0"/>
                <a:cs typeface="Courier New" pitchFamily="49" charset="0"/>
              </a:endParaRPr>
            </a:p>
          </p:txBody>
        </p:sp>
        <p:cxnSp>
          <p:nvCxnSpPr>
            <p:cNvPr id="11" name="Straight Arrow Connector 10"/>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7040297" y="3594134"/>
            <a:ext cx="3335913" cy="307777"/>
            <a:chOff x="8032830" y="3244959"/>
            <a:chExt cx="3335913" cy="307777"/>
          </a:xfrm>
        </p:grpSpPr>
        <p:sp>
          <p:nvSpPr>
            <p:cNvPr id="37" name="TextBox 36"/>
            <p:cNvSpPr txBox="1"/>
            <p:nvPr/>
          </p:nvSpPr>
          <p:spPr>
            <a:xfrm>
              <a:off x="8391646" y="3244959"/>
              <a:ext cx="2977097" cy="307777"/>
            </a:xfrm>
            <a:prstGeom prst="rect">
              <a:avLst/>
            </a:prstGeom>
            <a:noFill/>
          </p:spPr>
          <p:txBody>
            <a:bodyPr wrap="none" rtlCol="0">
              <a:spAutoFit/>
            </a:bodyPr>
            <a:lstStyle/>
            <a:p>
              <a:r>
                <a:rPr lang="en-US" sz="1400" dirty="0" smtClean="0">
                  <a:latin typeface="Courier New" pitchFamily="49" charset="0"/>
                  <a:cs typeface="Courier New" pitchFamily="49" charset="0"/>
                </a:rPr>
                <a:t>Create project with binary</a:t>
              </a:r>
              <a:endParaRPr lang="en-US" sz="1400" dirty="0">
                <a:latin typeface="Courier New" pitchFamily="49" charset="0"/>
                <a:cs typeface="Courier New" pitchFamily="49" charset="0"/>
              </a:endParaRPr>
            </a:p>
          </p:txBody>
        </p:sp>
        <p:cxnSp>
          <p:nvCxnSpPr>
            <p:cNvPr id="38" name="Straight Arrow Connector 37"/>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040297" y="3906659"/>
            <a:ext cx="2154500" cy="307777"/>
            <a:chOff x="8032830" y="3244959"/>
            <a:chExt cx="2154500" cy="307777"/>
          </a:xfrm>
        </p:grpSpPr>
        <p:sp>
          <p:nvSpPr>
            <p:cNvPr id="40" name="TextBox 39"/>
            <p:cNvSpPr txBox="1"/>
            <p:nvPr/>
          </p:nvSpPr>
          <p:spPr>
            <a:xfrm>
              <a:off x="8391646" y="3244959"/>
              <a:ext cx="1795684" cy="307777"/>
            </a:xfrm>
            <a:prstGeom prst="rect">
              <a:avLst/>
            </a:prstGeom>
            <a:noFill/>
          </p:spPr>
          <p:txBody>
            <a:bodyPr wrap="none" rtlCol="0">
              <a:spAutoFit/>
            </a:bodyPr>
            <a:lstStyle/>
            <a:p>
              <a:r>
                <a:rPr lang="en-US" sz="1400" dirty="0" smtClean="0">
                  <a:latin typeface="Courier New" pitchFamily="49" charset="0"/>
                  <a:cs typeface="Courier New" pitchFamily="49" charset="0"/>
                </a:rPr>
                <a:t>Start at main()</a:t>
              </a:r>
              <a:endParaRPr lang="en-US" sz="1400" dirty="0">
                <a:latin typeface="Courier New" pitchFamily="49" charset="0"/>
                <a:cs typeface="Courier New" pitchFamily="49" charset="0"/>
              </a:endParaRPr>
            </a:p>
          </p:txBody>
        </p:sp>
        <p:cxnSp>
          <p:nvCxnSpPr>
            <p:cNvPr id="41" name="Straight Arrow Connector 40"/>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7051872" y="4561403"/>
            <a:ext cx="4409925" cy="523220"/>
            <a:chOff x="8032830" y="3244959"/>
            <a:chExt cx="4409925" cy="523220"/>
          </a:xfrm>
        </p:grpSpPr>
        <p:sp>
          <p:nvSpPr>
            <p:cNvPr id="43" name="TextBox 42"/>
            <p:cNvSpPr txBox="1"/>
            <p:nvPr/>
          </p:nvSpPr>
          <p:spPr>
            <a:xfrm>
              <a:off x="8391646" y="3244959"/>
              <a:ext cx="4051109" cy="523220"/>
            </a:xfrm>
            <a:prstGeom prst="rect">
              <a:avLst/>
            </a:prstGeom>
            <a:noFill/>
          </p:spPr>
          <p:txBody>
            <a:bodyPr wrap="none" rtlCol="0">
              <a:spAutoFit/>
            </a:bodyPr>
            <a:lstStyle/>
            <a:p>
              <a:r>
                <a:rPr lang="en-US" sz="1400" dirty="0" smtClean="0">
                  <a:latin typeface="Courier New" pitchFamily="49" charset="0"/>
                  <a:cs typeface="Courier New" pitchFamily="49" charset="0"/>
                </a:rPr>
                <a:t>Location to find input for (integer)</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Best specified in hexadecimal</a:t>
              </a:r>
              <a:endParaRPr lang="en-US" sz="1400" dirty="0">
                <a:latin typeface="Courier New" pitchFamily="49" charset="0"/>
                <a:cs typeface="Courier New" pitchFamily="49" charset="0"/>
              </a:endParaRPr>
            </a:p>
          </p:txBody>
        </p:sp>
        <p:cxnSp>
          <p:nvCxnSpPr>
            <p:cNvPr id="44" name="Straight Arrow Connector 43"/>
            <p:cNvCxnSpPr/>
            <p:nvPr/>
          </p:nvCxnSpPr>
          <p:spPr>
            <a:xfrm flipH="1">
              <a:off x="8032830" y="36044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053797" y="4972220"/>
            <a:ext cx="2798908" cy="307777"/>
            <a:chOff x="8032830" y="3244959"/>
            <a:chExt cx="2798908" cy="307777"/>
          </a:xfrm>
        </p:grpSpPr>
        <p:sp>
          <p:nvSpPr>
            <p:cNvPr id="46" name="TextBox 45"/>
            <p:cNvSpPr txBox="1"/>
            <p:nvPr/>
          </p:nvSpPr>
          <p:spPr>
            <a:xfrm>
              <a:off x="8391646" y="3244959"/>
              <a:ext cx="2440092" cy="307777"/>
            </a:xfrm>
            <a:prstGeom prst="rect">
              <a:avLst/>
            </a:prstGeom>
            <a:noFill/>
          </p:spPr>
          <p:txBody>
            <a:bodyPr wrap="none" rtlCol="0">
              <a:spAutoFit/>
            </a:bodyPr>
            <a:lstStyle/>
            <a:p>
              <a:r>
                <a:rPr lang="en-US" sz="1400" dirty="0" smtClean="0">
                  <a:latin typeface="Courier New" pitchFamily="49" charset="0"/>
                  <a:cs typeface="Courier New" pitchFamily="49" charset="0"/>
                </a:rPr>
                <a:t>Do entire exploration</a:t>
              </a:r>
              <a:endParaRPr lang="en-US" sz="1400" dirty="0">
                <a:latin typeface="Courier New" pitchFamily="49" charset="0"/>
                <a:cs typeface="Courier New" pitchFamily="49" charset="0"/>
              </a:endParaRPr>
            </a:p>
          </p:txBody>
        </p:sp>
        <p:cxnSp>
          <p:nvCxnSpPr>
            <p:cNvPr id="47" name="Straight Arrow Connector 46"/>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7063447" y="5384172"/>
            <a:ext cx="3335913" cy="307777"/>
            <a:chOff x="8032830" y="3244959"/>
            <a:chExt cx="3335913" cy="307777"/>
          </a:xfrm>
        </p:grpSpPr>
        <p:sp>
          <p:nvSpPr>
            <p:cNvPr id="49" name="TextBox 48"/>
            <p:cNvSpPr txBox="1"/>
            <p:nvPr/>
          </p:nvSpPr>
          <p:spPr>
            <a:xfrm>
              <a:off x="8391646" y="3244959"/>
              <a:ext cx="2977097" cy="307777"/>
            </a:xfrm>
            <a:prstGeom prst="rect">
              <a:avLst/>
            </a:prstGeom>
            <a:noFill/>
          </p:spPr>
          <p:txBody>
            <a:bodyPr wrap="none" rtlCol="0">
              <a:spAutoFit/>
            </a:bodyPr>
            <a:lstStyle/>
            <a:p>
              <a:r>
                <a:rPr lang="en-US" sz="1400" dirty="0" smtClean="0">
                  <a:latin typeface="Courier New" pitchFamily="49" charset="0"/>
                  <a:cs typeface="Courier New" pitchFamily="49" charset="0"/>
                </a:rPr>
                <a:t>See if something was found</a:t>
              </a:r>
              <a:endParaRPr lang="en-US" sz="1400" dirty="0">
                <a:latin typeface="Courier New" pitchFamily="49" charset="0"/>
                <a:cs typeface="Courier New" pitchFamily="49" charset="0"/>
              </a:endParaRPr>
            </a:p>
          </p:txBody>
        </p:sp>
        <p:cxnSp>
          <p:nvCxnSpPr>
            <p:cNvPr id="50" name="Straight Arrow Connector 49"/>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7063447" y="5618860"/>
            <a:ext cx="5054332" cy="307777"/>
            <a:chOff x="8032830" y="3258211"/>
            <a:chExt cx="5054332" cy="307777"/>
          </a:xfrm>
        </p:grpSpPr>
        <p:sp>
          <p:nvSpPr>
            <p:cNvPr id="52" name="TextBox 51"/>
            <p:cNvSpPr txBox="1"/>
            <p:nvPr/>
          </p:nvSpPr>
          <p:spPr>
            <a:xfrm>
              <a:off x="8391646" y="3258211"/>
              <a:ext cx="4695516" cy="307777"/>
            </a:xfrm>
            <a:prstGeom prst="rect">
              <a:avLst/>
            </a:prstGeom>
            <a:noFill/>
          </p:spPr>
          <p:txBody>
            <a:bodyPr wrap="none" rtlCol="0">
              <a:spAutoFit/>
            </a:bodyPr>
            <a:lstStyle/>
            <a:p>
              <a:r>
                <a:rPr lang="en-US" sz="1400" dirty="0" smtClean="0">
                  <a:latin typeface="Courier New" pitchFamily="49" charset="0"/>
                  <a:cs typeface="Courier New" pitchFamily="49" charset="0"/>
                </a:rPr>
                <a:t>Get first solution (usually 1 for our CTF)</a:t>
              </a:r>
              <a:endParaRPr lang="en-US" sz="1400" dirty="0">
                <a:latin typeface="Courier New" pitchFamily="49" charset="0"/>
                <a:cs typeface="Courier New" pitchFamily="49" charset="0"/>
              </a:endParaRPr>
            </a:p>
          </p:txBody>
        </p:sp>
        <p:cxnSp>
          <p:nvCxnSpPr>
            <p:cNvPr id="53" name="Straight Arrow Connector 52"/>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051872" y="5842860"/>
            <a:ext cx="4517327" cy="307777"/>
            <a:chOff x="8032830" y="3244959"/>
            <a:chExt cx="4517327" cy="307777"/>
          </a:xfrm>
        </p:grpSpPr>
        <p:sp>
          <p:nvSpPr>
            <p:cNvPr id="55" name="TextBox 54"/>
            <p:cNvSpPr txBox="1"/>
            <p:nvPr/>
          </p:nvSpPr>
          <p:spPr>
            <a:xfrm>
              <a:off x="8391646" y="3244959"/>
              <a:ext cx="4158511" cy="307777"/>
            </a:xfrm>
            <a:prstGeom prst="rect">
              <a:avLst/>
            </a:prstGeom>
            <a:noFill/>
          </p:spPr>
          <p:txBody>
            <a:bodyPr wrap="none" rtlCol="0">
              <a:spAutoFit/>
            </a:bodyPr>
            <a:lstStyle/>
            <a:p>
              <a:r>
                <a:rPr lang="en-US" sz="1400" dirty="0" smtClean="0">
                  <a:latin typeface="Courier New" pitchFamily="49" charset="0"/>
                  <a:cs typeface="Courier New" pitchFamily="49" charset="0"/>
                </a:rPr>
                <a:t>Concretize input that led to solution</a:t>
              </a:r>
              <a:endParaRPr lang="en-US" sz="1400" dirty="0">
                <a:latin typeface="Courier New" pitchFamily="49" charset="0"/>
                <a:cs typeface="Courier New" pitchFamily="49" charset="0"/>
              </a:endParaRPr>
            </a:p>
          </p:txBody>
        </p:sp>
        <p:cxnSp>
          <p:nvCxnSpPr>
            <p:cNvPr id="56" name="Straight Arrow Connector 55"/>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02_angr_find_condition</a:t>
            </a:r>
            <a:endParaRPr lang="en-US" dirty="0"/>
          </a:p>
        </p:txBody>
      </p:sp>
      <p:sp>
        <p:nvSpPr>
          <p:cNvPr id="3" name="Content Placeholder 2"/>
          <p:cNvSpPr>
            <a:spLocks noGrp="1"/>
          </p:cNvSpPr>
          <p:nvPr>
            <p:ph sz="quarter" idx="1"/>
          </p:nvPr>
        </p:nvSpPr>
        <p:spPr/>
        <p:txBody>
          <a:bodyPr/>
          <a:lstStyle/>
          <a:p>
            <a:r>
              <a:rPr lang="en-US" dirty="0" smtClean="0"/>
              <a:t>Can also use alternate conditions to find states</a:t>
            </a:r>
            <a:endParaRPr lang="en-US" dirty="0"/>
          </a:p>
        </p:txBody>
      </p:sp>
      <p:pic>
        <p:nvPicPr>
          <p:cNvPr id="2050" name="Picture 2"/>
          <p:cNvPicPr>
            <a:picLocks noChangeAspect="1" noChangeArrowheads="1"/>
          </p:cNvPicPr>
          <p:nvPr/>
        </p:nvPicPr>
        <p:blipFill>
          <a:blip r:embed="rId2"/>
          <a:srcRect/>
          <a:stretch>
            <a:fillRect/>
          </a:stretch>
        </p:blipFill>
        <p:spPr bwMode="auto">
          <a:xfrm>
            <a:off x="477827" y="2562173"/>
            <a:ext cx="6305550" cy="4171950"/>
          </a:xfrm>
          <a:prstGeom prst="rect">
            <a:avLst/>
          </a:prstGeom>
          <a:noFill/>
          <a:ln w="9525">
            <a:noFill/>
            <a:miter lim="800000"/>
            <a:headEnd/>
            <a:tailEnd/>
          </a:ln>
        </p:spPr>
      </p:pic>
      <p:grpSp>
        <p:nvGrpSpPr>
          <p:cNvPr id="7" name="Group 6"/>
          <p:cNvGrpSpPr/>
          <p:nvPr/>
        </p:nvGrpSpPr>
        <p:grpSpPr>
          <a:xfrm>
            <a:off x="7015222" y="3210234"/>
            <a:ext cx="4517327" cy="523220"/>
            <a:chOff x="8032830" y="3244959"/>
            <a:chExt cx="4517327" cy="523220"/>
          </a:xfrm>
        </p:grpSpPr>
        <p:sp>
          <p:nvSpPr>
            <p:cNvPr id="8" name="TextBox 7"/>
            <p:cNvSpPr txBox="1"/>
            <p:nvPr/>
          </p:nvSpPr>
          <p:spPr>
            <a:xfrm>
              <a:off x="8391646" y="3244959"/>
              <a:ext cx="4158511" cy="523220"/>
            </a:xfrm>
            <a:prstGeom prst="rect">
              <a:avLst/>
            </a:prstGeom>
            <a:noFill/>
          </p:spPr>
          <p:txBody>
            <a:bodyPr wrap="none" rtlCol="0">
              <a:spAutoFit/>
            </a:bodyPr>
            <a:lstStyle/>
            <a:p>
              <a:r>
                <a:rPr lang="en-US" sz="1400" dirty="0" smtClean="0">
                  <a:latin typeface="Courier New" pitchFamily="49" charset="0"/>
                  <a:cs typeface="Courier New" pitchFamily="49" charset="0"/>
                </a:rPr>
                <a:t>Define a function that represents the</a:t>
              </a:r>
            </a:p>
            <a:p>
              <a:r>
                <a:rPr lang="en-US" sz="1400" dirty="0" smtClean="0">
                  <a:latin typeface="Courier New" pitchFamily="49" charset="0"/>
                  <a:cs typeface="Courier New" pitchFamily="49" charset="0"/>
                </a:rPr>
                <a:t>state you want to look for.</a:t>
              </a:r>
              <a:endParaRPr lang="en-US" sz="1400" dirty="0">
                <a:latin typeface="Courier New" pitchFamily="49" charset="0"/>
                <a:cs typeface="Courier New" pitchFamily="49" charset="0"/>
              </a:endParaRPr>
            </a:p>
          </p:txBody>
        </p:sp>
        <p:cxnSp>
          <p:nvCxnSpPr>
            <p:cNvPr id="9" name="Straight Arrow Connector 8"/>
            <p:cNvCxnSpPr/>
            <p:nvPr/>
          </p:nvCxnSpPr>
          <p:spPr>
            <a:xfrm flipH="1">
              <a:off x="8032830" y="3616048"/>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7017147" y="3675159"/>
            <a:ext cx="3228512" cy="307777"/>
            <a:chOff x="8032830" y="3244959"/>
            <a:chExt cx="3228512" cy="307777"/>
          </a:xfrm>
        </p:grpSpPr>
        <p:sp>
          <p:nvSpPr>
            <p:cNvPr id="11" name="TextBox 10"/>
            <p:cNvSpPr txBox="1"/>
            <p:nvPr/>
          </p:nvSpPr>
          <p:spPr>
            <a:xfrm>
              <a:off x="8391646" y="3244959"/>
              <a:ext cx="2869696" cy="307777"/>
            </a:xfrm>
            <a:prstGeom prst="rect">
              <a:avLst/>
            </a:prstGeom>
            <a:noFill/>
          </p:spPr>
          <p:txBody>
            <a:bodyPr wrap="none" rtlCol="0">
              <a:spAutoFit/>
            </a:bodyPr>
            <a:lstStyle/>
            <a:p>
              <a:r>
                <a:rPr lang="en-US" sz="1400" dirty="0" smtClean="0">
                  <a:latin typeface="Courier New" pitchFamily="49" charset="0"/>
                  <a:cs typeface="Courier New" pitchFamily="49" charset="0"/>
                </a:rPr>
                <a:t>Dumps </a:t>
              </a:r>
              <a:r>
                <a:rPr lang="en-US" sz="1400" dirty="0" err="1" smtClean="0">
                  <a:latin typeface="Courier New" pitchFamily="49" charset="0"/>
                  <a:cs typeface="Courier New" pitchFamily="49" charset="0"/>
                </a:rPr>
                <a:t>stdout</a:t>
              </a:r>
              <a:r>
                <a:rPr lang="en-US" sz="1400" dirty="0" smtClean="0">
                  <a:latin typeface="Courier New" pitchFamily="49" charset="0"/>
                  <a:cs typeface="Courier New" pitchFamily="49" charset="0"/>
                </a:rPr>
                <a:t> to variable.</a:t>
              </a:r>
              <a:endParaRPr lang="en-US" sz="1400" dirty="0">
                <a:latin typeface="Courier New" pitchFamily="49" charset="0"/>
                <a:cs typeface="Courier New" pitchFamily="49" charset="0"/>
              </a:endParaRPr>
            </a:p>
          </p:txBody>
        </p:sp>
        <p:cxnSp>
          <p:nvCxnSpPr>
            <p:cNvPr id="12" name="Straight Arrow Connector 11"/>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7017147" y="3895084"/>
            <a:ext cx="4195123" cy="523220"/>
            <a:chOff x="8032830" y="3244959"/>
            <a:chExt cx="4195123" cy="523220"/>
          </a:xfrm>
        </p:grpSpPr>
        <p:sp>
          <p:nvSpPr>
            <p:cNvPr id="14" name="TextBox 13"/>
            <p:cNvSpPr txBox="1"/>
            <p:nvPr/>
          </p:nvSpPr>
          <p:spPr>
            <a:xfrm>
              <a:off x="8391646" y="3244959"/>
              <a:ext cx="3836307" cy="523220"/>
            </a:xfrm>
            <a:prstGeom prst="rect">
              <a:avLst/>
            </a:prstGeom>
            <a:noFill/>
          </p:spPr>
          <p:txBody>
            <a:bodyPr wrap="none" rtlCol="0">
              <a:spAutoFit/>
            </a:bodyPr>
            <a:lstStyle/>
            <a:p>
              <a:r>
                <a:rPr lang="en-US" sz="1400" dirty="0" smtClean="0">
                  <a:latin typeface="Courier New" pitchFamily="49" charset="0"/>
                  <a:cs typeface="Courier New" pitchFamily="49" charset="0"/>
                </a:rPr>
                <a:t>Expression that should return true</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if “Good Job” is in it.</a:t>
              </a:r>
              <a:endParaRPr lang="en-US" sz="1400" dirty="0">
                <a:latin typeface="Courier New" pitchFamily="49" charset="0"/>
                <a:cs typeface="Courier New" pitchFamily="49" charset="0"/>
              </a:endParaRPr>
            </a:p>
          </p:txBody>
        </p:sp>
        <p:cxnSp>
          <p:nvCxnSpPr>
            <p:cNvPr id="15" name="Straight Arrow Connector 14"/>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007497" y="4289295"/>
            <a:ext cx="4517327" cy="954107"/>
            <a:chOff x="8032830" y="3244959"/>
            <a:chExt cx="4517327" cy="954107"/>
          </a:xfrm>
        </p:grpSpPr>
        <p:sp>
          <p:nvSpPr>
            <p:cNvPr id="20" name="TextBox 19"/>
            <p:cNvSpPr txBox="1"/>
            <p:nvPr/>
          </p:nvSpPr>
          <p:spPr>
            <a:xfrm>
              <a:off x="8391646" y="3244959"/>
              <a:ext cx="4158511" cy="954107"/>
            </a:xfrm>
            <a:prstGeom prst="rect">
              <a:avLst/>
            </a:prstGeom>
            <a:noFill/>
          </p:spPr>
          <p:txBody>
            <a:bodyPr wrap="none" rtlCol="0">
              <a:spAutoFit/>
            </a:bodyPr>
            <a:lstStyle/>
            <a:p>
              <a:r>
                <a:rPr lang="en-US" sz="1400" dirty="0" smtClean="0">
                  <a:latin typeface="Courier New" pitchFamily="49" charset="0"/>
                  <a:cs typeface="Courier New" pitchFamily="49" charset="0"/>
                </a:rPr>
                <a:t>Same as </a:t>
              </a:r>
              <a:r>
                <a:rPr lang="en-US" sz="1400" dirty="0" err="1" smtClean="0">
                  <a:latin typeface="Courier New" pitchFamily="49" charset="0"/>
                  <a:cs typeface="Courier New" pitchFamily="49" charset="0"/>
                </a:rPr>
                <a:t>is_successful</a:t>
              </a:r>
              <a:r>
                <a:rPr lang="en-US" sz="1400" dirty="0" smtClean="0">
                  <a:latin typeface="Courier New" pitchFamily="49" charset="0"/>
                  <a:cs typeface="Courier New" pitchFamily="49" charset="0"/>
                </a:rPr>
                <a:t>, but specify</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states that should abort immediately.</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States not matching will return false</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and continue execution.</a:t>
              </a:r>
              <a:endParaRPr lang="en-US" sz="1400" dirty="0">
                <a:latin typeface="Courier New" pitchFamily="49" charset="0"/>
                <a:cs typeface="Courier New" pitchFamily="49" charset="0"/>
              </a:endParaRPr>
            </a:p>
          </p:txBody>
        </p:sp>
        <p:cxnSp>
          <p:nvCxnSpPr>
            <p:cNvPr id="21" name="Straight Arrow Connector 20"/>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7007497" y="5153406"/>
            <a:ext cx="4195123" cy="523220"/>
            <a:chOff x="8032830" y="3244959"/>
            <a:chExt cx="4195123" cy="523220"/>
          </a:xfrm>
        </p:grpSpPr>
        <p:sp>
          <p:nvSpPr>
            <p:cNvPr id="33" name="TextBox 32"/>
            <p:cNvSpPr txBox="1"/>
            <p:nvPr/>
          </p:nvSpPr>
          <p:spPr>
            <a:xfrm>
              <a:off x="8391646" y="3244959"/>
              <a:ext cx="3836307" cy="523220"/>
            </a:xfrm>
            <a:prstGeom prst="rect">
              <a:avLst/>
            </a:prstGeom>
            <a:noFill/>
          </p:spPr>
          <p:txBody>
            <a:bodyPr wrap="none" rtlCol="0">
              <a:spAutoFit/>
            </a:bodyPr>
            <a:lstStyle/>
            <a:p>
              <a:r>
                <a:rPr lang="en-US" sz="1400" dirty="0" smtClean="0">
                  <a:latin typeface="Courier New" pitchFamily="49" charset="0"/>
                  <a:cs typeface="Courier New" pitchFamily="49" charset="0"/>
                </a:rPr>
                <a:t>Return if a state </a:t>
              </a:r>
              <a:r>
                <a:rPr lang="en-US" sz="1400" dirty="0" err="1" smtClean="0">
                  <a:latin typeface="Courier New" pitchFamily="49" charset="0"/>
                  <a:cs typeface="Courier New" pitchFamily="49" charset="0"/>
                </a:rPr>
                <a:t>is_successful</a:t>
              </a:r>
              <a:r>
                <a:rPr lang="en-US" sz="1400" dirty="0" smtClean="0">
                  <a:latin typeface="Courier New" pitchFamily="49" charset="0"/>
                  <a:cs typeface="Courier New" pitchFamily="49" charset="0"/>
                </a:rPr>
                <a:t>().</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Abort states that </a:t>
              </a:r>
              <a:r>
                <a:rPr lang="en-US" sz="1400" dirty="0" err="1" smtClean="0">
                  <a:latin typeface="Courier New" pitchFamily="49" charset="0"/>
                  <a:cs typeface="Courier New" pitchFamily="49" charset="0"/>
                </a:rPr>
                <a:t>should_abort</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cxnSp>
          <p:nvCxnSpPr>
            <p:cNvPr id="34" name="Straight Arrow Connector 33"/>
            <p:cNvCxnSpPr/>
            <p:nvPr/>
          </p:nvCxnSpPr>
          <p:spPr>
            <a:xfrm flipH="1">
              <a:off x="8032830" y="3419273"/>
              <a:ext cx="358816"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Lab</a:t>
            </a:r>
            <a:endParaRPr lang="en-US"/>
          </a:p>
        </p:txBody>
      </p:sp>
      <p:sp>
        <p:nvSpPr>
          <p:cNvPr id="3" name="Content Placeholder 2"/>
          <p:cNvSpPr>
            <a:spLocks noGrp="1"/>
          </p:cNvSpPr>
          <p:nvPr>
            <p:ph sz="quarter" idx="1"/>
          </p:nvPr>
        </p:nvSpPr>
        <p:spPr/>
        <p:txBody>
          <a:bodyPr/>
          <a:lstStyle/>
          <a:p>
            <a:r>
              <a:rPr lang="en-US" smtClean="0"/>
              <a:t>Feel free to work with others, but you must run on your own to solve your own levels</a:t>
            </a:r>
          </a:p>
          <a:p>
            <a:pPr lvl="1"/>
            <a:r>
              <a:rPr lang="en-US" smtClean="0">
                <a:latin typeface="Courier New" pitchFamily="49" charset="0"/>
                <a:cs typeface="Courier New" pitchFamily="49" charset="0"/>
              </a:rPr>
              <a:t>00_angr_find</a:t>
            </a:r>
          </a:p>
          <a:p>
            <a:pPr lvl="1"/>
            <a:r>
              <a:rPr lang="en-US" smtClean="0">
                <a:latin typeface="Courier New" pitchFamily="49" charset="0"/>
                <a:cs typeface="Courier New" pitchFamily="49" charset="0"/>
              </a:rPr>
              <a:t>01_angr_avoid</a:t>
            </a:r>
          </a:p>
          <a:p>
            <a:pPr lvl="1"/>
            <a:r>
              <a:rPr lang="en-US" smtClean="0">
                <a:latin typeface="Courier New" pitchFamily="49" charset="0"/>
                <a:cs typeface="Courier New" pitchFamily="49" charset="0"/>
              </a:rPr>
              <a:t>02_angr_find_condition</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Symbolic Execution CTF: Part 2</a:t>
            </a:r>
            <a:endParaRPr lang="en-US" sz="5400" dirty="0"/>
          </a:p>
        </p:txBody>
      </p:sp>
      <p:sp>
        <p:nvSpPr>
          <p:cNvPr id="3" name="Subtitle 2"/>
          <p:cNvSpPr>
            <a:spLocks noGrp="1"/>
          </p:cNvSpPr>
          <p:nvPr>
            <p:ph type="body" idx="1"/>
          </p:nvPr>
        </p:nvSpPr>
        <p:spPr/>
        <p:txBody>
          <a:bodyPr/>
          <a:lstStyle/>
          <a:p>
            <a:r>
              <a:rPr lang="en-US" dirty="0" smtClean="0"/>
              <a:t>Introducing Symbols and Constraints</a:t>
            </a:r>
            <a:endParaRPr lang="en-US" dirty="0"/>
          </a:p>
        </p:txBody>
      </p:sp>
    </p:spTree>
    <p:extLst>
      <p:ext uri="{BB962C8B-B14F-4D97-AF65-F5344CB8AC3E}">
        <p14:creationId xmlns="" xmlns:p14="http://schemas.microsoft.com/office/powerpoint/2010/main" val="7777798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are the first three levels of the CTF solved without injecting symbols?</a:t>
            </a:r>
            <a:endParaRPr lang="en-US" dirty="0"/>
          </a:p>
        </p:txBody>
      </p:sp>
      <p:sp>
        <p:nvSpPr>
          <p:cNvPr id="4" name="TextBox 3"/>
          <p:cNvSpPr txBox="1"/>
          <p:nvPr/>
        </p:nvSpPr>
        <p:spPr>
          <a:xfrm>
            <a:off x="838201" y="1887462"/>
            <a:ext cx="10515599" cy="4524315"/>
          </a:xfrm>
          <a:prstGeom prst="rect">
            <a:avLst/>
          </a:prstGeom>
          <a:noFill/>
        </p:spPr>
        <p:txBody>
          <a:bodyPr wrap="square" rtlCol="0">
            <a:spAutoFit/>
          </a:bodyPr>
          <a:lstStyle/>
          <a:p>
            <a:pPr algn="ctr"/>
            <a:r>
              <a:rPr lang="en-US" sz="2400" dirty="0" err="1" smtClean="0"/>
              <a:t>Angr</a:t>
            </a:r>
            <a:r>
              <a:rPr lang="en-US" sz="2400" dirty="0"/>
              <a:t> </a:t>
            </a:r>
            <a:r>
              <a:rPr lang="en-US" sz="2400" dirty="0" smtClean="0"/>
              <a:t>injects them for you!</a:t>
            </a:r>
          </a:p>
          <a:p>
            <a:pPr algn="ctr"/>
            <a:endParaRPr lang="en-US" sz="2400" dirty="0" smtClean="0"/>
          </a:p>
          <a:p>
            <a:pPr algn="ctr"/>
            <a:r>
              <a:rPr lang="en-US" sz="2400" dirty="0" smtClean="0"/>
              <a:t>In some cases, </a:t>
            </a:r>
            <a:r>
              <a:rPr lang="en-US" sz="2400" dirty="0" err="1" smtClean="0"/>
              <a:t>Angr</a:t>
            </a:r>
            <a:r>
              <a:rPr lang="en-US" sz="2400" dirty="0" smtClean="0"/>
              <a:t> </a:t>
            </a:r>
            <a:r>
              <a:rPr lang="en-US" sz="2400" dirty="0" smtClean="0">
                <a:solidFill>
                  <a:srgbClr val="FF0000"/>
                </a:solidFill>
              </a:rPr>
              <a:t>automatically injects a symbols </a:t>
            </a:r>
            <a:r>
              <a:rPr lang="en-US" sz="2400" dirty="0" smtClean="0"/>
              <a:t>when </a:t>
            </a:r>
            <a:r>
              <a:rPr lang="en-US" sz="2400" dirty="0" smtClean="0">
                <a:solidFill>
                  <a:srgbClr val="FF0000"/>
                </a:solidFill>
              </a:rPr>
              <a:t>user input </a:t>
            </a:r>
            <a:r>
              <a:rPr lang="en-US" sz="2400" dirty="0" smtClean="0"/>
              <a:t>is queried from </a:t>
            </a:r>
            <a:r>
              <a:rPr lang="en-US" sz="2000" dirty="0" err="1" smtClean="0">
                <a:latin typeface="Courier New" pitchFamily="49" charset="0"/>
                <a:cs typeface="Courier New" pitchFamily="49" charset="0"/>
              </a:rPr>
              <a:t>stdin</a:t>
            </a:r>
            <a:r>
              <a:rPr lang="en-US" sz="2400" dirty="0" smtClean="0"/>
              <a:t>. *</a:t>
            </a:r>
          </a:p>
          <a:p>
            <a:pPr algn="ctr"/>
            <a:endParaRPr lang="en-US" sz="2400" dirty="0"/>
          </a:p>
          <a:p>
            <a:pPr algn="ctr"/>
            <a:r>
              <a:rPr lang="en-US" sz="2400" dirty="0" smtClean="0"/>
              <a:t>Can also handle </a:t>
            </a:r>
            <a:r>
              <a:rPr lang="en-US" sz="2400" dirty="0" smtClean="0">
                <a:solidFill>
                  <a:srgbClr val="FF0000"/>
                </a:solidFill>
              </a:rPr>
              <a:t>simple</a:t>
            </a:r>
            <a:r>
              <a:rPr lang="en-US" sz="2400" dirty="0" smtClean="0"/>
              <a:t> calls of ‘</a:t>
            </a:r>
            <a:r>
              <a:rPr lang="en-US" sz="2400" dirty="0" err="1" smtClean="0">
                <a:solidFill>
                  <a:srgbClr val="FF0000"/>
                </a:solidFill>
                <a:latin typeface="Courier New" pitchFamily="49" charset="0"/>
                <a:cs typeface="Courier New" pitchFamily="49" charset="0"/>
              </a:rPr>
              <a:t>scanf</a:t>
            </a:r>
            <a:r>
              <a:rPr lang="en-US" sz="2400" dirty="0" smtClean="0"/>
              <a:t>’ (without complex format strings.)</a:t>
            </a:r>
          </a:p>
          <a:p>
            <a:pPr algn="ctr"/>
            <a:endParaRPr lang="en-US" sz="2400" dirty="0"/>
          </a:p>
          <a:p>
            <a:pPr algn="ctr"/>
            <a:r>
              <a:rPr lang="en-US" sz="2400" dirty="0" smtClean="0"/>
              <a:t>You will need to </a:t>
            </a:r>
            <a:r>
              <a:rPr lang="en-US" sz="2400" dirty="0" smtClean="0">
                <a:solidFill>
                  <a:srgbClr val="FF0000"/>
                </a:solidFill>
              </a:rPr>
              <a:t>inject symbols manually </a:t>
            </a:r>
            <a:r>
              <a:rPr lang="en-US" sz="2400" dirty="0" smtClean="0"/>
              <a:t>if the input is more </a:t>
            </a:r>
            <a:r>
              <a:rPr lang="en-US" sz="2400" dirty="0" smtClean="0">
                <a:solidFill>
                  <a:srgbClr val="FF0000"/>
                </a:solidFill>
              </a:rPr>
              <a:t>complex</a:t>
            </a:r>
            <a:r>
              <a:rPr lang="en-US" sz="2400" dirty="0" smtClean="0"/>
              <a:t>, for example:</a:t>
            </a:r>
          </a:p>
          <a:p>
            <a:pPr marL="342900" indent="-342900" algn="ctr">
              <a:buFont typeface="Arial" charset="0"/>
              <a:buChar char="•"/>
            </a:pPr>
            <a:r>
              <a:rPr lang="en-US" sz="2400" dirty="0" smtClean="0"/>
              <a:t>Arbitrary format string for </a:t>
            </a:r>
            <a:r>
              <a:rPr lang="en-US" sz="2400" dirty="0" err="1" smtClean="0">
                <a:latin typeface="Courier New" pitchFamily="49" charset="0"/>
                <a:cs typeface="Courier New" pitchFamily="49" charset="0"/>
              </a:rPr>
              <a:t>scanf</a:t>
            </a:r>
            <a:r>
              <a:rPr lang="en-US" sz="2400" dirty="0">
                <a:latin typeface="Courier New" pitchFamily="49" charset="0"/>
                <a:cs typeface="Courier New" pitchFamily="49" charset="0"/>
              </a:rPr>
              <a:t> </a:t>
            </a:r>
          </a:p>
          <a:p>
            <a:pPr marL="342900" indent="-342900" algn="ctr">
              <a:buFont typeface="Arial" charset="0"/>
              <a:buChar char="•"/>
            </a:pPr>
            <a:r>
              <a:rPr lang="en-US" sz="2400" dirty="0" smtClean="0"/>
              <a:t>From a file</a:t>
            </a:r>
          </a:p>
          <a:p>
            <a:pPr marL="342900" indent="-342900" algn="ctr">
              <a:buFont typeface="Arial" charset="0"/>
              <a:buChar char="•"/>
            </a:pPr>
            <a:r>
              <a:rPr lang="en-US" sz="2400" dirty="0" smtClean="0"/>
              <a:t>From the network</a:t>
            </a:r>
          </a:p>
          <a:p>
            <a:pPr marL="342900" indent="-342900" algn="ctr">
              <a:buFont typeface="Arial" charset="0"/>
              <a:buChar char="•"/>
            </a:pPr>
            <a:r>
              <a:rPr lang="en-US" sz="2400" dirty="0" smtClean="0"/>
              <a:t>From interactions with a UI</a:t>
            </a:r>
          </a:p>
        </p:txBody>
      </p:sp>
      <p:sp>
        <p:nvSpPr>
          <p:cNvPr id="5" name="TextBox 4"/>
          <p:cNvSpPr txBox="1"/>
          <p:nvPr/>
        </p:nvSpPr>
        <p:spPr>
          <a:xfrm>
            <a:off x="1145894" y="6423949"/>
            <a:ext cx="5046766" cy="276999"/>
          </a:xfrm>
          <a:prstGeom prst="rect">
            <a:avLst/>
          </a:prstGeom>
          <a:noFill/>
        </p:spPr>
        <p:txBody>
          <a:bodyPr wrap="none" rtlCol="0">
            <a:spAutoFit/>
          </a:bodyPr>
          <a:lstStyle/>
          <a:p>
            <a:r>
              <a:rPr lang="en-US" sz="1200" dirty="0" smtClean="0"/>
              <a:t>* It does this with what are called </a:t>
            </a:r>
            <a:r>
              <a:rPr lang="en-US" sz="1200" dirty="0" err="1" smtClean="0"/>
              <a:t>SimProcedures</a:t>
            </a:r>
            <a:r>
              <a:rPr lang="en-US" sz="1200" dirty="0" smtClean="0"/>
              <a:t>, which we will cover later.</a:t>
            </a:r>
            <a:endParaRPr lang="en-US" sz="1200" dirty="0"/>
          </a:p>
        </p:txBody>
      </p:sp>
    </p:spTree>
    <p:extLst>
      <p:ext uri="{BB962C8B-B14F-4D97-AF65-F5344CB8AC3E}">
        <p14:creationId xmlns="" xmlns:p14="http://schemas.microsoft.com/office/powerpoint/2010/main" val="169921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down)">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down)">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down)">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wipe(down)">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wipe(down)">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wipe(down)">
                                      <p:cBhvr>
                                        <p:cTn id="4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of Symbols: </a:t>
            </a:r>
            <a:r>
              <a:rPr lang="en-US" dirty="0" err="1" smtClean="0"/>
              <a:t>Bitvectors</a:t>
            </a:r>
            <a:endParaRPr lang="en-US" dirty="0"/>
          </a:p>
        </p:txBody>
      </p:sp>
      <p:sp>
        <p:nvSpPr>
          <p:cNvPr id="4" name="TextBox 3"/>
          <p:cNvSpPr txBox="1"/>
          <p:nvPr/>
        </p:nvSpPr>
        <p:spPr>
          <a:xfrm>
            <a:off x="838200" y="1922182"/>
            <a:ext cx="10515599" cy="3785652"/>
          </a:xfrm>
          <a:prstGeom prst="rect">
            <a:avLst/>
          </a:prstGeom>
          <a:noFill/>
        </p:spPr>
        <p:txBody>
          <a:bodyPr wrap="square" rtlCol="0">
            <a:spAutoFit/>
          </a:bodyPr>
          <a:lstStyle/>
          <a:p>
            <a:pPr algn="ctr"/>
            <a:r>
              <a:rPr lang="en-US" sz="2400" dirty="0" err="1" smtClean="0"/>
              <a:t>Angr’s</a:t>
            </a:r>
            <a:r>
              <a:rPr lang="en-US" sz="2400" dirty="0" smtClean="0"/>
              <a:t> symbols are represented by what it calls </a:t>
            </a:r>
            <a:r>
              <a:rPr lang="en-US" sz="2400" dirty="0" err="1" smtClean="0">
                <a:solidFill>
                  <a:srgbClr val="FF0000"/>
                </a:solidFill>
              </a:rPr>
              <a:t>bitvectors</a:t>
            </a:r>
            <a:r>
              <a:rPr lang="en-US" sz="2400" dirty="0" smtClean="0"/>
              <a:t>.</a:t>
            </a:r>
          </a:p>
          <a:p>
            <a:pPr algn="ctr"/>
            <a:endParaRPr lang="en-US" sz="2400" dirty="0"/>
          </a:p>
          <a:p>
            <a:pPr algn="ctr"/>
            <a:r>
              <a:rPr lang="en-US" sz="2400" dirty="0" err="1" smtClean="0"/>
              <a:t>Bitvectors</a:t>
            </a:r>
            <a:r>
              <a:rPr lang="en-US" sz="2400" dirty="0" smtClean="0"/>
              <a:t> have a </a:t>
            </a:r>
            <a:r>
              <a:rPr lang="en-US" sz="2400" dirty="0" smtClean="0">
                <a:solidFill>
                  <a:srgbClr val="FF0000"/>
                </a:solidFill>
              </a:rPr>
              <a:t>size</a:t>
            </a:r>
            <a:r>
              <a:rPr lang="en-US" sz="2400" dirty="0" smtClean="0"/>
              <a:t>, the number of bits they represent.</a:t>
            </a:r>
          </a:p>
          <a:p>
            <a:pPr algn="ctr"/>
            <a:endParaRPr lang="en-US" sz="2400" dirty="0"/>
          </a:p>
          <a:p>
            <a:pPr algn="ctr"/>
            <a:r>
              <a:rPr lang="en-US" sz="2400" dirty="0" smtClean="0"/>
              <a:t>As with all data in programming, </a:t>
            </a:r>
            <a:r>
              <a:rPr lang="en-US" sz="2400" dirty="0" err="1" smtClean="0"/>
              <a:t>bitvectors</a:t>
            </a:r>
            <a:r>
              <a:rPr lang="en-US" sz="2400" dirty="0" smtClean="0"/>
              <a:t> can represent </a:t>
            </a:r>
            <a:r>
              <a:rPr lang="en-US" sz="2400" dirty="0" smtClean="0">
                <a:solidFill>
                  <a:srgbClr val="FF0000"/>
                </a:solidFill>
              </a:rPr>
              <a:t>any type </a:t>
            </a:r>
            <a:r>
              <a:rPr lang="en-US" sz="2400" dirty="0" smtClean="0"/>
              <a:t>that can fit. Most commonly, they represent either </a:t>
            </a:r>
            <a:r>
              <a:rPr lang="en-US" sz="2400" dirty="0" smtClean="0">
                <a:solidFill>
                  <a:srgbClr val="FF0000"/>
                </a:solidFill>
              </a:rPr>
              <a:t>n-bit integers </a:t>
            </a:r>
            <a:r>
              <a:rPr lang="en-US" sz="2400" dirty="0" smtClean="0"/>
              <a:t>or </a:t>
            </a:r>
            <a:r>
              <a:rPr lang="en-US" sz="2400" dirty="0" smtClean="0">
                <a:solidFill>
                  <a:srgbClr val="FF0000"/>
                </a:solidFill>
              </a:rPr>
              <a:t>strings</a:t>
            </a:r>
            <a:r>
              <a:rPr lang="en-US" sz="2400" dirty="0" smtClean="0"/>
              <a:t>.</a:t>
            </a:r>
          </a:p>
          <a:p>
            <a:pPr algn="ctr"/>
            <a:endParaRPr lang="en-US" sz="2400" dirty="0"/>
          </a:p>
          <a:p>
            <a:pPr algn="ctr"/>
            <a:r>
              <a:rPr lang="en-US" sz="2400" dirty="0" smtClean="0"/>
              <a:t>The difference between a </a:t>
            </a:r>
            <a:r>
              <a:rPr lang="en-US" sz="2400" dirty="0" err="1" smtClean="0"/>
              <a:t>bitvector</a:t>
            </a:r>
            <a:r>
              <a:rPr lang="en-US" sz="2400" dirty="0" smtClean="0"/>
              <a:t> and a typical variable is that, while </a:t>
            </a:r>
            <a:r>
              <a:rPr lang="en-US" sz="2400" dirty="0" smtClean="0">
                <a:solidFill>
                  <a:srgbClr val="FF0000"/>
                </a:solidFill>
              </a:rPr>
              <a:t>typical variables store a single value</a:t>
            </a:r>
            <a:r>
              <a:rPr lang="en-US" sz="2400" dirty="0" smtClean="0"/>
              <a:t>, </a:t>
            </a:r>
            <a:r>
              <a:rPr lang="en-US" sz="2400" dirty="0" err="1" smtClean="0">
                <a:solidFill>
                  <a:srgbClr val="FF0000"/>
                </a:solidFill>
              </a:rPr>
              <a:t>bitvectors</a:t>
            </a:r>
            <a:r>
              <a:rPr lang="en-US" sz="2400" dirty="0" smtClean="0">
                <a:solidFill>
                  <a:srgbClr val="FF0000"/>
                </a:solidFill>
              </a:rPr>
              <a:t> store every value </a:t>
            </a:r>
            <a:r>
              <a:rPr lang="en-US" sz="2400" dirty="0" smtClean="0"/>
              <a:t>that meets the execution path’s </a:t>
            </a:r>
            <a:r>
              <a:rPr lang="en-US" sz="2400" dirty="0" smtClean="0">
                <a:solidFill>
                  <a:srgbClr val="FF0000"/>
                </a:solidFill>
              </a:rPr>
              <a:t>constraints</a:t>
            </a:r>
            <a:r>
              <a:rPr lang="en-US" sz="2400" dirty="0" smtClean="0"/>
              <a:t>.</a:t>
            </a:r>
          </a:p>
        </p:txBody>
      </p:sp>
    </p:spTree>
    <p:extLst>
      <p:ext uri="{BB962C8B-B14F-4D97-AF65-F5344CB8AC3E}">
        <p14:creationId xmlns="" xmlns:p14="http://schemas.microsoft.com/office/powerpoint/2010/main" val="96213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down)">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down)">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Bitvector</a:t>
            </a:r>
            <a:r>
              <a:rPr lang="en-US" dirty="0" smtClean="0"/>
              <a:t> Example</a:t>
            </a:r>
            <a:endParaRPr lang="en-US" dirty="0"/>
          </a:p>
        </p:txBody>
      </p:sp>
      <p:sp>
        <p:nvSpPr>
          <p:cNvPr id="4" name="TextBox 3"/>
          <p:cNvSpPr txBox="1"/>
          <p:nvPr/>
        </p:nvSpPr>
        <p:spPr>
          <a:xfrm>
            <a:off x="838201" y="2385169"/>
            <a:ext cx="10515599" cy="3785652"/>
          </a:xfrm>
          <a:prstGeom prst="rect">
            <a:avLst/>
          </a:prstGeom>
          <a:noFill/>
        </p:spPr>
        <p:txBody>
          <a:bodyPr wrap="square" rtlCol="0">
            <a:spAutoFit/>
          </a:bodyPr>
          <a:lstStyle/>
          <a:p>
            <a:pPr algn="ctr"/>
            <a:r>
              <a:rPr lang="en-US" sz="2400" smtClean="0"/>
              <a:t>Bitvector </a:t>
            </a:r>
            <a:r>
              <a:rPr lang="el-GR" sz="2400" dirty="0" smtClean="0"/>
              <a:t>λ</a:t>
            </a:r>
            <a:r>
              <a:rPr lang="en-US" sz="2400" dirty="0" smtClean="0"/>
              <a:t> be </a:t>
            </a:r>
            <a:r>
              <a:rPr lang="en-US" sz="2400" dirty="0" smtClean="0">
                <a:solidFill>
                  <a:srgbClr val="FF0000"/>
                </a:solidFill>
              </a:rPr>
              <a:t>8 bits </a:t>
            </a:r>
            <a:r>
              <a:rPr lang="en-US" sz="2400" smtClean="0"/>
              <a:t>and is </a:t>
            </a:r>
            <a:r>
              <a:rPr lang="en-US" sz="2400" dirty="0" smtClean="0">
                <a:solidFill>
                  <a:srgbClr val="FF0000"/>
                </a:solidFill>
              </a:rPr>
              <a:t>constrained</a:t>
            </a:r>
            <a:r>
              <a:rPr lang="en-US" sz="2400" dirty="0" smtClean="0"/>
              <a:t> by: </a:t>
            </a:r>
          </a:p>
          <a:p>
            <a:pPr algn="ctr"/>
            <a:r>
              <a:rPr lang="en-US" sz="2400" dirty="0" smtClean="0"/>
              <a:t>(  </a:t>
            </a:r>
            <a:r>
              <a:rPr lang="el-GR" sz="2400" dirty="0" smtClean="0">
                <a:solidFill>
                  <a:srgbClr val="FF0000"/>
                </a:solidFill>
              </a:rPr>
              <a:t>λ</a:t>
            </a:r>
            <a:r>
              <a:rPr lang="en-US" sz="2400" dirty="0" smtClean="0">
                <a:solidFill>
                  <a:srgbClr val="FF0000"/>
                </a:solidFill>
              </a:rPr>
              <a:t> &gt; 0</a:t>
            </a:r>
            <a:r>
              <a:rPr lang="en-US" sz="2400" dirty="0" smtClean="0"/>
              <a:t>,    </a:t>
            </a:r>
            <a:r>
              <a:rPr lang="el-GR" sz="2400" dirty="0" smtClean="0">
                <a:solidFill>
                  <a:srgbClr val="FF0000"/>
                </a:solidFill>
              </a:rPr>
              <a:t>λ</a:t>
            </a:r>
            <a:r>
              <a:rPr lang="en-US" sz="2400" dirty="0" smtClean="0">
                <a:solidFill>
                  <a:srgbClr val="FF0000"/>
                </a:solidFill>
              </a:rPr>
              <a:t> ≤ 4</a:t>
            </a:r>
            <a:r>
              <a:rPr lang="en-US" sz="2400" dirty="0" smtClean="0"/>
              <a:t>,   </a:t>
            </a:r>
            <a:r>
              <a:rPr lang="el-GR" sz="2400" dirty="0" smtClean="0">
                <a:solidFill>
                  <a:srgbClr val="FF0000"/>
                </a:solidFill>
              </a:rPr>
              <a:t>λ</a:t>
            </a:r>
            <a:r>
              <a:rPr lang="en-US" sz="2400" dirty="0" smtClean="0">
                <a:solidFill>
                  <a:srgbClr val="FF0000"/>
                </a:solidFill>
              </a:rPr>
              <a:t> mod 2 = 0</a:t>
            </a:r>
            <a:r>
              <a:rPr lang="en-US" sz="2400" dirty="0" smtClean="0"/>
              <a:t>  ) ∨ (  </a:t>
            </a:r>
            <a:r>
              <a:rPr lang="el-GR" sz="2400" dirty="0" smtClean="0">
                <a:solidFill>
                  <a:srgbClr val="FF0000"/>
                </a:solidFill>
              </a:rPr>
              <a:t>λ</a:t>
            </a:r>
            <a:r>
              <a:rPr lang="en-US" sz="2400" dirty="0" smtClean="0">
                <a:solidFill>
                  <a:srgbClr val="FF0000"/>
                </a:solidFill>
              </a:rPr>
              <a:t> = 1  </a:t>
            </a:r>
            <a:r>
              <a:rPr lang="en-US" sz="2400" dirty="0" smtClean="0"/>
              <a:t>)</a:t>
            </a:r>
          </a:p>
          <a:p>
            <a:pPr algn="ctr"/>
            <a:endParaRPr lang="en-US" sz="2400" dirty="0"/>
          </a:p>
          <a:p>
            <a:pPr algn="ctr"/>
            <a:r>
              <a:rPr lang="en-US" sz="2400" dirty="0" smtClean="0"/>
              <a:t>The above is how the </a:t>
            </a:r>
            <a:r>
              <a:rPr lang="en-US" sz="2400" dirty="0" err="1" smtClean="0"/>
              <a:t>bitvector</a:t>
            </a:r>
            <a:r>
              <a:rPr lang="en-US" sz="2400" dirty="0" smtClean="0"/>
              <a:t> would be stored.</a:t>
            </a:r>
          </a:p>
          <a:p>
            <a:pPr algn="ctr"/>
            <a:endParaRPr lang="en-US" sz="2400" dirty="0"/>
          </a:p>
          <a:p>
            <a:pPr algn="ctr"/>
            <a:r>
              <a:rPr lang="en-US" sz="2400" dirty="0" smtClean="0"/>
              <a:t>However, if we were to </a:t>
            </a:r>
            <a:r>
              <a:rPr lang="en-US" sz="2400" dirty="0" smtClean="0">
                <a:solidFill>
                  <a:srgbClr val="FF0000"/>
                </a:solidFill>
              </a:rPr>
              <a:t>concretize</a:t>
            </a:r>
            <a:r>
              <a:rPr lang="en-US" sz="2400" dirty="0" smtClean="0"/>
              <a:t> the </a:t>
            </a:r>
            <a:r>
              <a:rPr lang="en-US" sz="2400" dirty="0" err="1" smtClean="0"/>
              <a:t>bitvector</a:t>
            </a:r>
            <a:r>
              <a:rPr lang="en-US" sz="2400" dirty="0" smtClean="0"/>
              <a:t> (collapse it to a specific value), it could take on any of the following values: 2, 4, or 1.</a:t>
            </a:r>
          </a:p>
          <a:p>
            <a:pPr algn="ctr"/>
            <a:endParaRPr lang="en-US" sz="2400" dirty="0" smtClean="0"/>
          </a:p>
          <a:p>
            <a:pPr algn="ctr"/>
            <a:r>
              <a:rPr lang="en-US" sz="2400" dirty="0" smtClean="0"/>
              <a:t>Concretizing </a:t>
            </a:r>
            <a:r>
              <a:rPr lang="en-US" sz="2400" dirty="0" err="1" smtClean="0"/>
              <a:t>bitvectors</a:t>
            </a:r>
            <a:r>
              <a:rPr lang="en-US" sz="2400" dirty="0" smtClean="0"/>
              <a:t> via a heuristic is how smart </a:t>
            </a:r>
            <a:r>
              <a:rPr lang="en-US" sz="2400" dirty="0" err="1" smtClean="0"/>
              <a:t>fuzzing</a:t>
            </a:r>
            <a:r>
              <a:rPr lang="en-US" sz="2400" dirty="0" smtClean="0"/>
              <a:t> techniques can be used in conjunction with symbolic execution</a:t>
            </a:r>
          </a:p>
        </p:txBody>
      </p:sp>
    </p:spTree>
    <p:extLst>
      <p:ext uri="{BB962C8B-B14F-4D97-AF65-F5344CB8AC3E}">
        <p14:creationId xmlns="" xmlns:p14="http://schemas.microsoft.com/office/powerpoint/2010/main" val="15667156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Bitvector</a:t>
            </a:r>
            <a:r>
              <a:rPr lang="en-US" dirty="0" smtClean="0"/>
              <a:t> types</a:t>
            </a:r>
            <a:endParaRPr lang="en-US" dirty="0"/>
          </a:p>
        </p:txBody>
      </p:sp>
      <p:sp>
        <p:nvSpPr>
          <p:cNvPr id="4" name="TextBox 3"/>
          <p:cNvSpPr txBox="1"/>
          <p:nvPr/>
        </p:nvSpPr>
        <p:spPr>
          <a:xfrm>
            <a:off x="838200" y="1690688"/>
            <a:ext cx="10515599" cy="4154984"/>
          </a:xfrm>
          <a:prstGeom prst="rect">
            <a:avLst/>
          </a:prstGeom>
          <a:noFill/>
        </p:spPr>
        <p:txBody>
          <a:bodyPr wrap="square" rtlCol="0">
            <a:spAutoFit/>
          </a:bodyPr>
          <a:lstStyle/>
          <a:p>
            <a:r>
              <a:rPr lang="en-US" sz="2400" i="1" dirty="0" smtClean="0"/>
              <a:t>    </a:t>
            </a:r>
            <a:r>
              <a:rPr lang="en-US" sz="2400" dirty="0" smtClean="0"/>
              <a:t>A</a:t>
            </a:r>
            <a:r>
              <a:rPr lang="en-US" sz="2400" i="1" dirty="0" smtClean="0"/>
              <a:t> </a:t>
            </a:r>
            <a:r>
              <a:rPr lang="en-US" sz="2400" i="1" dirty="0" smtClean="0">
                <a:solidFill>
                  <a:srgbClr val="FF0000"/>
                </a:solidFill>
              </a:rPr>
              <a:t>concrete</a:t>
            </a:r>
            <a:r>
              <a:rPr lang="en-US" sz="2400" i="1" dirty="0" smtClean="0"/>
              <a:t> </a:t>
            </a:r>
            <a:r>
              <a:rPr lang="en-US" sz="2400" dirty="0" err="1" smtClean="0"/>
              <a:t>bitvector</a:t>
            </a:r>
            <a:r>
              <a:rPr lang="en-US" sz="2400" dirty="0" smtClean="0"/>
              <a:t>: a </a:t>
            </a:r>
            <a:r>
              <a:rPr lang="en-US" sz="2400" dirty="0" err="1" smtClean="0"/>
              <a:t>bitvector</a:t>
            </a:r>
            <a:r>
              <a:rPr lang="en-US" sz="2400" dirty="0" smtClean="0"/>
              <a:t> that can take on </a:t>
            </a:r>
            <a:r>
              <a:rPr lang="en-US" sz="2400" dirty="0" smtClean="0">
                <a:solidFill>
                  <a:srgbClr val="FF0000"/>
                </a:solidFill>
              </a:rPr>
              <a:t>exactly 1</a:t>
            </a:r>
            <a:r>
              <a:rPr lang="en-US" sz="2400" dirty="0" smtClean="0"/>
              <a:t> value. </a:t>
            </a:r>
          </a:p>
          <a:p>
            <a:r>
              <a:rPr lang="en-US" sz="2400" dirty="0" smtClean="0"/>
              <a:t>        (Example: { </a:t>
            </a:r>
            <a:r>
              <a:rPr lang="el-GR" sz="2400" dirty="0" smtClean="0"/>
              <a:t>λ</a:t>
            </a:r>
            <a:r>
              <a:rPr lang="en-US" sz="2400" dirty="0" smtClean="0"/>
              <a:t>: </a:t>
            </a:r>
            <a:r>
              <a:rPr lang="el-GR" sz="2400" dirty="0" smtClean="0"/>
              <a:t>λ </a:t>
            </a:r>
            <a:r>
              <a:rPr lang="en-US" sz="2400" dirty="0" smtClean="0"/>
              <a:t>= 1 })</a:t>
            </a:r>
          </a:p>
          <a:p>
            <a:endParaRPr lang="en-US" sz="2400" dirty="0" smtClean="0"/>
          </a:p>
          <a:p>
            <a:r>
              <a:rPr lang="en-US" sz="2400" dirty="0"/>
              <a:t> </a:t>
            </a:r>
            <a:r>
              <a:rPr lang="en-US" sz="2400" dirty="0" smtClean="0"/>
              <a:t>   A </a:t>
            </a:r>
            <a:r>
              <a:rPr lang="en-US" sz="2400" i="1" dirty="0" smtClean="0">
                <a:solidFill>
                  <a:srgbClr val="FF0000"/>
                </a:solidFill>
              </a:rPr>
              <a:t>symbolic</a:t>
            </a:r>
            <a:r>
              <a:rPr lang="en-US" sz="2400" b="1" i="1" dirty="0" smtClean="0">
                <a:solidFill>
                  <a:srgbClr val="FF0000"/>
                </a:solidFill>
              </a:rPr>
              <a:t> </a:t>
            </a:r>
            <a:r>
              <a:rPr lang="en-US" sz="2400" dirty="0" err="1" smtClean="0"/>
              <a:t>bitvector</a:t>
            </a:r>
            <a:r>
              <a:rPr lang="en-US" sz="2400" dirty="0" smtClean="0"/>
              <a:t>: a </a:t>
            </a:r>
            <a:r>
              <a:rPr lang="en-US" sz="2400" dirty="0" err="1" smtClean="0"/>
              <a:t>bitvector</a:t>
            </a:r>
            <a:r>
              <a:rPr lang="en-US" sz="2400" dirty="0" smtClean="0"/>
              <a:t> that can take on </a:t>
            </a:r>
            <a:r>
              <a:rPr lang="en-US" sz="2400" dirty="0" smtClean="0">
                <a:solidFill>
                  <a:srgbClr val="FF0000"/>
                </a:solidFill>
              </a:rPr>
              <a:t>more than 1 </a:t>
            </a:r>
            <a:r>
              <a:rPr lang="en-US" sz="2400" dirty="0" smtClean="0"/>
              <a:t>value. </a:t>
            </a:r>
          </a:p>
          <a:p>
            <a:r>
              <a:rPr lang="en-US" sz="2400" dirty="0"/>
              <a:t> </a:t>
            </a:r>
            <a:r>
              <a:rPr lang="en-US" sz="2400" dirty="0" smtClean="0"/>
              <a:t>       (Example: { </a:t>
            </a:r>
            <a:r>
              <a:rPr lang="el-GR" sz="2400" dirty="0" smtClean="0"/>
              <a:t>λ</a:t>
            </a:r>
            <a:r>
              <a:rPr lang="en-US" sz="2400" dirty="0" smtClean="0"/>
              <a:t>:</a:t>
            </a:r>
            <a:r>
              <a:rPr lang="el-GR" sz="2400" dirty="0" smtClean="0"/>
              <a:t> λ </a:t>
            </a:r>
            <a:r>
              <a:rPr lang="en-US" sz="2400" dirty="0" smtClean="0"/>
              <a:t>&gt; 10 })</a:t>
            </a:r>
          </a:p>
          <a:p>
            <a:endParaRPr lang="en-US" sz="2400" dirty="0" smtClean="0"/>
          </a:p>
          <a:p>
            <a:r>
              <a:rPr lang="en-US" sz="2400" dirty="0"/>
              <a:t> </a:t>
            </a:r>
            <a:r>
              <a:rPr lang="en-US" sz="2400" dirty="0" smtClean="0"/>
              <a:t>   An </a:t>
            </a:r>
            <a:r>
              <a:rPr lang="en-US" sz="2400" i="1" dirty="0" err="1" smtClean="0">
                <a:solidFill>
                  <a:srgbClr val="FF0000"/>
                </a:solidFill>
              </a:rPr>
              <a:t>unsatisfiable</a:t>
            </a:r>
            <a:r>
              <a:rPr lang="en-US" sz="2400" dirty="0" smtClean="0">
                <a:solidFill>
                  <a:srgbClr val="FF0000"/>
                </a:solidFill>
              </a:rPr>
              <a:t> </a:t>
            </a:r>
            <a:r>
              <a:rPr lang="en-US" sz="2400" dirty="0" err="1" smtClean="0"/>
              <a:t>bitvector</a:t>
            </a:r>
            <a:r>
              <a:rPr lang="en-US" sz="2400" dirty="0" smtClean="0"/>
              <a:t>: a </a:t>
            </a:r>
            <a:r>
              <a:rPr lang="en-US" sz="2400" dirty="0" err="1" smtClean="0"/>
              <a:t>bitvector</a:t>
            </a:r>
            <a:r>
              <a:rPr lang="en-US" sz="2400" dirty="0" smtClean="0"/>
              <a:t> that </a:t>
            </a:r>
            <a:r>
              <a:rPr lang="en-US" sz="2400" dirty="0" smtClean="0">
                <a:solidFill>
                  <a:srgbClr val="FF0000"/>
                </a:solidFill>
              </a:rPr>
              <a:t>cannot take on any </a:t>
            </a:r>
            <a:r>
              <a:rPr lang="en-US" sz="2400" dirty="0" smtClean="0"/>
              <a:t>values. </a:t>
            </a:r>
          </a:p>
          <a:p>
            <a:r>
              <a:rPr lang="en-US" sz="2400" dirty="0"/>
              <a:t> </a:t>
            </a:r>
            <a:r>
              <a:rPr lang="en-US" sz="2400" dirty="0" smtClean="0"/>
              <a:t>       (Example: { </a:t>
            </a:r>
            <a:r>
              <a:rPr lang="el-GR" sz="2400" dirty="0" smtClean="0"/>
              <a:t>λ</a:t>
            </a:r>
            <a:r>
              <a:rPr lang="en-US" sz="2400" dirty="0" smtClean="0"/>
              <a:t>:</a:t>
            </a:r>
            <a:r>
              <a:rPr lang="el-GR" sz="2400" dirty="0" smtClean="0"/>
              <a:t> λ </a:t>
            </a:r>
            <a:r>
              <a:rPr lang="en-US" sz="2400" dirty="0"/>
              <a:t>=</a:t>
            </a:r>
            <a:r>
              <a:rPr lang="en-US" sz="2400" dirty="0" smtClean="0"/>
              <a:t> 10, </a:t>
            </a:r>
            <a:r>
              <a:rPr lang="el-GR" sz="2400" dirty="0" smtClean="0"/>
              <a:t>λ </a:t>
            </a:r>
            <a:r>
              <a:rPr lang="en-US" sz="2400" dirty="0" smtClean="0"/>
              <a:t>≠ 10 })</a:t>
            </a:r>
          </a:p>
          <a:p>
            <a:endParaRPr lang="en-US" sz="2400" i="1" dirty="0"/>
          </a:p>
          <a:p>
            <a:r>
              <a:rPr lang="en-US" sz="2400" i="1" dirty="0" smtClean="0"/>
              <a:t>    </a:t>
            </a:r>
            <a:r>
              <a:rPr lang="en-US" sz="2400" dirty="0" smtClean="0"/>
              <a:t>An </a:t>
            </a:r>
            <a:r>
              <a:rPr lang="en-US" sz="2400" i="1" dirty="0" smtClean="0">
                <a:solidFill>
                  <a:srgbClr val="FF0000"/>
                </a:solidFill>
              </a:rPr>
              <a:t>unconstrained</a:t>
            </a:r>
            <a:r>
              <a:rPr lang="en-US" sz="2400" dirty="0" smtClean="0">
                <a:solidFill>
                  <a:srgbClr val="FF0000"/>
                </a:solidFill>
              </a:rPr>
              <a:t> </a:t>
            </a:r>
            <a:r>
              <a:rPr lang="en-US" sz="2400" dirty="0" err="1" smtClean="0"/>
              <a:t>bitvector</a:t>
            </a:r>
            <a:r>
              <a:rPr lang="en-US" sz="2400" dirty="0" smtClean="0"/>
              <a:t>: a </a:t>
            </a:r>
            <a:r>
              <a:rPr lang="en-US" sz="2400" dirty="0" err="1" smtClean="0"/>
              <a:t>bitvector</a:t>
            </a:r>
            <a:r>
              <a:rPr lang="en-US" sz="2400" dirty="0" smtClean="0"/>
              <a:t> that can take on </a:t>
            </a:r>
            <a:r>
              <a:rPr lang="en-US" sz="2400" dirty="0" smtClean="0">
                <a:solidFill>
                  <a:srgbClr val="FF0000"/>
                </a:solidFill>
              </a:rPr>
              <a:t>any</a:t>
            </a:r>
            <a:r>
              <a:rPr lang="en-US" sz="2400" dirty="0" smtClean="0"/>
              <a:t> value, within the </a:t>
            </a:r>
          </a:p>
          <a:p>
            <a:r>
              <a:rPr lang="en-US" sz="2400" dirty="0"/>
              <a:t> </a:t>
            </a:r>
            <a:r>
              <a:rPr lang="en-US" sz="2400" dirty="0" smtClean="0"/>
              <a:t>       bounds of its size.</a:t>
            </a:r>
            <a:endParaRPr lang="en-US" sz="2400" i="1" dirty="0" smtClean="0"/>
          </a:p>
        </p:txBody>
      </p:sp>
    </p:spTree>
    <p:extLst>
      <p:ext uri="{BB962C8B-B14F-4D97-AF65-F5344CB8AC3E}">
        <p14:creationId xmlns="" xmlns:p14="http://schemas.microsoft.com/office/powerpoint/2010/main" val="120287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down)">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down)">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wipe(down)">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wipe(down)">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wipe(down)">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wipe(down)">
                                      <p:cBhvr>
                                        <p:cTn id="4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Constraints on </a:t>
            </a:r>
            <a:r>
              <a:rPr lang="en-US" dirty="0" err="1" smtClean="0"/>
              <a:t>Bitvectors</a:t>
            </a:r>
            <a:endParaRPr lang="en-US" dirty="0"/>
          </a:p>
        </p:txBody>
      </p:sp>
      <p:sp>
        <p:nvSpPr>
          <p:cNvPr id="4" name="TextBox 3"/>
          <p:cNvSpPr txBox="1"/>
          <p:nvPr/>
        </p:nvSpPr>
        <p:spPr>
          <a:xfrm>
            <a:off x="838200" y="2130526"/>
            <a:ext cx="10515599" cy="2677656"/>
          </a:xfrm>
          <a:prstGeom prst="rect">
            <a:avLst/>
          </a:prstGeom>
          <a:noFill/>
        </p:spPr>
        <p:txBody>
          <a:bodyPr wrap="square" rtlCol="0">
            <a:spAutoFit/>
          </a:bodyPr>
          <a:lstStyle/>
          <a:p>
            <a:pPr algn="ctr"/>
            <a:r>
              <a:rPr lang="en-US" sz="2400" dirty="0" err="1" smtClean="0"/>
              <a:t>Angr</a:t>
            </a:r>
            <a:r>
              <a:rPr lang="en-US" sz="2400" dirty="0" smtClean="0"/>
              <a:t> provides a nice frontend to z3, an open-source constraint solver from Microsoft used with Sage. It has the following functionality (and more):</a:t>
            </a:r>
          </a:p>
          <a:p>
            <a:pPr algn="ctr"/>
            <a:endParaRPr lang="en-US" sz="2400" dirty="0" smtClean="0"/>
          </a:p>
          <a:p>
            <a:pPr marL="342900" indent="-342900" algn="ctr">
              <a:buFont typeface="Arial" charset="0"/>
              <a:buChar char="•"/>
            </a:pPr>
            <a:r>
              <a:rPr lang="en-US" sz="2400" dirty="0" smtClean="0"/>
              <a:t>Find </a:t>
            </a:r>
            <a:r>
              <a:rPr lang="en-US" sz="2400" dirty="0" smtClean="0">
                <a:solidFill>
                  <a:srgbClr val="FF0000"/>
                </a:solidFill>
              </a:rPr>
              <a:t>any (single) value </a:t>
            </a:r>
            <a:r>
              <a:rPr lang="en-US" sz="2400" dirty="0" smtClean="0"/>
              <a:t>of a </a:t>
            </a:r>
            <a:r>
              <a:rPr lang="en-US" sz="2400" dirty="0" err="1" smtClean="0"/>
              <a:t>bitvector</a:t>
            </a:r>
            <a:endParaRPr lang="en-US" sz="2400" dirty="0" smtClean="0"/>
          </a:p>
          <a:p>
            <a:pPr marL="342900" indent="-342900" algn="ctr">
              <a:buFont typeface="Arial" charset="0"/>
              <a:buChar char="•"/>
            </a:pPr>
            <a:r>
              <a:rPr lang="en-US" sz="2400" dirty="0" smtClean="0"/>
              <a:t>Find up to </a:t>
            </a:r>
            <a:r>
              <a:rPr lang="en-US" sz="2400" dirty="0" smtClean="0">
                <a:solidFill>
                  <a:srgbClr val="FF0000"/>
                </a:solidFill>
              </a:rPr>
              <a:t>n possible values </a:t>
            </a:r>
            <a:r>
              <a:rPr lang="en-US" sz="2400" dirty="0" smtClean="0"/>
              <a:t>of a </a:t>
            </a:r>
            <a:r>
              <a:rPr lang="en-US" sz="2400" dirty="0" err="1" smtClean="0"/>
              <a:t>bitvector</a:t>
            </a:r>
            <a:endParaRPr lang="en-US" sz="2400" dirty="0" smtClean="0"/>
          </a:p>
          <a:p>
            <a:pPr marL="342900" indent="-342900" algn="ctr">
              <a:buFont typeface="Arial" charset="0"/>
              <a:buChar char="•"/>
            </a:pPr>
            <a:r>
              <a:rPr lang="en-US" sz="2400" dirty="0" smtClean="0"/>
              <a:t>Find the </a:t>
            </a:r>
            <a:r>
              <a:rPr lang="en-US" sz="2400" dirty="0" smtClean="0">
                <a:solidFill>
                  <a:srgbClr val="FF0000"/>
                </a:solidFill>
              </a:rPr>
              <a:t>maximum or minimum </a:t>
            </a:r>
            <a:r>
              <a:rPr lang="en-US" sz="2400" dirty="0" smtClean="0"/>
              <a:t>possible values of a </a:t>
            </a:r>
            <a:r>
              <a:rPr lang="en-US" sz="2400" dirty="0" err="1" smtClean="0"/>
              <a:t>bitvector</a:t>
            </a:r>
            <a:endParaRPr lang="en-US" sz="2400" dirty="0" smtClean="0"/>
          </a:p>
          <a:p>
            <a:pPr marL="342900" indent="-342900" algn="ctr">
              <a:buFont typeface="Arial" charset="0"/>
              <a:buChar char="•"/>
            </a:pPr>
            <a:r>
              <a:rPr lang="en-US" sz="2400" dirty="0" smtClean="0"/>
              <a:t>Determine if a </a:t>
            </a:r>
            <a:r>
              <a:rPr lang="en-US" sz="2400" dirty="0" err="1" smtClean="0"/>
              <a:t>bitvector</a:t>
            </a:r>
            <a:r>
              <a:rPr lang="en-US" sz="2400" dirty="0" smtClean="0"/>
              <a:t> is </a:t>
            </a:r>
            <a:r>
              <a:rPr lang="en-US" sz="2400" dirty="0" err="1" smtClean="0">
                <a:solidFill>
                  <a:srgbClr val="FF0000"/>
                </a:solidFill>
              </a:rPr>
              <a:t>satisfiable</a:t>
            </a:r>
            <a:endParaRPr lang="en-US" sz="2400" dirty="0" smtClean="0">
              <a:solidFill>
                <a:srgbClr val="FF0000"/>
              </a:solidFill>
            </a:endParaRPr>
          </a:p>
        </p:txBody>
      </p:sp>
    </p:spTree>
    <p:extLst>
      <p:ext uri="{BB962C8B-B14F-4D97-AF65-F5344CB8AC3E}">
        <p14:creationId xmlns="" xmlns:p14="http://schemas.microsoft.com/office/powerpoint/2010/main" val="4357463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Symbols in the Context of a Program State</a:t>
            </a:r>
            <a:endParaRPr lang="en-US" dirty="0"/>
          </a:p>
        </p:txBody>
      </p:sp>
      <p:sp>
        <p:nvSpPr>
          <p:cNvPr id="4" name="Rectangle 3"/>
          <p:cNvSpPr/>
          <p:nvPr/>
        </p:nvSpPr>
        <p:spPr>
          <a:xfrm>
            <a:off x="3964231" y="1794861"/>
            <a:ext cx="4263538" cy="1477328"/>
          </a:xfrm>
          <a:prstGeom prst="rect">
            <a:avLst/>
          </a:prstGeom>
        </p:spPr>
        <p:txBody>
          <a:bodyPr wrap="square">
            <a:spAutoFit/>
          </a:bodyPr>
          <a:lstStyle/>
          <a:p>
            <a:r>
              <a:rPr lang="en-US" dirty="0" smtClean="0">
                <a:solidFill>
                  <a:srgbClr val="000000"/>
                </a:solidFill>
                <a:latin typeface="Monaco" charset="0"/>
              </a:rPr>
              <a:t>1</a:t>
            </a:r>
            <a:r>
              <a:rPr lang="en-US" dirty="0" smtClean="0">
                <a:solidFill>
                  <a:srgbClr val="000000"/>
                </a:solidFill>
                <a:effectLst/>
                <a:latin typeface="Monaco" charset="0"/>
              </a:rPr>
              <a:t> </a:t>
            </a:r>
            <a:r>
              <a:rPr lang="en-US" dirty="0" err="1" smtClean="0">
                <a:solidFill>
                  <a:srgbClr val="000000"/>
                </a:solidFill>
                <a:effectLst/>
                <a:latin typeface="Monaco" charset="0"/>
              </a:rPr>
              <a:t>user_input</a:t>
            </a:r>
            <a:r>
              <a:rPr lang="en-US" dirty="0" smtClean="0">
                <a:solidFill>
                  <a:srgbClr val="000000"/>
                </a:solidFill>
                <a:effectLst/>
                <a:latin typeface="Monaco" charset="0"/>
              </a:rPr>
              <a:t> </a:t>
            </a:r>
            <a:r>
              <a:rPr lang="en-US" dirty="0" smtClean="0">
                <a:solidFill>
                  <a:srgbClr val="D97100"/>
                </a:solidFill>
                <a:effectLst/>
                <a:latin typeface="Monaco" charset="0"/>
              </a:rPr>
              <a:t>=</a:t>
            </a:r>
            <a:r>
              <a:rPr lang="en-US" dirty="0" smtClean="0">
                <a:solidFill>
                  <a:srgbClr val="000000"/>
                </a:solidFill>
                <a:effectLst/>
                <a:latin typeface="Monaco" charset="0"/>
              </a:rPr>
              <a:t> </a:t>
            </a:r>
            <a:r>
              <a:rPr lang="el-GR" dirty="0" smtClean="0">
                <a:solidFill>
                  <a:srgbClr val="000000"/>
                </a:solidFill>
                <a:effectLst/>
                <a:latin typeface="Monaco" charset="0"/>
              </a:rPr>
              <a:t>λ</a:t>
            </a:r>
            <a:endParaRPr lang="en-US" dirty="0" smtClean="0">
              <a:solidFill>
                <a:srgbClr val="000000"/>
              </a:solidFill>
              <a:effectLst/>
              <a:latin typeface="Monaco" charset="0"/>
            </a:endParaRPr>
          </a:p>
          <a:p>
            <a:r>
              <a:rPr lang="en-US" dirty="0" smtClean="0">
                <a:latin typeface="Monaco" charset="0"/>
              </a:rPr>
              <a:t>2</a:t>
            </a:r>
            <a:r>
              <a:rPr lang="en-US" dirty="0" smtClean="0">
                <a:solidFill>
                  <a:srgbClr val="295E99"/>
                </a:solidFill>
                <a:effectLst/>
                <a:latin typeface="Monaco" charset="0"/>
              </a:rPr>
              <a:t> if</a:t>
            </a:r>
            <a:r>
              <a:rPr lang="en-US" dirty="0" smtClean="0">
                <a:effectLst/>
                <a:latin typeface="Monaco" charset="0"/>
              </a:rPr>
              <a:t> </a:t>
            </a:r>
            <a:r>
              <a:rPr lang="en-US" dirty="0" err="1" smtClean="0">
                <a:effectLst/>
                <a:latin typeface="Monaco" charset="0"/>
              </a:rPr>
              <a:t>user_input</a:t>
            </a:r>
            <a:r>
              <a:rPr lang="en-US" dirty="0" smtClean="0">
                <a:effectLst/>
                <a:latin typeface="Monaco" charset="0"/>
              </a:rPr>
              <a:t> </a:t>
            </a:r>
            <a:r>
              <a:rPr lang="en-US" dirty="0" smtClean="0">
                <a:solidFill>
                  <a:srgbClr val="D97100"/>
                </a:solidFill>
                <a:effectLst/>
                <a:latin typeface="Monaco" charset="0"/>
              </a:rPr>
              <a:t>==</a:t>
            </a:r>
            <a:r>
              <a:rPr lang="en-US" dirty="0" smtClean="0">
                <a:effectLst/>
                <a:latin typeface="Monaco" charset="0"/>
              </a:rPr>
              <a:t> </a:t>
            </a:r>
            <a:r>
              <a:rPr lang="en-US" dirty="0" smtClean="0">
                <a:solidFill>
                  <a:srgbClr val="5EA702"/>
                </a:solidFill>
                <a:effectLst/>
                <a:latin typeface="Monaco" charset="0"/>
              </a:rPr>
              <a:t>'hunter2'</a:t>
            </a:r>
            <a:r>
              <a:rPr lang="en-US" dirty="0" smtClean="0">
                <a:effectLst/>
                <a:latin typeface="Monaco" charset="0"/>
              </a:rPr>
              <a:t>:</a:t>
            </a:r>
          </a:p>
          <a:p>
            <a:r>
              <a:rPr lang="en-US" dirty="0" smtClean="0">
                <a:solidFill>
                  <a:srgbClr val="000000"/>
                </a:solidFill>
                <a:latin typeface="Monaco" charset="0"/>
              </a:rPr>
              <a:t>3</a:t>
            </a:r>
            <a:r>
              <a:rPr lang="en-US" dirty="0" smtClean="0">
                <a:solidFill>
                  <a:srgbClr val="000000"/>
                </a:solidFill>
                <a:effectLst/>
                <a:latin typeface="Monaco" charset="0"/>
              </a:rPr>
              <a:t>   </a:t>
            </a:r>
            <a:r>
              <a:rPr lang="en-US" dirty="0" smtClean="0">
                <a:solidFill>
                  <a:srgbClr val="295E99"/>
                </a:solidFill>
                <a:effectLst/>
                <a:latin typeface="Monaco" charset="0"/>
              </a:rPr>
              <a:t>print</a:t>
            </a:r>
            <a:r>
              <a:rPr lang="en-US" dirty="0" smtClean="0">
                <a:solidFill>
                  <a:srgbClr val="000000"/>
                </a:solidFill>
                <a:effectLst/>
                <a:latin typeface="Monaco" charset="0"/>
              </a:rPr>
              <a:t> </a:t>
            </a:r>
            <a:r>
              <a:rPr lang="en-US" dirty="0" smtClean="0">
                <a:solidFill>
                  <a:srgbClr val="5EA702"/>
                </a:solidFill>
                <a:effectLst/>
                <a:latin typeface="Monaco" charset="0"/>
              </a:rPr>
              <a:t>'Good Job.'</a:t>
            </a:r>
          </a:p>
          <a:p>
            <a:r>
              <a:rPr lang="en-US" dirty="0" smtClean="0">
                <a:latin typeface="Monaco" charset="0"/>
              </a:rPr>
              <a:t>4</a:t>
            </a:r>
            <a:r>
              <a:rPr lang="en-US" dirty="0" smtClean="0">
                <a:solidFill>
                  <a:srgbClr val="295E99"/>
                </a:solidFill>
                <a:effectLst/>
                <a:latin typeface="Monaco" charset="0"/>
              </a:rPr>
              <a:t> else</a:t>
            </a:r>
            <a:r>
              <a:rPr lang="en-US" dirty="0">
                <a:latin typeface="Monaco" charset="0"/>
              </a:rPr>
              <a:t>:</a:t>
            </a:r>
            <a:endParaRPr lang="en-US" dirty="0" smtClean="0">
              <a:solidFill>
                <a:srgbClr val="295E99"/>
              </a:solidFill>
              <a:effectLst/>
              <a:latin typeface="Monaco" charset="0"/>
            </a:endParaRPr>
          </a:p>
          <a:p>
            <a:r>
              <a:rPr lang="en-US" dirty="0" smtClean="0">
                <a:solidFill>
                  <a:srgbClr val="000000"/>
                </a:solidFill>
                <a:latin typeface="Monaco" charset="0"/>
              </a:rPr>
              <a:t>5</a:t>
            </a:r>
            <a:r>
              <a:rPr lang="en-US" dirty="0" smtClean="0">
                <a:solidFill>
                  <a:srgbClr val="000000"/>
                </a:solidFill>
                <a:effectLst/>
                <a:latin typeface="Monaco" charset="0"/>
              </a:rPr>
              <a:t>   </a:t>
            </a:r>
            <a:r>
              <a:rPr lang="en-US" dirty="0" smtClean="0">
                <a:solidFill>
                  <a:srgbClr val="295E99"/>
                </a:solidFill>
                <a:effectLst/>
                <a:latin typeface="Monaco" charset="0"/>
              </a:rPr>
              <a:t>print</a:t>
            </a:r>
            <a:r>
              <a:rPr lang="en-US" dirty="0" smtClean="0">
                <a:solidFill>
                  <a:srgbClr val="000000"/>
                </a:solidFill>
                <a:effectLst/>
                <a:latin typeface="Monaco" charset="0"/>
              </a:rPr>
              <a:t> </a:t>
            </a:r>
            <a:r>
              <a:rPr lang="en-US" dirty="0" smtClean="0">
                <a:solidFill>
                  <a:srgbClr val="5EA702"/>
                </a:solidFill>
                <a:effectLst/>
                <a:latin typeface="Monaco" charset="0"/>
              </a:rPr>
              <a:t>'Try again.'</a:t>
            </a:r>
            <a:endParaRPr lang="en-US" dirty="0">
              <a:solidFill>
                <a:srgbClr val="5EA702"/>
              </a:solidFill>
              <a:effectLst/>
              <a:latin typeface="Monaco" charset="0"/>
            </a:endParaRPr>
          </a:p>
        </p:txBody>
      </p:sp>
      <p:sp>
        <p:nvSpPr>
          <p:cNvPr id="5" name="TextBox 4"/>
          <p:cNvSpPr txBox="1"/>
          <p:nvPr/>
        </p:nvSpPr>
        <p:spPr>
          <a:xfrm>
            <a:off x="838200" y="3496342"/>
            <a:ext cx="10515599" cy="3046988"/>
          </a:xfrm>
          <a:prstGeom prst="rect">
            <a:avLst/>
          </a:prstGeom>
          <a:noFill/>
        </p:spPr>
        <p:txBody>
          <a:bodyPr wrap="square" rtlCol="0">
            <a:spAutoFit/>
          </a:bodyPr>
          <a:lstStyle/>
          <a:p>
            <a:pPr algn="ctr"/>
            <a:r>
              <a:rPr lang="en-US" sz="2400" dirty="0" smtClean="0"/>
              <a:t>We can </a:t>
            </a:r>
            <a:r>
              <a:rPr lang="en-US" sz="2400" dirty="0" smtClean="0">
                <a:solidFill>
                  <a:srgbClr val="FF0000"/>
                </a:solidFill>
              </a:rPr>
              <a:t>inject symbols into variables </a:t>
            </a:r>
            <a:r>
              <a:rPr lang="en-US" sz="2400" dirty="0" smtClean="0"/>
              <a:t>as long as the size of the </a:t>
            </a:r>
            <a:r>
              <a:rPr lang="en-US" sz="2400" dirty="0" err="1" smtClean="0"/>
              <a:t>bitvector</a:t>
            </a:r>
            <a:r>
              <a:rPr lang="en-US" sz="2400" dirty="0" smtClean="0"/>
              <a:t> is equal to the size of the variable.</a:t>
            </a:r>
          </a:p>
          <a:p>
            <a:pPr algn="ctr"/>
            <a:endParaRPr lang="en-US" sz="2400" dirty="0"/>
          </a:p>
          <a:p>
            <a:pPr algn="ctr"/>
            <a:r>
              <a:rPr lang="en-US" sz="2400" dirty="0" smtClean="0">
                <a:solidFill>
                  <a:srgbClr val="FF0000"/>
                </a:solidFill>
              </a:rPr>
              <a:t>Constraints</a:t>
            </a:r>
            <a:r>
              <a:rPr lang="en-US" sz="2400" dirty="0" smtClean="0"/>
              <a:t> </a:t>
            </a:r>
            <a:r>
              <a:rPr lang="en-US" sz="2400" dirty="0" smtClean="0">
                <a:solidFill>
                  <a:srgbClr val="FF0000"/>
                </a:solidFill>
              </a:rPr>
              <a:t>are automatically generated </a:t>
            </a:r>
            <a:r>
              <a:rPr lang="en-US" sz="2400" dirty="0" smtClean="0"/>
              <a:t>(ex: </a:t>
            </a:r>
            <a:r>
              <a:rPr lang="el-GR" sz="2400" dirty="0"/>
              <a:t>λ</a:t>
            </a:r>
            <a:r>
              <a:rPr lang="en-US" sz="2400" dirty="0"/>
              <a:t> = ‘hunter2’, or, for the other path, </a:t>
            </a:r>
            <a:r>
              <a:rPr lang="el-GR" sz="2400" dirty="0"/>
              <a:t>λ</a:t>
            </a:r>
            <a:r>
              <a:rPr lang="en-US" sz="2400" dirty="0"/>
              <a:t> ≠ ‘hunter2’) </a:t>
            </a:r>
            <a:r>
              <a:rPr lang="en-US" sz="2400" dirty="0" smtClean="0"/>
              <a:t>as the engine follows a given path.</a:t>
            </a:r>
          </a:p>
          <a:p>
            <a:pPr algn="ctr"/>
            <a:endParaRPr lang="en-US" sz="2400" dirty="0"/>
          </a:p>
          <a:p>
            <a:pPr algn="ctr"/>
            <a:r>
              <a:rPr lang="en-US" sz="2400" dirty="0" smtClean="0"/>
              <a:t>If we desire, we can </a:t>
            </a:r>
            <a:r>
              <a:rPr lang="en-US" sz="2400" dirty="0" smtClean="0">
                <a:solidFill>
                  <a:srgbClr val="FF0000"/>
                </a:solidFill>
              </a:rPr>
              <a:t>manually add constraints </a:t>
            </a:r>
            <a:r>
              <a:rPr lang="en-US" sz="2400" dirty="0" smtClean="0"/>
              <a:t>to any </a:t>
            </a:r>
            <a:r>
              <a:rPr lang="en-US" sz="2400" dirty="0" err="1" smtClean="0"/>
              <a:t>bitvector</a:t>
            </a:r>
            <a:r>
              <a:rPr lang="en-US" sz="2400" dirty="0"/>
              <a:t> </a:t>
            </a:r>
            <a:r>
              <a:rPr lang="en-US" sz="2400" dirty="0" smtClean="0"/>
              <a:t>at any time during the execution of </a:t>
            </a:r>
            <a:r>
              <a:rPr lang="en-US" sz="2400" smtClean="0"/>
              <a:t>the program (more later).</a:t>
            </a:r>
            <a:endParaRPr lang="en-US" sz="2400" dirty="0"/>
          </a:p>
        </p:txBody>
      </p:sp>
    </p:spTree>
    <p:extLst>
      <p:ext uri="{BB962C8B-B14F-4D97-AF65-F5344CB8AC3E}">
        <p14:creationId xmlns="" xmlns:p14="http://schemas.microsoft.com/office/powerpoint/2010/main" val="2035835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Smart fuzzing</a:t>
            </a:r>
            <a:endParaRPr lang="en-US"/>
          </a:p>
        </p:txBody>
      </p:sp>
      <p:sp>
        <p:nvSpPr>
          <p:cNvPr id="5" name="Text Placeholder 4"/>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 Propagation</a:t>
            </a:r>
            <a:endParaRPr lang="en-US" dirty="0"/>
          </a:p>
        </p:txBody>
      </p:sp>
      <p:sp>
        <p:nvSpPr>
          <p:cNvPr id="4" name="Rectangle 3"/>
          <p:cNvSpPr/>
          <p:nvPr/>
        </p:nvSpPr>
        <p:spPr>
          <a:xfrm>
            <a:off x="1444120" y="1689357"/>
            <a:ext cx="4879694" cy="1169551"/>
          </a:xfrm>
          <a:prstGeom prst="rect">
            <a:avLst/>
          </a:prstGeom>
        </p:spPr>
        <p:txBody>
          <a:bodyPr wrap="square">
            <a:spAutoFit/>
          </a:bodyPr>
          <a:lstStyle/>
          <a:p>
            <a:r>
              <a:rPr lang="en-US" sz="1400" dirty="0" err="1">
                <a:latin typeface="Monaco" charset="0"/>
              </a:rPr>
              <a:t>user_input</a:t>
            </a:r>
            <a:r>
              <a:rPr lang="en-US" sz="1400" dirty="0">
                <a:latin typeface="Monaco" charset="0"/>
              </a:rPr>
              <a:t> </a:t>
            </a:r>
            <a:r>
              <a:rPr lang="en-US" sz="1400" dirty="0">
                <a:solidFill>
                  <a:srgbClr val="D97100"/>
                </a:solidFill>
                <a:latin typeface="Monaco" charset="0"/>
              </a:rPr>
              <a:t>=</a:t>
            </a:r>
            <a:r>
              <a:rPr lang="en-US" sz="1400" dirty="0">
                <a:latin typeface="Monaco" charset="0"/>
              </a:rPr>
              <a:t> </a:t>
            </a:r>
            <a:r>
              <a:rPr lang="en-US" sz="1400" dirty="0" err="1">
                <a:solidFill>
                  <a:srgbClr val="B51700"/>
                </a:solidFill>
                <a:latin typeface="Monaco" charset="0"/>
              </a:rPr>
              <a:t>λ</a:t>
            </a:r>
            <a:endParaRPr lang="en-US" sz="1400" dirty="0">
              <a:latin typeface="Monaco" charset="0"/>
            </a:endParaRPr>
          </a:p>
          <a:p>
            <a:r>
              <a:rPr lang="en-US" sz="1400" dirty="0" smtClean="0">
                <a:latin typeface="Monaco" charset="0"/>
              </a:rPr>
              <a:t>encrypted_input0 </a:t>
            </a:r>
            <a:r>
              <a:rPr lang="en-US" sz="1400" dirty="0">
                <a:solidFill>
                  <a:srgbClr val="D97100"/>
                </a:solidFill>
                <a:latin typeface="Monaco" charset="0"/>
              </a:rPr>
              <a:t>=</a:t>
            </a:r>
            <a:r>
              <a:rPr lang="en-US" sz="1400" dirty="0">
                <a:latin typeface="Monaco" charset="0"/>
              </a:rPr>
              <a:t> </a:t>
            </a:r>
            <a:r>
              <a:rPr lang="en-US" sz="1400" dirty="0" err="1">
                <a:latin typeface="Monaco" charset="0"/>
              </a:rPr>
              <a:t>user_input</a:t>
            </a:r>
            <a:r>
              <a:rPr lang="en-US" sz="1400" dirty="0">
                <a:latin typeface="Monaco" charset="0"/>
              </a:rPr>
              <a:t> </a:t>
            </a:r>
            <a:r>
              <a:rPr lang="en-US" sz="1400" dirty="0" smtClean="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3</a:t>
            </a:r>
          </a:p>
          <a:p>
            <a:r>
              <a:rPr lang="en-US" sz="1400" dirty="0" smtClean="0">
                <a:latin typeface="Monaco" charset="0"/>
              </a:rPr>
              <a:t>encrypted_input1 </a:t>
            </a:r>
            <a:r>
              <a:rPr lang="en-US" sz="1400" dirty="0">
                <a:solidFill>
                  <a:srgbClr val="D97100"/>
                </a:solidFill>
                <a:latin typeface="Monaco" charset="0"/>
              </a:rPr>
              <a:t>=</a:t>
            </a:r>
            <a:r>
              <a:rPr lang="en-US" sz="1400" dirty="0">
                <a:latin typeface="Monaco" charset="0"/>
              </a:rPr>
              <a:t> encrypted_input0 </a:t>
            </a:r>
            <a:r>
              <a:rPr lang="en-US" sz="1400" dirty="0" smtClean="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15</a:t>
            </a:r>
          </a:p>
          <a:p>
            <a:r>
              <a:rPr lang="en-US" sz="1400" dirty="0" smtClean="0">
                <a:latin typeface="Monaco" charset="0"/>
              </a:rPr>
              <a:t>encrypted_input2 </a:t>
            </a:r>
            <a:r>
              <a:rPr lang="en-US" sz="1400" dirty="0" smtClean="0">
                <a:solidFill>
                  <a:srgbClr val="D97100"/>
                </a:solidFill>
                <a:latin typeface="Monaco" charset="0"/>
              </a:rPr>
              <a:t>=</a:t>
            </a:r>
            <a:r>
              <a:rPr lang="en-US" sz="1400" dirty="0" smtClean="0">
                <a:latin typeface="Monaco" charset="0"/>
              </a:rPr>
              <a:t> encrypted_input1 </a:t>
            </a:r>
            <a:r>
              <a:rPr lang="en-US" sz="1400" dirty="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7</a:t>
            </a:r>
            <a:endParaRPr lang="en-US" sz="1400" dirty="0" smtClean="0">
              <a:latin typeface="Monaco" charset="0"/>
            </a:endParaRPr>
          </a:p>
          <a:p>
            <a:endParaRPr lang="en-US" sz="1400" dirty="0">
              <a:latin typeface="Monaco" charset="0"/>
            </a:endParaRPr>
          </a:p>
        </p:txBody>
      </p:sp>
      <p:sp>
        <p:nvSpPr>
          <p:cNvPr id="58" name="TextBox 57"/>
          <p:cNvSpPr txBox="1"/>
          <p:nvPr/>
        </p:nvSpPr>
        <p:spPr>
          <a:xfrm>
            <a:off x="332951" y="1162316"/>
            <a:ext cx="7102032" cy="5262979"/>
          </a:xfrm>
          <a:prstGeom prst="rect">
            <a:avLst/>
          </a:prstGeom>
          <a:noFill/>
        </p:spPr>
        <p:txBody>
          <a:bodyPr wrap="square" rtlCol="0">
            <a:spAutoFit/>
          </a:bodyPr>
          <a:lstStyle/>
          <a:p>
            <a:pPr algn="ctr"/>
            <a:r>
              <a:rPr lang="en-US" sz="2400" dirty="0" smtClean="0"/>
              <a:t>Symbols </a:t>
            </a:r>
            <a:r>
              <a:rPr lang="en-US" sz="2400" dirty="0" smtClean="0">
                <a:solidFill>
                  <a:srgbClr val="FF0000"/>
                </a:solidFill>
              </a:rPr>
              <a:t>propagate</a:t>
            </a:r>
            <a:r>
              <a:rPr lang="en-US" sz="2400" dirty="0" smtClean="0"/>
              <a:t> when values are </a:t>
            </a:r>
            <a:r>
              <a:rPr lang="en-US" sz="2400" dirty="0" smtClean="0">
                <a:solidFill>
                  <a:srgbClr val="FF0000"/>
                </a:solidFill>
              </a:rPr>
              <a:t>transferred</a:t>
            </a:r>
            <a:r>
              <a:rPr lang="en-US" sz="2400" dirty="0" smtClean="0"/>
              <a:t>.</a:t>
            </a:r>
          </a:p>
          <a:p>
            <a:pPr algn="ctr"/>
            <a:endParaRPr lang="en-US" sz="2400" dirty="0" smtClean="0"/>
          </a:p>
          <a:p>
            <a:pPr algn="ctr"/>
            <a:endParaRPr lang="en-US" sz="2400" dirty="0" smtClean="0"/>
          </a:p>
          <a:p>
            <a:pPr algn="ctr"/>
            <a:endParaRPr lang="en-US" sz="2400" dirty="0" smtClean="0"/>
          </a:p>
          <a:p>
            <a:pPr algn="ctr"/>
            <a:endParaRPr lang="en-US" sz="2400" dirty="0" smtClean="0"/>
          </a:p>
          <a:p>
            <a:pPr algn="ctr"/>
            <a:endParaRPr lang="en-US" sz="2400" dirty="0" smtClean="0"/>
          </a:p>
          <a:p>
            <a:pPr algn="ctr"/>
            <a:r>
              <a:rPr lang="en-US" sz="2400" dirty="0" smtClean="0"/>
              <a:t>To the right you see the </a:t>
            </a:r>
            <a:r>
              <a:rPr lang="en-US" sz="2400" dirty="0" smtClean="0">
                <a:solidFill>
                  <a:srgbClr val="FF0000"/>
                </a:solidFill>
              </a:rPr>
              <a:t>memory</a:t>
            </a:r>
            <a:r>
              <a:rPr lang="en-US" sz="2400" dirty="0" smtClean="0"/>
              <a:t>, with the variables </a:t>
            </a:r>
            <a:r>
              <a:rPr lang="en-US" sz="2400" dirty="0" err="1" smtClean="0"/>
              <a:t>user_input</a:t>
            </a:r>
            <a:r>
              <a:rPr lang="en-US" sz="2400" dirty="0" smtClean="0"/>
              <a:t> and </a:t>
            </a:r>
            <a:r>
              <a:rPr lang="en-US" sz="2400" dirty="0" err="1" smtClean="0"/>
              <a:t>encrypted_inputX</a:t>
            </a:r>
            <a:r>
              <a:rPr lang="en-US" sz="2400" dirty="0" smtClean="0"/>
              <a:t> </a:t>
            </a:r>
            <a:r>
              <a:rPr lang="en-US" sz="2400" dirty="0" smtClean="0">
                <a:solidFill>
                  <a:srgbClr val="FF0000"/>
                </a:solidFill>
              </a:rPr>
              <a:t>marked</a:t>
            </a:r>
            <a:r>
              <a:rPr lang="en-US" sz="2400" dirty="0" smtClean="0"/>
              <a:t>.</a:t>
            </a:r>
          </a:p>
          <a:p>
            <a:pPr algn="ctr"/>
            <a:endParaRPr lang="en-US" sz="2400" dirty="0"/>
          </a:p>
          <a:p>
            <a:pPr algn="ctr"/>
            <a:r>
              <a:rPr lang="en-US" sz="2400" dirty="0" smtClean="0">
                <a:solidFill>
                  <a:srgbClr val="FF0000"/>
                </a:solidFill>
              </a:rPr>
              <a:t>All are symbolic</a:t>
            </a:r>
            <a:r>
              <a:rPr lang="en-US" sz="2400" dirty="0" smtClean="0"/>
              <a:t>, represented by the green.</a:t>
            </a:r>
          </a:p>
          <a:p>
            <a:pPr algn="ctr"/>
            <a:endParaRPr lang="en-US" sz="2400" dirty="0"/>
          </a:p>
          <a:p>
            <a:pPr algn="ctr"/>
            <a:r>
              <a:rPr lang="en-US" sz="2400" dirty="0" smtClean="0"/>
              <a:t>The variables </a:t>
            </a:r>
            <a:r>
              <a:rPr lang="en-US" sz="2400" dirty="0" err="1" smtClean="0"/>
              <a:t>encrypted_inputX</a:t>
            </a:r>
            <a:r>
              <a:rPr lang="en-US" sz="2400" dirty="0" smtClean="0"/>
              <a:t> </a:t>
            </a:r>
            <a:r>
              <a:rPr lang="en-US" sz="2400" dirty="0" smtClean="0">
                <a:solidFill>
                  <a:srgbClr val="FF0000"/>
                </a:solidFill>
              </a:rPr>
              <a:t>depend</a:t>
            </a:r>
            <a:r>
              <a:rPr lang="en-US" sz="2400" dirty="0" smtClean="0"/>
              <a:t> entirely on </a:t>
            </a:r>
            <a:r>
              <a:rPr lang="en-US" sz="2400" dirty="0" err="1" smtClean="0"/>
              <a:t>user_input</a:t>
            </a:r>
            <a:r>
              <a:rPr lang="en-US" sz="2400" dirty="0" smtClean="0"/>
              <a:t>, denoted by the arrow.</a:t>
            </a:r>
          </a:p>
          <a:p>
            <a:pPr algn="ctr"/>
            <a:endParaRPr lang="en-US" sz="2400" dirty="0"/>
          </a:p>
        </p:txBody>
      </p:sp>
      <p:grpSp>
        <p:nvGrpSpPr>
          <p:cNvPr id="50" name="Group 49"/>
          <p:cNvGrpSpPr/>
          <p:nvPr/>
        </p:nvGrpSpPr>
        <p:grpSpPr>
          <a:xfrm>
            <a:off x="7280698" y="-159544"/>
            <a:ext cx="3189413" cy="7214911"/>
            <a:chOff x="7280698" y="-159544"/>
            <a:chExt cx="3189413" cy="7214911"/>
          </a:xfrm>
        </p:grpSpPr>
        <p:sp>
          <p:nvSpPr>
            <p:cNvPr id="5" name="Rectangle 4"/>
            <p:cNvSpPr/>
            <p:nvPr/>
          </p:nvSpPr>
          <p:spPr>
            <a:xfrm>
              <a:off x="8927869" y="3543360"/>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927869" y="3740727"/>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7869" y="3928082"/>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27869" y="4125449"/>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927869" y="4322816"/>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27869" y="4504824"/>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927869" y="4702191"/>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927869" y="4889546"/>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27869" y="5086913"/>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927869" y="5284280"/>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927869" y="5489843"/>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927869" y="5687210"/>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927869" y="5874565"/>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927869" y="6071932"/>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927869" y="6269299"/>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927869" y="6473278"/>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927869" y="6670645"/>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927869" y="6858000"/>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927869" y="2570231"/>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927869" y="2768116"/>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927869" y="2955471"/>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927869" y="3152838"/>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927869" y="3350205"/>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927869" y="1596217"/>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927869" y="1793584"/>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927869" y="1980939"/>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927869" y="2178306"/>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927869" y="2378388"/>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927869" y="624918"/>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927869" y="821767"/>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927869" y="1009122"/>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927869" y="1206489"/>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927869" y="1403856"/>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927869" y="-159544"/>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8927869" y="27811"/>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927869" y="225178"/>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927869" y="422545"/>
              <a:ext cx="1529542" cy="19736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836611" y="771147"/>
              <a:ext cx="1114408" cy="276999"/>
            </a:xfrm>
            <a:prstGeom prst="rect">
              <a:avLst/>
            </a:prstGeom>
          </p:spPr>
          <p:txBody>
            <a:bodyPr wrap="none">
              <a:spAutoFit/>
            </a:bodyPr>
            <a:lstStyle/>
            <a:p>
              <a:pPr algn="r"/>
              <a:r>
                <a:rPr lang="en-US" sz="1200" dirty="0" err="1">
                  <a:latin typeface="Monaco" charset="0"/>
                </a:rPr>
                <a:t>user_input</a:t>
              </a:r>
              <a:endParaRPr lang="en-US" sz="1200" dirty="0"/>
            </a:p>
          </p:txBody>
        </p:sp>
        <p:sp>
          <p:nvSpPr>
            <p:cNvPr id="61" name="Rectangle 60"/>
            <p:cNvSpPr/>
            <p:nvPr/>
          </p:nvSpPr>
          <p:spPr>
            <a:xfrm>
              <a:off x="7280698" y="1942121"/>
              <a:ext cx="1672254" cy="276999"/>
            </a:xfrm>
            <a:prstGeom prst="rect">
              <a:avLst/>
            </a:prstGeom>
          </p:spPr>
          <p:txBody>
            <a:bodyPr wrap="none">
              <a:spAutoFit/>
            </a:bodyPr>
            <a:lstStyle/>
            <a:p>
              <a:pPr algn="r"/>
              <a:r>
                <a:rPr lang="en-US" sz="1200" dirty="0">
                  <a:latin typeface="Monaco" charset="0"/>
                </a:rPr>
                <a:t>e</a:t>
              </a:r>
              <a:r>
                <a:rPr lang="en-US" sz="1200" dirty="0" smtClean="0">
                  <a:latin typeface="Monaco" charset="0"/>
                </a:rPr>
                <a:t>ncrypted_input0</a:t>
              </a:r>
              <a:endParaRPr lang="en-US" sz="1200" dirty="0"/>
            </a:p>
          </p:txBody>
        </p:sp>
        <p:sp>
          <p:nvSpPr>
            <p:cNvPr id="62" name="Rectangle 61"/>
            <p:cNvSpPr/>
            <p:nvPr/>
          </p:nvSpPr>
          <p:spPr>
            <a:xfrm>
              <a:off x="7292271" y="2937543"/>
              <a:ext cx="1672254" cy="276999"/>
            </a:xfrm>
            <a:prstGeom prst="rect">
              <a:avLst/>
            </a:prstGeom>
          </p:spPr>
          <p:txBody>
            <a:bodyPr wrap="none">
              <a:spAutoFit/>
            </a:bodyPr>
            <a:lstStyle/>
            <a:p>
              <a:pPr algn="r"/>
              <a:r>
                <a:rPr lang="en-US" sz="1200" dirty="0" smtClean="0">
                  <a:latin typeface="Monaco" charset="0"/>
                </a:rPr>
                <a:t>encrypted_input1</a:t>
              </a:r>
              <a:endParaRPr lang="en-US" sz="1200" dirty="0"/>
            </a:p>
          </p:txBody>
        </p:sp>
        <p:sp>
          <p:nvSpPr>
            <p:cNvPr id="63" name="Rectangle 62"/>
            <p:cNvSpPr/>
            <p:nvPr/>
          </p:nvSpPr>
          <p:spPr>
            <a:xfrm>
              <a:off x="7292269" y="3701473"/>
              <a:ext cx="1672254" cy="276999"/>
            </a:xfrm>
            <a:prstGeom prst="rect">
              <a:avLst/>
            </a:prstGeom>
          </p:spPr>
          <p:txBody>
            <a:bodyPr wrap="none">
              <a:spAutoFit/>
            </a:bodyPr>
            <a:lstStyle/>
            <a:p>
              <a:pPr algn="r"/>
              <a:r>
                <a:rPr lang="en-US" sz="1200" dirty="0" smtClean="0">
                  <a:latin typeface="Monaco" charset="0"/>
                </a:rPr>
                <a:t>encrypted_input2</a:t>
              </a:r>
              <a:endParaRPr lang="en-US" sz="1200" dirty="0"/>
            </a:p>
          </p:txBody>
        </p:sp>
        <p:cxnSp>
          <p:nvCxnSpPr>
            <p:cNvPr id="66" name="Curved Connector 65"/>
            <p:cNvCxnSpPr>
              <a:stCxn id="6" idx="3"/>
              <a:endCxn id="26" idx="3"/>
            </p:cNvCxnSpPr>
            <p:nvPr/>
          </p:nvCxnSpPr>
          <p:spPr>
            <a:xfrm flipV="1">
              <a:off x="10457411" y="3251522"/>
              <a:ext cx="12700" cy="587889"/>
            </a:xfrm>
            <a:prstGeom prst="curvedConnector3">
              <a:avLst>
                <a:gd name="adj1" fmla="val 5810126"/>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5" idx="3"/>
              <a:endCxn id="31" idx="3"/>
            </p:cNvCxnSpPr>
            <p:nvPr/>
          </p:nvCxnSpPr>
          <p:spPr>
            <a:xfrm flipV="1">
              <a:off x="10457411" y="2276990"/>
              <a:ext cx="12700" cy="777165"/>
            </a:xfrm>
            <a:prstGeom prst="curvedConnector3">
              <a:avLst>
                <a:gd name="adj1" fmla="val 5992402"/>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a:stCxn id="30" idx="3"/>
              <a:endCxn id="35" idx="3"/>
            </p:cNvCxnSpPr>
            <p:nvPr/>
          </p:nvCxnSpPr>
          <p:spPr>
            <a:xfrm flipV="1">
              <a:off x="10457411" y="1107806"/>
              <a:ext cx="12700" cy="971817"/>
            </a:xfrm>
            <a:prstGeom prst="curvedConnector3">
              <a:avLst>
                <a:gd name="adj1" fmla="val 5810126"/>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44375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wipe(down)">
                                      <p:cBhvr>
                                        <p:cTn id="7" dur="500"/>
                                        <p:tgtEl>
                                          <p:spTgt spid="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8">
                                            <p:txEl>
                                              <p:pRg st="6" end="6"/>
                                            </p:txEl>
                                          </p:spTgt>
                                        </p:tgtEl>
                                        <p:attrNameLst>
                                          <p:attrName>style.visibility</p:attrName>
                                        </p:attrNameLst>
                                      </p:cBhvr>
                                      <p:to>
                                        <p:strVal val="visible"/>
                                      </p:to>
                                    </p:set>
                                    <p:animEffect transition="in" filter="wipe(down)">
                                      <p:cBhvr>
                                        <p:cTn id="16" dur="500"/>
                                        <p:tgtEl>
                                          <p:spTgt spid="58">
                                            <p:txEl>
                                              <p:pRg st="6" end="6"/>
                                            </p:txEl>
                                          </p:spTgt>
                                        </p:tgtEl>
                                      </p:cBhvr>
                                    </p:animEffec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8">
                                            <p:txEl>
                                              <p:pRg st="8" end="8"/>
                                            </p:txEl>
                                          </p:spTgt>
                                        </p:tgtEl>
                                        <p:attrNameLst>
                                          <p:attrName>style.visibility</p:attrName>
                                        </p:attrNameLst>
                                      </p:cBhvr>
                                      <p:to>
                                        <p:strVal val="visible"/>
                                      </p:to>
                                    </p:set>
                                    <p:animEffect transition="in" filter="wipe(down)">
                                      <p:cBhvr>
                                        <p:cTn id="23" dur="500"/>
                                        <p:tgtEl>
                                          <p:spTgt spid="58">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58">
                                            <p:txEl>
                                              <p:pRg st="10" end="10"/>
                                            </p:txEl>
                                          </p:spTgt>
                                        </p:tgtEl>
                                        <p:attrNameLst>
                                          <p:attrName>style.visibility</p:attrName>
                                        </p:attrNameLst>
                                      </p:cBhvr>
                                      <p:to>
                                        <p:strVal val="visible"/>
                                      </p:to>
                                    </p:set>
                                    <p:animEffect transition="in" filter="wipe(down)">
                                      <p:cBhvr>
                                        <p:cTn id="28" dur="500"/>
                                        <p:tgtEl>
                                          <p:spTgt spid="5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Constraint Propagation</a:t>
            </a:r>
            <a:endParaRPr lang="en-US"/>
          </a:p>
        </p:txBody>
      </p:sp>
      <p:sp>
        <p:nvSpPr>
          <p:cNvPr id="4" name="Rectangle 3"/>
          <p:cNvSpPr/>
          <p:nvPr/>
        </p:nvSpPr>
        <p:spPr>
          <a:xfrm>
            <a:off x="3714027" y="2297784"/>
            <a:ext cx="4879694" cy="1169551"/>
          </a:xfrm>
          <a:prstGeom prst="rect">
            <a:avLst/>
          </a:prstGeom>
        </p:spPr>
        <p:txBody>
          <a:bodyPr wrap="square">
            <a:spAutoFit/>
          </a:bodyPr>
          <a:lstStyle/>
          <a:p>
            <a:r>
              <a:rPr lang="en-US" sz="1400" dirty="0" err="1">
                <a:latin typeface="Monaco" charset="0"/>
              </a:rPr>
              <a:t>user_input</a:t>
            </a:r>
            <a:r>
              <a:rPr lang="en-US" sz="1400" dirty="0">
                <a:latin typeface="Monaco" charset="0"/>
              </a:rPr>
              <a:t> </a:t>
            </a:r>
            <a:r>
              <a:rPr lang="en-US" sz="1400" dirty="0">
                <a:solidFill>
                  <a:srgbClr val="D97100"/>
                </a:solidFill>
                <a:latin typeface="Monaco" charset="0"/>
              </a:rPr>
              <a:t>=</a:t>
            </a:r>
            <a:r>
              <a:rPr lang="en-US" sz="1400" dirty="0">
                <a:latin typeface="Monaco" charset="0"/>
              </a:rPr>
              <a:t> </a:t>
            </a:r>
            <a:r>
              <a:rPr lang="en-US" sz="1400" dirty="0" err="1">
                <a:latin typeface="Monaco" charset="0"/>
              </a:rPr>
              <a:t>λ</a:t>
            </a:r>
            <a:endParaRPr lang="en-US" sz="1400" dirty="0">
              <a:latin typeface="Monaco" charset="0"/>
            </a:endParaRPr>
          </a:p>
          <a:p>
            <a:r>
              <a:rPr lang="en-US" sz="1400" dirty="0" smtClean="0">
                <a:latin typeface="Monaco" charset="0"/>
              </a:rPr>
              <a:t>encrypted_input0 </a:t>
            </a:r>
            <a:r>
              <a:rPr lang="en-US" sz="1400" dirty="0">
                <a:solidFill>
                  <a:srgbClr val="D97100"/>
                </a:solidFill>
                <a:latin typeface="Monaco" charset="0"/>
              </a:rPr>
              <a:t>=</a:t>
            </a:r>
            <a:r>
              <a:rPr lang="en-US" sz="1400" dirty="0">
                <a:latin typeface="Monaco" charset="0"/>
              </a:rPr>
              <a:t> </a:t>
            </a:r>
            <a:r>
              <a:rPr lang="en-US" sz="1400" dirty="0" err="1">
                <a:latin typeface="Monaco" charset="0"/>
              </a:rPr>
              <a:t>user_input</a:t>
            </a:r>
            <a:r>
              <a:rPr lang="en-US" sz="1400" dirty="0">
                <a:latin typeface="Monaco" charset="0"/>
              </a:rPr>
              <a:t> </a:t>
            </a:r>
            <a:r>
              <a:rPr lang="en-US" sz="1400" dirty="0" smtClean="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3</a:t>
            </a:r>
          </a:p>
          <a:p>
            <a:r>
              <a:rPr lang="en-US" sz="1400" dirty="0" smtClean="0">
                <a:latin typeface="Monaco" charset="0"/>
              </a:rPr>
              <a:t>encrypted_input1 </a:t>
            </a:r>
            <a:r>
              <a:rPr lang="en-US" sz="1400" dirty="0">
                <a:solidFill>
                  <a:srgbClr val="D97100"/>
                </a:solidFill>
                <a:latin typeface="Monaco" charset="0"/>
              </a:rPr>
              <a:t>=</a:t>
            </a:r>
            <a:r>
              <a:rPr lang="en-US" sz="1400" dirty="0">
                <a:latin typeface="Monaco" charset="0"/>
              </a:rPr>
              <a:t> encrypted_input0 </a:t>
            </a:r>
            <a:r>
              <a:rPr lang="en-US" sz="1400" dirty="0" smtClean="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15</a:t>
            </a:r>
          </a:p>
          <a:p>
            <a:r>
              <a:rPr lang="en-US" sz="1400" dirty="0" smtClean="0">
                <a:latin typeface="Monaco" charset="0"/>
              </a:rPr>
              <a:t>encrypted_input2 </a:t>
            </a:r>
            <a:r>
              <a:rPr lang="en-US" sz="1400" dirty="0" smtClean="0">
                <a:solidFill>
                  <a:srgbClr val="D97100"/>
                </a:solidFill>
                <a:latin typeface="Monaco" charset="0"/>
              </a:rPr>
              <a:t>=</a:t>
            </a:r>
            <a:r>
              <a:rPr lang="en-US" sz="1400" dirty="0" smtClean="0">
                <a:latin typeface="Monaco" charset="0"/>
              </a:rPr>
              <a:t> encrypted_input1 </a:t>
            </a:r>
            <a:r>
              <a:rPr lang="en-US" sz="1400" dirty="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7</a:t>
            </a:r>
            <a:endParaRPr lang="en-US" sz="1400" dirty="0" smtClean="0">
              <a:latin typeface="Monaco" charset="0"/>
            </a:endParaRPr>
          </a:p>
          <a:p>
            <a:endParaRPr lang="en-US" sz="1400" dirty="0">
              <a:latin typeface="Monaco" charset="0"/>
            </a:endParaRPr>
          </a:p>
        </p:txBody>
      </p:sp>
      <p:sp>
        <p:nvSpPr>
          <p:cNvPr id="6" name="TextBox 5"/>
          <p:cNvSpPr txBox="1"/>
          <p:nvPr/>
        </p:nvSpPr>
        <p:spPr>
          <a:xfrm>
            <a:off x="2602858" y="3466551"/>
            <a:ext cx="7102032" cy="461665"/>
          </a:xfrm>
          <a:prstGeom prst="rect">
            <a:avLst/>
          </a:prstGeom>
          <a:noFill/>
        </p:spPr>
        <p:txBody>
          <a:bodyPr wrap="square" rtlCol="0">
            <a:spAutoFit/>
          </a:bodyPr>
          <a:lstStyle/>
          <a:p>
            <a:pPr algn="ctr"/>
            <a:r>
              <a:rPr lang="en-US" sz="2400" dirty="0" smtClean="0"/>
              <a:t>In this example, if we add the constraint: </a:t>
            </a:r>
            <a:r>
              <a:rPr lang="el-GR" sz="2400" dirty="0" smtClean="0"/>
              <a:t>λ</a:t>
            </a:r>
            <a:r>
              <a:rPr lang="en-US" sz="2400" dirty="0" smtClean="0"/>
              <a:t> = 10, then:</a:t>
            </a:r>
          </a:p>
        </p:txBody>
      </p:sp>
      <p:sp>
        <p:nvSpPr>
          <p:cNvPr id="7" name="Rectangle 6"/>
          <p:cNvSpPr/>
          <p:nvPr/>
        </p:nvSpPr>
        <p:spPr>
          <a:xfrm>
            <a:off x="3152351" y="4056539"/>
            <a:ext cx="6061098" cy="1169551"/>
          </a:xfrm>
          <a:prstGeom prst="rect">
            <a:avLst/>
          </a:prstGeom>
        </p:spPr>
        <p:txBody>
          <a:bodyPr wrap="square">
            <a:spAutoFit/>
          </a:bodyPr>
          <a:lstStyle/>
          <a:p>
            <a:r>
              <a:rPr lang="en-US" sz="1400" dirty="0" err="1">
                <a:latin typeface="Monaco" charset="0"/>
              </a:rPr>
              <a:t>user_input</a:t>
            </a:r>
            <a:r>
              <a:rPr lang="en-US" sz="1400" dirty="0">
                <a:latin typeface="Monaco" charset="0"/>
              </a:rPr>
              <a:t> </a:t>
            </a:r>
            <a:r>
              <a:rPr lang="en-US" sz="1400" dirty="0">
                <a:solidFill>
                  <a:srgbClr val="D97100"/>
                </a:solidFill>
                <a:latin typeface="Monaco" charset="0"/>
              </a:rPr>
              <a:t>=</a:t>
            </a:r>
            <a:r>
              <a:rPr lang="en-US" sz="1400" dirty="0">
                <a:latin typeface="Monaco" charset="0"/>
              </a:rPr>
              <a:t> </a:t>
            </a:r>
            <a:r>
              <a:rPr lang="en-US" sz="1400" dirty="0" err="1" smtClean="0">
                <a:latin typeface="Monaco" charset="0"/>
              </a:rPr>
              <a:t>λ</a:t>
            </a:r>
            <a:r>
              <a:rPr lang="en-US" sz="1400" dirty="0">
                <a:latin typeface="Monaco" charset="0"/>
              </a:rPr>
              <a:t> </a:t>
            </a:r>
            <a:r>
              <a:rPr lang="en-US" sz="1400" dirty="0">
                <a:solidFill>
                  <a:srgbClr val="D97100"/>
                </a:solidFill>
                <a:latin typeface="Monaco" charset="0"/>
              </a:rPr>
              <a:t>=</a:t>
            </a:r>
            <a:r>
              <a:rPr lang="en-US" sz="1400" dirty="0">
                <a:latin typeface="Monaco" charset="0"/>
              </a:rPr>
              <a:t> </a:t>
            </a:r>
            <a:r>
              <a:rPr lang="en-US" sz="1400" dirty="0" smtClean="0">
                <a:solidFill>
                  <a:srgbClr val="0329D8"/>
                </a:solidFill>
                <a:latin typeface="Monaco" charset="0"/>
              </a:rPr>
              <a:t>10 </a:t>
            </a:r>
          </a:p>
          <a:p>
            <a:r>
              <a:rPr lang="en-US" sz="1400" dirty="0" smtClean="0">
                <a:latin typeface="Monaco" charset="0"/>
              </a:rPr>
              <a:t>encrypted_input0 </a:t>
            </a:r>
            <a:r>
              <a:rPr lang="en-US" sz="1400" dirty="0">
                <a:solidFill>
                  <a:srgbClr val="D97100"/>
                </a:solidFill>
                <a:latin typeface="Monaco" charset="0"/>
              </a:rPr>
              <a:t>=</a:t>
            </a:r>
            <a:r>
              <a:rPr lang="en-US" sz="1400" dirty="0">
                <a:latin typeface="Monaco" charset="0"/>
              </a:rPr>
              <a:t> </a:t>
            </a:r>
            <a:r>
              <a:rPr lang="en-US" sz="1400" dirty="0" err="1">
                <a:latin typeface="Monaco" charset="0"/>
              </a:rPr>
              <a:t>user_input</a:t>
            </a:r>
            <a:r>
              <a:rPr lang="en-US" sz="1400" dirty="0">
                <a:latin typeface="Monaco" charset="0"/>
              </a:rPr>
              <a:t> </a:t>
            </a:r>
            <a:r>
              <a:rPr lang="en-US" sz="1400" dirty="0" smtClean="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3 </a:t>
            </a:r>
            <a:r>
              <a:rPr lang="en-US" sz="1400" dirty="0">
                <a:solidFill>
                  <a:srgbClr val="D97100"/>
                </a:solidFill>
                <a:latin typeface="Monaco" charset="0"/>
              </a:rPr>
              <a:t>=</a:t>
            </a:r>
            <a:r>
              <a:rPr lang="en-US" sz="1400" dirty="0">
                <a:latin typeface="Monaco" charset="0"/>
              </a:rPr>
              <a:t> </a:t>
            </a:r>
            <a:r>
              <a:rPr lang="en-US" sz="1400" dirty="0" smtClean="0">
                <a:solidFill>
                  <a:srgbClr val="0329D8"/>
                </a:solidFill>
                <a:latin typeface="Monaco" charset="0"/>
              </a:rPr>
              <a:t>10</a:t>
            </a:r>
            <a:r>
              <a:rPr lang="en-US" sz="1400" dirty="0" smtClean="0">
                <a:latin typeface="Monaco" charset="0"/>
              </a:rPr>
              <a:t> </a:t>
            </a:r>
            <a:r>
              <a:rPr lang="mr-IN" sz="1400" dirty="0" smtClean="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3 </a:t>
            </a:r>
            <a:r>
              <a:rPr lang="en-US" sz="1400" dirty="0">
                <a:solidFill>
                  <a:srgbClr val="D97100"/>
                </a:solidFill>
                <a:latin typeface="Monaco" charset="0"/>
              </a:rPr>
              <a:t>=</a:t>
            </a:r>
            <a:r>
              <a:rPr lang="en-US" sz="1400" dirty="0">
                <a:latin typeface="Monaco" charset="0"/>
              </a:rPr>
              <a:t> </a:t>
            </a:r>
            <a:r>
              <a:rPr lang="en-US" sz="1400" dirty="0">
                <a:solidFill>
                  <a:srgbClr val="0329D8"/>
                </a:solidFill>
                <a:latin typeface="Monaco" charset="0"/>
              </a:rPr>
              <a:t>7</a:t>
            </a:r>
            <a:endParaRPr lang="en-US" sz="1400" dirty="0" smtClean="0">
              <a:solidFill>
                <a:srgbClr val="0329D8"/>
              </a:solidFill>
              <a:latin typeface="Monaco" charset="0"/>
            </a:endParaRPr>
          </a:p>
          <a:p>
            <a:r>
              <a:rPr lang="en-US" sz="1400" dirty="0" smtClean="0">
                <a:latin typeface="Monaco" charset="0"/>
              </a:rPr>
              <a:t>encrypted_input1 </a:t>
            </a:r>
            <a:r>
              <a:rPr lang="en-US" sz="1400" dirty="0">
                <a:solidFill>
                  <a:srgbClr val="D97100"/>
                </a:solidFill>
                <a:latin typeface="Monaco" charset="0"/>
              </a:rPr>
              <a:t>=</a:t>
            </a:r>
            <a:r>
              <a:rPr lang="en-US" sz="1400" dirty="0">
                <a:latin typeface="Monaco" charset="0"/>
              </a:rPr>
              <a:t> encrypted_input0 </a:t>
            </a:r>
            <a:r>
              <a:rPr lang="en-US" sz="1400" dirty="0" smtClean="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15 </a:t>
            </a:r>
            <a:r>
              <a:rPr lang="en-US" sz="1400" dirty="0">
                <a:solidFill>
                  <a:srgbClr val="D97100"/>
                </a:solidFill>
                <a:latin typeface="Monaco" charset="0"/>
              </a:rPr>
              <a:t>=</a:t>
            </a:r>
            <a:r>
              <a:rPr lang="en-US" sz="1400" dirty="0">
                <a:latin typeface="Monaco" charset="0"/>
              </a:rPr>
              <a:t> </a:t>
            </a:r>
            <a:r>
              <a:rPr lang="en-US" sz="1400" dirty="0" smtClean="0">
                <a:solidFill>
                  <a:srgbClr val="0329D8"/>
                </a:solidFill>
                <a:latin typeface="Monaco" charset="0"/>
              </a:rPr>
              <a:t>7</a:t>
            </a:r>
            <a:r>
              <a:rPr lang="en-US" sz="1400" dirty="0" smtClean="0">
                <a:latin typeface="Monaco" charset="0"/>
              </a:rPr>
              <a:t> </a:t>
            </a:r>
            <a:r>
              <a:rPr lang="en-US" sz="1400" dirty="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15 </a:t>
            </a:r>
            <a:r>
              <a:rPr lang="en-US" sz="1400" dirty="0" smtClean="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22</a:t>
            </a:r>
          </a:p>
          <a:p>
            <a:r>
              <a:rPr lang="en-US" sz="1400" dirty="0" smtClean="0">
                <a:latin typeface="Monaco" charset="0"/>
              </a:rPr>
              <a:t>encrypted_input2 </a:t>
            </a:r>
            <a:r>
              <a:rPr lang="en-US" sz="1400" dirty="0" smtClean="0">
                <a:solidFill>
                  <a:srgbClr val="D97100"/>
                </a:solidFill>
                <a:latin typeface="Monaco" charset="0"/>
              </a:rPr>
              <a:t>=</a:t>
            </a:r>
            <a:r>
              <a:rPr lang="en-US" sz="1400" dirty="0" smtClean="0">
                <a:latin typeface="Monaco" charset="0"/>
              </a:rPr>
              <a:t> encrypted_input1 </a:t>
            </a:r>
            <a:r>
              <a:rPr lang="en-US" sz="1400" dirty="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7 </a:t>
            </a:r>
            <a:r>
              <a:rPr lang="en-US" sz="1400" dirty="0">
                <a:solidFill>
                  <a:srgbClr val="D97100"/>
                </a:solidFill>
                <a:latin typeface="Monaco" charset="0"/>
              </a:rPr>
              <a:t>=</a:t>
            </a:r>
            <a:r>
              <a:rPr lang="en-US" sz="1400" dirty="0">
                <a:latin typeface="Monaco" charset="0"/>
              </a:rPr>
              <a:t> </a:t>
            </a:r>
            <a:r>
              <a:rPr lang="en-US" sz="1400" dirty="0" smtClean="0">
                <a:solidFill>
                  <a:srgbClr val="0329D8"/>
                </a:solidFill>
                <a:latin typeface="Monaco" charset="0"/>
              </a:rPr>
              <a:t>22</a:t>
            </a:r>
            <a:r>
              <a:rPr lang="en-US" sz="1400" dirty="0" smtClean="0">
                <a:latin typeface="Monaco" charset="0"/>
              </a:rPr>
              <a:t> </a:t>
            </a:r>
            <a:r>
              <a:rPr lang="en-US" sz="1400" dirty="0" smtClean="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7 </a:t>
            </a:r>
            <a:r>
              <a:rPr lang="en-US" sz="1400" dirty="0">
                <a:solidFill>
                  <a:srgbClr val="D97100"/>
                </a:solidFill>
                <a:latin typeface="Monaco" charset="0"/>
              </a:rPr>
              <a:t>=</a:t>
            </a:r>
            <a:r>
              <a:rPr lang="en-US" sz="1400" dirty="0">
                <a:latin typeface="Monaco" charset="0"/>
              </a:rPr>
              <a:t> </a:t>
            </a:r>
            <a:r>
              <a:rPr lang="en-US" sz="1400" dirty="0" smtClean="0">
                <a:solidFill>
                  <a:srgbClr val="0329D8"/>
                </a:solidFill>
                <a:latin typeface="Monaco" charset="0"/>
              </a:rPr>
              <a:t>154</a:t>
            </a:r>
            <a:endParaRPr lang="en-US" sz="1400" dirty="0" smtClean="0">
              <a:latin typeface="Monaco" charset="0"/>
            </a:endParaRPr>
          </a:p>
          <a:p>
            <a:endParaRPr lang="en-US" sz="1400" dirty="0">
              <a:latin typeface="Monaco" charset="0"/>
            </a:endParaRPr>
          </a:p>
        </p:txBody>
      </p:sp>
      <p:sp>
        <p:nvSpPr>
          <p:cNvPr id="8" name="TextBox 7"/>
          <p:cNvSpPr txBox="1"/>
          <p:nvPr/>
        </p:nvSpPr>
        <p:spPr>
          <a:xfrm>
            <a:off x="2544984" y="5354413"/>
            <a:ext cx="7102032" cy="461665"/>
          </a:xfrm>
          <a:prstGeom prst="rect">
            <a:avLst/>
          </a:prstGeom>
          <a:noFill/>
        </p:spPr>
        <p:txBody>
          <a:bodyPr wrap="square" rtlCol="0">
            <a:spAutoFit/>
          </a:bodyPr>
          <a:lstStyle/>
          <a:p>
            <a:pPr algn="ctr"/>
            <a:r>
              <a:rPr lang="en-US" sz="2400" dirty="0" smtClean="0"/>
              <a:t>Constraints propagate through the program.</a:t>
            </a:r>
          </a:p>
        </p:txBody>
      </p:sp>
      <p:sp>
        <p:nvSpPr>
          <p:cNvPr id="9" name="Oval 8"/>
          <p:cNvSpPr/>
          <p:nvPr/>
        </p:nvSpPr>
        <p:spPr>
          <a:xfrm>
            <a:off x="7179198" y="4676172"/>
            <a:ext cx="503980" cy="33566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1" name="Straight Arrow Connector 10"/>
          <p:cNvCxnSpPr/>
          <p:nvPr/>
        </p:nvCxnSpPr>
        <p:spPr>
          <a:xfrm flipH="1">
            <a:off x="7694753" y="4479403"/>
            <a:ext cx="925975" cy="289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20728" y="4156237"/>
            <a:ext cx="2168324" cy="646331"/>
          </a:xfrm>
          <a:prstGeom prst="rect">
            <a:avLst/>
          </a:prstGeom>
          <a:noFill/>
        </p:spPr>
        <p:txBody>
          <a:bodyPr wrap="square" rtlCol="0">
            <a:spAutoFit/>
          </a:bodyPr>
          <a:lstStyle/>
          <a:p>
            <a:r>
              <a:rPr lang="en-US" dirty="0" smtClean="0"/>
              <a:t>We solved for encrypted_input2!</a:t>
            </a:r>
            <a:endParaRPr lang="en-US" dirty="0"/>
          </a:p>
        </p:txBody>
      </p:sp>
    </p:spTree>
    <p:extLst>
      <p:ext uri="{BB962C8B-B14F-4D97-AF65-F5344CB8AC3E}">
        <p14:creationId xmlns="" xmlns:p14="http://schemas.microsoft.com/office/powerpoint/2010/main" val="14464134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 Reverse-Propagation</a:t>
            </a:r>
            <a:endParaRPr lang="en-US" dirty="0"/>
          </a:p>
        </p:txBody>
      </p:sp>
      <p:sp>
        <p:nvSpPr>
          <p:cNvPr id="6" name="Rectangle 5"/>
          <p:cNvSpPr/>
          <p:nvPr/>
        </p:nvSpPr>
        <p:spPr>
          <a:xfrm>
            <a:off x="3714027" y="2297784"/>
            <a:ext cx="4879694" cy="1169551"/>
          </a:xfrm>
          <a:prstGeom prst="rect">
            <a:avLst/>
          </a:prstGeom>
        </p:spPr>
        <p:txBody>
          <a:bodyPr wrap="square">
            <a:spAutoFit/>
          </a:bodyPr>
          <a:lstStyle/>
          <a:p>
            <a:r>
              <a:rPr lang="en-US" sz="1400" dirty="0" err="1">
                <a:latin typeface="Monaco" charset="0"/>
              </a:rPr>
              <a:t>user_input</a:t>
            </a:r>
            <a:r>
              <a:rPr lang="en-US" sz="1400" dirty="0">
                <a:latin typeface="Monaco" charset="0"/>
              </a:rPr>
              <a:t> </a:t>
            </a:r>
            <a:r>
              <a:rPr lang="en-US" sz="1400" dirty="0">
                <a:solidFill>
                  <a:srgbClr val="D97100"/>
                </a:solidFill>
                <a:latin typeface="Monaco" charset="0"/>
              </a:rPr>
              <a:t>=</a:t>
            </a:r>
            <a:r>
              <a:rPr lang="en-US" sz="1400" dirty="0">
                <a:latin typeface="Monaco" charset="0"/>
              </a:rPr>
              <a:t> </a:t>
            </a:r>
            <a:r>
              <a:rPr lang="en-US" sz="1400" dirty="0" err="1">
                <a:latin typeface="Monaco" charset="0"/>
              </a:rPr>
              <a:t>λ</a:t>
            </a:r>
            <a:endParaRPr lang="en-US" sz="1400" dirty="0">
              <a:latin typeface="Monaco" charset="0"/>
            </a:endParaRPr>
          </a:p>
          <a:p>
            <a:r>
              <a:rPr lang="en-US" sz="1400" dirty="0" smtClean="0">
                <a:latin typeface="Monaco" charset="0"/>
              </a:rPr>
              <a:t>encrypted_input0 </a:t>
            </a:r>
            <a:r>
              <a:rPr lang="en-US" sz="1400" dirty="0">
                <a:solidFill>
                  <a:srgbClr val="D97100"/>
                </a:solidFill>
                <a:latin typeface="Monaco" charset="0"/>
              </a:rPr>
              <a:t>=</a:t>
            </a:r>
            <a:r>
              <a:rPr lang="en-US" sz="1400" dirty="0">
                <a:latin typeface="Monaco" charset="0"/>
              </a:rPr>
              <a:t> </a:t>
            </a:r>
            <a:r>
              <a:rPr lang="en-US" sz="1400" dirty="0" err="1">
                <a:latin typeface="Monaco" charset="0"/>
              </a:rPr>
              <a:t>user_input</a:t>
            </a:r>
            <a:r>
              <a:rPr lang="en-US" sz="1400" dirty="0">
                <a:latin typeface="Monaco" charset="0"/>
              </a:rPr>
              <a:t> </a:t>
            </a:r>
            <a:r>
              <a:rPr lang="en-US" sz="1400" dirty="0" smtClean="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3</a:t>
            </a:r>
          </a:p>
          <a:p>
            <a:r>
              <a:rPr lang="en-US" sz="1400" dirty="0" smtClean="0">
                <a:latin typeface="Monaco" charset="0"/>
              </a:rPr>
              <a:t>encrypted_input1 </a:t>
            </a:r>
            <a:r>
              <a:rPr lang="en-US" sz="1400" dirty="0">
                <a:solidFill>
                  <a:srgbClr val="D97100"/>
                </a:solidFill>
                <a:latin typeface="Monaco" charset="0"/>
              </a:rPr>
              <a:t>=</a:t>
            </a:r>
            <a:r>
              <a:rPr lang="en-US" sz="1400" dirty="0">
                <a:latin typeface="Monaco" charset="0"/>
              </a:rPr>
              <a:t> encrypted_input0 </a:t>
            </a:r>
            <a:r>
              <a:rPr lang="en-US" sz="1400" dirty="0" smtClean="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15</a:t>
            </a:r>
          </a:p>
          <a:p>
            <a:r>
              <a:rPr lang="en-US" sz="1400" dirty="0" smtClean="0">
                <a:latin typeface="Monaco" charset="0"/>
              </a:rPr>
              <a:t>encrypted_input2 </a:t>
            </a:r>
            <a:r>
              <a:rPr lang="en-US" sz="1400" dirty="0" smtClean="0">
                <a:solidFill>
                  <a:srgbClr val="D97100"/>
                </a:solidFill>
                <a:latin typeface="Monaco" charset="0"/>
              </a:rPr>
              <a:t>=</a:t>
            </a:r>
            <a:r>
              <a:rPr lang="en-US" sz="1400" dirty="0" smtClean="0">
                <a:latin typeface="Monaco" charset="0"/>
              </a:rPr>
              <a:t> encrypted_input1 </a:t>
            </a:r>
            <a:r>
              <a:rPr lang="en-US" sz="1400" dirty="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7</a:t>
            </a:r>
            <a:endParaRPr lang="en-US" sz="1400" dirty="0" smtClean="0">
              <a:latin typeface="Monaco" charset="0"/>
            </a:endParaRPr>
          </a:p>
          <a:p>
            <a:endParaRPr lang="en-US" sz="1400" dirty="0">
              <a:latin typeface="Monaco" charset="0"/>
            </a:endParaRPr>
          </a:p>
        </p:txBody>
      </p:sp>
      <p:sp>
        <p:nvSpPr>
          <p:cNvPr id="7" name="TextBox 6"/>
          <p:cNvSpPr txBox="1"/>
          <p:nvPr/>
        </p:nvSpPr>
        <p:spPr>
          <a:xfrm>
            <a:off x="1585490" y="3466551"/>
            <a:ext cx="9114581" cy="461665"/>
          </a:xfrm>
          <a:prstGeom prst="rect">
            <a:avLst/>
          </a:prstGeom>
          <a:noFill/>
        </p:spPr>
        <p:txBody>
          <a:bodyPr wrap="square" rtlCol="0">
            <a:spAutoFit/>
          </a:bodyPr>
          <a:lstStyle/>
          <a:p>
            <a:pPr algn="ctr"/>
            <a:r>
              <a:rPr lang="en-US" sz="2400" dirty="0" smtClean="0"/>
              <a:t>In this example, if we add the constraint: encrypted_input2 = 14, then:</a:t>
            </a:r>
          </a:p>
        </p:txBody>
      </p:sp>
      <p:sp>
        <p:nvSpPr>
          <p:cNvPr id="8" name="Rectangle 7"/>
          <p:cNvSpPr/>
          <p:nvPr/>
        </p:nvSpPr>
        <p:spPr>
          <a:xfrm>
            <a:off x="2955974" y="4239872"/>
            <a:ext cx="8201449" cy="954107"/>
          </a:xfrm>
          <a:prstGeom prst="rect">
            <a:avLst/>
          </a:prstGeom>
        </p:spPr>
        <p:txBody>
          <a:bodyPr wrap="square">
            <a:spAutoFit/>
          </a:bodyPr>
          <a:lstStyle/>
          <a:p>
            <a:r>
              <a:rPr lang="en-US" sz="1400" dirty="0" err="1" smtClean="0">
                <a:latin typeface="Monaco" charset="0"/>
              </a:rPr>
              <a:t>λ</a:t>
            </a:r>
            <a:r>
              <a:rPr lang="en-US" sz="1400" dirty="0" smtClean="0">
                <a:latin typeface="Monaco" charset="0"/>
              </a:rPr>
              <a:t> = </a:t>
            </a:r>
            <a:r>
              <a:rPr lang="en-US" sz="1400" dirty="0" err="1" smtClean="0">
                <a:latin typeface="Monaco" charset="0"/>
              </a:rPr>
              <a:t>user_input</a:t>
            </a:r>
            <a:r>
              <a:rPr lang="en-US" sz="1400" dirty="0" smtClean="0">
                <a:latin typeface="Monaco" charset="0"/>
              </a:rPr>
              <a:t>, </a:t>
            </a:r>
            <a:r>
              <a:rPr lang="en-US" sz="1400" dirty="0" err="1" smtClean="0">
                <a:latin typeface="Monaco" charset="0"/>
              </a:rPr>
              <a:t>λ</a:t>
            </a:r>
            <a:r>
              <a:rPr lang="en-US" sz="1400" dirty="0" smtClean="0">
                <a:solidFill>
                  <a:srgbClr val="B51700"/>
                </a:solidFill>
                <a:latin typeface="Monaco" charset="0"/>
              </a:rPr>
              <a:t> </a:t>
            </a:r>
            <a:r>
              <a:rPr lang="en-US" sz="1400" dirty="0">
                <a:solidFill>
                  <a:srgbClr val="D97100"/>
                </a:solidFill>
                <a:latin typeface="Monaco" charset="0"/>
              </a:rPr>
              <a:t>=</a:t>
            </a:r>
            <a:r>
              <a:rPr lang="en-US" sz="1400" dirty="0" smtClean="0">
                <a:solidFill>
                  <a:srgbClr val="B51700"/>
                </a:solidFill>
                <a:latin typeface="Monaco" charset="0"/>
              </a:rPr>
              <a:t> </a:t>
            </a:r>
            <a:r>
              <a:rPr lang="en-US" sz="1400" dirty="0" smtClean="0">
                <a:solidFill>
                  <a:srgbClr val="0328D8"/>
                </a:solidFill>
                <a:latin typeface="Monaco" charset="0"/>
              </a:rPr>
              <a:t>-10 </a:t>
            </a:r>
          </a:p>
          <a:p>
            <a:r>
              <a:rPr lang="en-US" sz="1400" dirty="0" err="1">
                <a:latin typeface="Monaco" charset="0"/>
              </a:rPr>
              <a:t>user_input</a:t>
            </a:r>
            <a:r>
              <a:rPr lang="en-US" sz="1400" dirty="0">
                <a:latin typeface="Monaco" charset="0"/>
              </a:rPr>
              <a:t> </a:t>
            </a:r>
            <a:r>
              <a:rPr lang="en-US" sz="1400" dirty="0">
                <a:solidFill>
                  <a:srgbClr val="D97100"/>
                </a:solidFill>
                <a:latin typeface="Monaco" charset="0"/>
              </a:rPr>
              <a:t>-</a:t>
            </a:r>
            <a:r>
              <a:rPr lang="en-US" sz="1400" dirty="0">
                <a:latin typeface="Monaco" charset="0"/>
              </a:rPr>
              <a:t> </a:t>
            </a:r>
            <a:r>
              <a:rPr lang="en-US" sz="1400" dirty="0">
                <a:solidFill>
                  <a:srgbClr val="0329D8"/>
                </a:solidFill>
                <a:latin typeface="Monaco" charset="0"/>
              </a:rPr>
              <a:t>3 </a:t>
            </a:r>
            <a:r>
              <a:rPr lang="en-US" sz="1400" dirty="0">
                <a:solidFill>
                  <a:srgbClr val="D97100"/>
                </a:solidFill>
                <a:latin typeface="Monaco" charset="0"/>
              </a:rPr>
              <a:t>=</a:t>
            </a:r>
            <a:r>
              <a:rPr lang="en-US" sz="1400" dirty="0" smtClean="0">
                <a:solidFill>
                  <a:srgbClr val="0329D8"/>
                </a:solidFill>
                <a:latin typeface="Monaco" charset="0"/>
              </a:rPr>
              <a:t> </a:t>
            </a:r>
            <a:r>
              <a:rPr lang="en-US" sz="1400" dirty="0" smtClean="0">
                <a:latin typeface="Monaco" charset="0"/>
              </a:rPr>
              <a:t>encrypted_input0 </a:t>
            </a:r>
            <a:r>
              <a:rPr lang="en-US" sz="1400" dirty="0">
                <a:solidFill>
                  <a:srgbClr val="D97100"/>
                </a:solidFill>
                <a:latin typeface="Monaco" charset="0"/>
              </a:rPr>
              <a:t>=</a:t>
            </a:r>
            <a:r>
              <a:rPr lang="en-US" sz="1400" dirty="0" smtClean="0">
                <a:latin typeface="Monaco" charset="0"/>
              </a:rPr>
              <a:t> </a:t>
            </a:r>
            <a:r>
              <a:rPr lang="en-US" sz="1400" dirty="0" smtClean="0">
                <a:solidFill>
                  <a:srgbClr val="0328D8"/>
                </a:solidFill>
                <a:latin typeface="Monaco" charset="0"/>
              </a:rPr>
              <a:t>-13</a:t>
            </a:r>
            <a:r>
              <a:rPr lang="en-US" sz="1400" dirty="0" smtClean="0">
                <a:latin typeface="Monaco" charset="0"/>
              </a:rPr>
              <a:t>, </a:t>
            </a:r>
            <a:r>
              <a:rPr lang="en-US" sz="1400" dirty="0" err="1" smtClean="0">
                <a:latin typeface="Monaco" charset="0"/>
              </a:rPr>
              <a:t>user_input</a:t>
            </a:r>
            <a:r>
              <a:rPr lang="en-US" sz="1400" dirty="0" smtClean="0">
                <a:latin typeface="Monaco" charset="0"/>
              </a:rPr>
              <a:t> </a:t>
            </a:r>
            <a:r>
              <a:rPr lang="en-US" sz="1400" dirty="0">
                <a:solidFill>
                  <a:srgbClr val="D97100"/>
                </a:solidFill>
                <a:latin typeface="Monaco" charset="0"/>
              </a:rPr>
              <a:t>=</a:t>
            </a:r>
            <a:r>
              <a:rPr lang="en-US" sz="1400" dirty="0" smtClean="0">
                <a:latin typeface="Monaco" charset="0"/>
              </a:rPr>
              <a:t> </a:t>
            </a:r>
            <a:r>
              <a:rPr lang="en-US" sz="1400" dirty="0" smtClean="0">
                <a:solidFill>
                  <a:srgbClr val="0328D8"/>
                </a:solidFill>
                <a:latin typeface="Monaco" charset="0"/>
              </a:rPr>
              <a:t>-10</a:t>
            </a:r>
          </a:p>
          <a:p>
            <a:r>
              <a:rPr lang="en-US" sz="1400" dirty="0">
                <a:latin typeface="Monaco" charset="0"/>
              </a:rPr>
              <a:t>encrypted_input0 </a:t>
            </a:r>
            <a:r>
              <a:rPr lang="en-US" sz="1400" dirty="0">
                <a:solidFill>
                  <a:srgbClr val="D97100"/>
                </a:solidFill>
                <a:latin typeface="Monaco" charset="0"/>
              </a:rPr>
              <a:t>+</a:t>
            </a:r>
            <a:r>
              <a:rPr lang="en-US" sz="1400" dirty="0">
                <a:latin typeface="Monaco" charset="0"/>
              </a:rPr>
              <a:t> </a:t>
            </a:r>
            <a:r>
              <a:rPr lang="en-US" sz="1400" dirty="0" smtClean="0">
                <a:solidFill>
                  <a:srgbClr val="0329D8"/>
                </a:solidFill>
                <a:latin typeface="Monaco" charset="0"/>
              </a:rPr>
              <a:t>15 </a:t>
            </a:r>
            <a:r>
              <a:rPr lang="en-US" sz="1400" dirty="0">
                <a:solidFill>
                  <a:srgbClr val="D97100"/>
                </a:solidFill>
                <a:latin typeface="Monaco" charset="0"/>
              </a:rPr>
              <a:t>=</a:t>
            </a:r>
            <a:r>
              <a:rPr lang="en-US" sz="1400" dirty="0" smtClean="0">
                <a:solidFill>
                  <a:srgbClr val="0329D8"/>
                </a:solidFill>
                <a:latin typeface="Monaco" charset="0"/>
              </a:rPr>
              <a:t> </a:t>
            </a:r>
            <a:r>
              <a:rPr lang="en-US" sz="1400" dirty="0" smtClean="0">
                <a:latin typeface="Monaco" charset="0"/>
              </a:rPr>
              <a:t>encrypted_input1 </a:t>
            </a:r>
            <a:r>
              <a:rPr lang="en-US" sz="1400" dirty="0">
                <a:solidFill>
                  <a:srgbClr val="D97100"/>
                </a:solidFill>
                <a:latin typeface="Monaco" charset="0"/>
              </a:rPr>
              <a:t>=</a:t>
            </a:r>
            <a:r>
              <a:rPr lang="en-US" sz="1400" dirty="0">
                <a:latin typeface="Monaco" charset="0"/>
              </a:rPr>
              <a:t> </a:t>
            </a:r>
            <a:r>
              <a:rPr lang="en-US" sz="1400" dirty="0" smtClean="0">
                <a:solidFill>
                  <a:srgbClr val="0328D8"/>
                </a:solidFill>
                <a:latin typeface="Monaco" charset="0"/>
              </a:rPr>
              <a:t>2</a:t>
            </a:r>
            <a:r>
              <a:rPr lang="en-US" sz="1400" dirty="0" smtClean="0">
                <a:latin typeface="Monaco" charset="0"/>
              </a:rPr>
              <a:t>, encrypted_input0 </a:t>
            </a:r>
            <a:r>
              <a:rPr lang="en-US" sz="1400" dirty="0">
                <a:solidFill>
                  <a:srgbClr val="D97100"/>
                </a:solidFill>
                <a:latin typeface="Monaco" charset="0"/>
              </a:rPr>
              <a:t>=</a:t>
            </a:r>
            <a:r>
              <a:rPr lang="en-US" sz="1400" dirty="0" smtClean="0">
                <a:latin typeface="Monaco" charset="0"/>
              </a:rPr>
              <a:t> </a:t>
            </a:r>
            <a:r>
              <a:rPr lang="en-US" sz="1400" dirty="0" smtClean="0">
                <a:solidFill>
                  <a:srgbClr val="0328D8"/>
                </a:solidFill>
                <a:latin typeface="Monaco" charset="0"/>
              </a:rPr>
              <a:t>-13</a:t>
            </a:r>
          </a:p>
          <a:p>
            <a:r>
              <a:rPr lang="en-US" sz="1400" dirty="0" smtClean="0">
                <a:latin typeface="Monaco" charset="0"/>
              </a:rPr>
              <a:t>encrypted_input1 </a:t>
            </a:r>
            <a:r>
              <a:rPr lang="en-US" sz="1400" dirty="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7 </a:t>
            </a:r>
            <a:r>
              <a:rPr lang="en-US" sz="1400" dirty="0" smtClean="0">
                <a:solidFill>
                  <a:srgbClr val="D97100"/>
                </a:solidFill>
                <a:latin typeface="Monaco" charset="0"/>
              </a:rPr>
              <a:t>=</a:t>
            </a:r>
            <a:r>
              <a:rPr lang="en-US" sz="1400" dirty="0">
                <a:latin typeface="Monaco" charset="0"/>
              </a:rPr>
              <a:t> </a:t>
            </a:r>
            <a:r>
              <a:rPr lang="en-US" sz="1400" dirty="0" smtClean="0">
                <a:latin typeface="Monaco" charset="0"/>
              </a:rPr>
              <a:t>encrypted_input2 </a:t>
            </a:r>
            <a:r>
              <a:rPr lang="en-US" sz="1400" dirty="0">
                <a:solidFill>
                  <a:srgbClr val="D97100"/>
                </a:solidFill>
                <a:latin typeface="Monaco" charset="0"/>
              </a:rPr>
              <a:t>=</a:t>
            </a:r>
            <a:r>
              <a:rPr lang="en-US" sz="1400" dirty="0" smtClean="0">
                <a:latin typeface="Monaco" charset="0"/>
              </a:rPr>
              <a:t> </a:t>
            </a:r>
            <a:r>
              <a:rPr lang="en-US" sz="1400" dirty="0" smtClean="0">
                <a:solidFill>
                  <a:srgbClr val="0329D8"/>
                </a:solidFill>
                <a:latin typeface="Monaco" charset="0"/>
              </a:rPr>
              <a:t>14</a:t>
            </a:r>
            <a:r>
              <a:rPr lang="en-US" sz="1400" dirty="0" smtClean="0">
                <a:latin typeface="Monaco" charset="0"/>
              </a:rPr>
              <a:t>, encrypted_input1</a:t>
            </a:r>
            <a:r>
              <a:rPr lang="en-US" sz="1400" dirty="0">
                <a:latin typeface="Monaco" charset="0"/>
              </a:rPr>
              <a:t> </a:t>
            </a:r>
            <a:r>
              <a:rPr lang="en-US" sz="1400" dirty="0">
                <a:solidFill>
                  <a:srgbClr val="D97100"/>
                </a:solidFill>
                <a:latin typeface="Monaco" charset="0"/>
              </a:rPr>
              <a:t>=</a:t>
            </a:r>
            <a:r>
              <a:rPr lang="en-US" sz="1400" dirty="0">
                <a:latin typeface="Monaco" charset="0"/>
              </a:rPr>
              <a:t> </a:t>
            </a:r>
            <a:r>
              <a:rPr lang="en-US" sz="1400" dirty="0">
                <a:solidFill>
                  <a:srgbClr val="0329D8"/>
                </a:solidFill>
                <a:latin typeface="Monaco" charset="0"/>
              </a:rPr>
              <a:t>2</a:t>
            </a:r>
            <a:r>
              <a:rPr lang="en-US" sz="1400" dirty="0" smtClean="0">
                <a:latin typeface="Monaco" charset="0"/>
              </a:rPr>
              <a:t> </a:t>
            </a:r>
            <a:endParaRPr lang="en-US" sz="1400" dirty="0">
              <a:latin typeface="Monaco" charset="0"/>
            </a:endParaRPr>
          </a:p>
        </p:txBody>
      </p:sp>
      <p:sp>
        <p:nvSpPr>
          <p:cNvPr id="9" name="TextBox 8"/>
          <p:cNvSpPr txBox="1"/>
          <p:nvPr/>
        </p:nvSpPr>
        <p:spPr>
          <a:xfrm>
            <a:off x="838199" y="5447011"/>
            <a:ext cx="10389243" cy="830997"/>
          </a:xfrm>
          <a:prstGeom prst="rect">
            <a:avLst/>
          </a:prstGeom>
          <a:noFill/>
        </p:spPr>
        <p:txBody>
          <a:bodyPr wrap="square" rtlCol="0">
            <a:spAutoFit/>
          </a:bodyPr>
          <a:lstStyle/>
          <a:p>
            <a:pPr algn="ctr"/>
            <a:r>
              <a:rPr lang="en-US" sz="2400" dirty="0" smtClean="0"/>
              <a:t>Constraints propagating backwards through the program allow us to solve for initial conditions (sound like something you might be interested in?)</a:t>
            </a:r>
          </a:p>
        </p:txBody>
      </p:sp>
      <p:sp>
        <p:nvSpPr>
          <p:cNvPr id="10" name="TextBox 9"/>
          <p:cNvSpPr txBox="1"/>
          <p:nvPr/>
        </p:nvSpPr>
        <p:spPr>
          <a:xfrm>
            <a:off x="433366" y="1651255"/>
            <a:ext cx="10609162" cy="461665"/>
          </a:xfrm>
          <a:prstGeom prst="rect">
            <a:avLst/>
          </a:prstGeom>
          <a:noFill/>
        </p:spPr>
        <p:txBody>
          <a:bodyPr wrap="square" rtlCol="0">
            <a:spAutoFit/>
          </a:bodyPr>
          <a:lstStyle/>
          <a:p>
            <a:pPr algn="ctr"/>
            <a:r>
              <a:rPr lang="en-US" sz="2400" dirty="0" smtClean="0"/>
              <a:t>We can also add constraints to propagated symbolic values and solve backwards </a:t>
            </a:r>
          </a:p>
        </p:txBody>
      </p:sp>
      <p:sp>
        <p:nvSpPr>
          <p:cNvPr id="11" name="Oval 10"/>
          <p:cNvSpPr/>
          <p:nvPr/>
        </p:nvSpPr>
        <p:spPr>
          <a:xfrm>
            <a:off x="4481612" y="4221440"/>
            <a:ext cx="503980" cy="33566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2" name="Straight Arrow Connector 11"/>
          <p:cNvCxnSpPr>
            <a:stCxn id="13" idx="1"/>
          </p:cNvCxnSpPr>
          <p:nvPr/>
        </p:nvCxnSpPr>
        <p:spPr>
          <a:xfrm flipH="1">
            <a:off x="5043465" y="4190358"/>
            <a:ext cx="694482" cy="1587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37947" y="4005692"/>
            <a:ext cx="2168324" cy="369332"/>
          </a:xfrm>
          <a:prstGeom prst="rect">
            <a:avLst/>
          </a:prstGeom>
          <a:noFill/>
        </p:spPr>
        <p:txBody>
          <a:bodyPr wrap="square" rtlCol="0">
            <a:spAutoFit/>
          </a:bodyPr>
          <a:lstStyle/>
          <a:p>
            <a:r>
              <a:rPr lang="en-US" dirty="0" smtClean="0"/>
              <a:t>We solved for </a:t>
            </a:r>
            <a:r>
              <a:rPr lang="el-GR" dirty="0" smtClean="0"/>
              <a:t>λ</a:t>
            </a:r>
            <a:r>
              <a:rPr lang="en-US" dirty="0" smtClean="0"/>
              <a:t>!</a:t>
            </a:r>
            <a:endParaRPr lang="en-US" dirty="0"/>
          </a:p>
        </p:txBody>
      </p:sp>
      <p:cxnSp>
        <p:nvCxnSpPr>
          <p:cNvPr id="21" name="Straight Arrow Connector 20"/>
          <p:cNvCxnSpPr/>
          <p:nvPr/>
        </p:nvCxnSpPr>
        <p:spPr>
          <a:xfrm>
            <a:off x="2384384" y="4861367"/>
            <a:ext cx="601884" cy="173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04299" y="4444137"/>
            <a:ext cx="1793802" cy="646331"/>
          </a:xfrm>
          <a:prstGeom prst="rect">
            <a:avLst/>
          </a:prstGeom>
          <a:noFill/>
        </p:spPr>
        <p:txBody>
          <a:bodyPr wrap="square" rtlCol="0">
            <a:spAutoFit/>
          </a:bodyPr>
          <a:lstStyle/>
          <a:p>
            <a:r>
              <a:rPr lang="en-US" dirty="0" smtClean="0"/>
              <a:t>Start here, work backwards</a:t>
            </a:r>
            <a:endParaRPr lang="en-US" dirty="0"/>
          </a:p>
        </p:txBody>
      </p:sp>
    </p:spTree>
    <p:extLst>
      <p:ext uri="{BB962C8B-B14F-4D97-AF65-F5344CB8AC3E}">
        <p14:creationId xmlns="" xmlns:p14="http://schemas.microsoft.com/office/powerpoint/2010/main" val="120834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animBg="1"/>
      <p:bldP spid="13" grpId="0"/>
      <p:bldP spid="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The NP-Completeness of Constraint Satisfaction and the Inevitable Heat Death of the Universe</a:t>
            </a:r>
            <a:endParaRPr lang="en-US" sz="3600" dirty="0"/>
          </a:p>
        </p:txBody>
      </p:sp>
      <p:sp>
        <p:nvSpPr>
          <p:cNvPr id="4" name="TextBox 3"/>
          <p:cNvSpPr txBox="1"/>
          <p:nvPr/>
        </p:nvSpPr>
        <p:spPr>
          <a:xfrm>
            <a:off x="838200" y="2686114"/>
            <a:ext cx="10515599" cy="2308324"/>
          </a:xfrm>
          <a:prstGeom prst="rect">
            <a:avLst/>
          </a:prstGeom>
          <a:noFill/>
        </p:spPr>
        <p:txBody>
          <a:bodyPr wrap="square" rtlCol="0">
            <a:spAutoFit/>
          </a:bodyPr>
          <a:lstStyle/>
          <a:p>
            <a:pPr algn="ctr"/>
            <a:r>
              <a:rPr lang="en-US" sz="2400" dirty="0" smtClean="0"/>
              <a:t>The second huge problem of symbolic execution is that it relies on solving </a:t>
            </a:r>
            <a:r>
              <a:rPr lang="en-US" sz="2400" dirty="0" smtClean="0">
                <a:solidFill>
                  <a:srgbClr val="FF0000"/>
                </a:solidFill>
              </a:rPr>
              <a:t>complex systems of constraints</a:t>
            </a:r>
            <a:r>
              <a:rPr lang="en-US" sz="2400" dirty="0" smtClean="0"/>
              <a:t>.</a:t>
            </a:r>
          </a:p>
          <a:p>
            <a:pPr algn="ctr"/>
            <a:endParaRPr lang="en-US" sz="2400" dirty="0"/>
          </a:p>
          <a:p>
            <a:pPr algn="ctr"/>
            <a:r>
              <a:rPr lang="en-US" sz="2400" dirty="0" smtClean="0"/>
              <a:t>The constraint-satisfaction problem is </a:t>
            </a:r>
            <a:r>
              <a:rPr lang="en-US" sz="2400" dirty="0" smtClean="0">
                <a:solidFill>
                  <a:srgbClr val="FF0000"/>
                </a:solidFill>
              </a:rPr>
              <a:t>NP-complete</a:t>
            </a:r>
            <a:r>
              <a:rPr lang="en-US" sz="2400" dirty="0" smtClean="0"/>
              <a:t>.</a:t>
            </a:r>
          </a:p>
          <a:p>
            <a:pPr algn="ctr"/>
            <a:endParaRPr lang="en-US" sz="2400" dirty="0" smtClean="0"/>
          </a:p>
          <a:p>
            <a:pPr algn="ctr"/>
            <a:r>
              <a:rPr lang="en-US" sz="2400" dirty="0" smtClean="0"/>
              <a:t>The theory term for no </a:t>
            </a:r>
            <a:r>
              <a:rPr lang="en-US" sz="2400" dirty="0" err="1" smtClean="0"/>
              <a:t>bueno</a:t>
            </a:r>
            <a:r>
              <a:rPr lang="en-US" sz="2400" dirty="0" smtClean="0"/>
              <a:t>!</a:t>
            </a:r>
            <a:endParaRPr lang="en-US" sz="2400" dirty="0"/>
          </a:p>
        </p:txBody>
      </p:sp>
    </p:spTree>
    <p:extLst>
      <p:ext uri="{BB962C8B-B14F-4D97-AF65-F5344CB8AC3E}">
        <p14:creationId xmlns="" xmlns:p14="http://schemas.microsoft.com/office/powerpoint/2010/main" val="16544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down)">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Injecting symbols and applying constraints in </a:t>
            </a:r>
            <a:r>
              <a:rPr lang="en-US" dirty="0" err="1" smtClean="0"/>
              <a:t>angr</a:t>
            </a:r>
            <a:endParaRPr lang="en-US" dirty="0"/>
          </a:p>
        </p:txBody>
      </p:sp>
      <p:sp>
        <p:nvSpPr>
          <p:cNvPr id="4" name="TextBox 3"/>
          <p:cNvSpPr txBox="1"/>
          <p:nvPr/>
        </p:nvSpPr>
        <p:spPr>
          <a:xfrm>
            <a:off x="838201" y="1887462"/>
            <a:ext cx="10515599" cy="584775"/>
          </a:xfrm>
          <a:prstGeom prst="rect">
            <a:avLst/>
          </a:prstGeom>
          <a:noFill/>
        </p:spPr>
        <p:txBody>
          <a:bodyPr wrap="square" rtlCol="0">
            <a:spAutoFit/>
          </a:bodyPr>
          <a:lstStyle/>
          <a:p>
            <a:pPr algn="ctr"/>
            <a:r>
              <a:rPr lang="en-US" sz="3200" dirty="0" smtClean="0"/>
              <a:t>Some examples of common patterns….</a:t>
            </a:r>
            <a:endParaRPr lang="en-US" sz="3600" dirty="0"/>
          </a:p>
        </p:txBody>
      </p:sp>
    </p:spTree>
    <p:extLst>
      <p:ext uri="{BB962C8B-B14F-4D97-AF65-F5344CB8AC3E}">
        <p14:creationId xmlns="" xmlns:p14="http://schemas.microsoft.com/office/powerpoint/2010/main" val="16992191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Injecting Symbols Example: Registers</a:t>
            </a:r>
          </a:p>
        </p:txBody>
      </p:sp>
      <p:sp>
        <p:nvSpPr>
          <p:cNvPr id="4" name="TextBox 3"/>
          <p:cNvSpPr txBox="1"/>
          <p:nvPr/>
        </p:nvSpPr>
        <p:spPr>
          <a:xfrm>
            <a:off x="1261642" y="2615880"/>
            <a:ext cx="2164467" cy="523220"/>
          </a:xfrm>
          <a:prstGeom prst="rect">
            <a:avLst/>
          </a:prstGeom>
          <a:solidFill>
            <a:srgbClr val="0070C0"/>
          </a:solidFill>
        </p:spPr>
        <p:txBody>
          <a:bodyPr wrap="square" rtlCol="0">
            <a:spAutoFit/>
          </a:bodyPr>
          <a:lstStyle/>
          <a:p>
            <a:pPr algn="ctr"/>
            <a:r>
              <a:rPr lang="en-US" sz="2800" dirty="0" smtClean="0">
                <a:solidFill>
                  <a:schemeClr val="bg1"/>
                </a:solidFill>
                <a:latin typeface="Consolas" charset="0"/>
                <a:ea typeface="Consolas" charset="0"/>
                <a:cs typeface="Consolas" charset="0"/>
              </a:rPr>
              <a:t>User input</a:t>
            </a:r>
            <a:endParaRPr lang="en-US" sz="2800" dirty="0">
              <a:solidFill>
                <a:schemeClr val="bg1"/>
              </a:solidFill>
              <a:latin typeface="Consolas" charset="0"/>
              <a:ea typeface="Consolas" charset="0"/>
              <a:cs typeface="Consolas" charset="0"/>
            </a:endParaRPr>
          </a:p>
        </p:txBody>
      </p:sp>
      <p:sp>
        <p:nvSpPr>
          <p:cNvPr id="8" name="TextBox 7"/>
          <p:cNvSpPr txBox="1"/>
          <p:nvPr/>
        </p:nvSpPr>
        <p:spPr>
          <a:xfrm>
            <a:off x="4085865" y="2246548"/>
            <a:ext cx="1794077" cy="369332"/>
          </a:xfrm>
          <a:prstGeom prst="rect">
            <a:avLst/>
          </a:prstGeom>
          <a:solidFill>
            <a:srgbClr val="C00000"/>
          </a:solidFill>
          <a:ln>
            <a:noFill/>
          </a:ln>
        </p:spPr>
        <p:txBody>
          <a:bodyPr wrap="square" rtlCol="0">
            <a:spAutoFit/>
          </a:bodyPr>
          <a:lstStyle/>
          <a:p>
            <a:pPr algn="ctr"/>
            <a:r>
              <a:rPr lang="en-US" dirty="0" err="1" smtClean="0">
                <a:solidFill>
                  <a:schemeClr val="bg1"/>
                </a:solidFill>
                <a:latin typeface="Consolas" charset="0"/>
                <a:ea typeface="Consolas" charset="0"/>
                <a:cs typeface="Consolas" charset="0"/>
              </a:rPr>
              <a:t>eax</a:t>
            </a:r>
            <a:endParaRPr lang="en-US" dirty="0">
              <a:solidFill>
                <a:schemeClr val="bg1"/>
              </a:solidFill>
              <a:latin typeface="Consolas" charset="0"/>
              <a:ea typeface="Consolas" charset="0"/>
              <a:cs typeface="Consolas" charset="0"/>
            </a:endParaRPr>
          </a:p>
        </p:txBody>
      </p:sp>
      <p:sp>
        <p:nvSpPr>
          <p:cNvPr id="9" name="TextBox 8"/>
          <p:cNvSpPr txBox="1"/>
          <p:nvPr/>
        </p:nvSpPr>
        <p:spPr>
          <a:xfrm>
            <a:off x="4085864" y="2692296"/>
            <a:ext cx="1794077" cy="369332"/>
          </a:xfrm>
          <a:prstGeom prst="rect">
            <a:avLst/>
          </a:prstGeom>
          <a:solidFill>
            <a:srgbClr val="C00000"/>
          </a:solidFill>
          <a:ln>
            <a:noFill/>
          </a:ln>
        </p:spPr>
        <p:txBody>
          <a:bodyPr wrap="square" rtlCol="0">
            <a:spAutoFit/>
          </a:bodyPr>
          <a:lstStyle/>
          <a:p>
            <a:pPr algn="ctr"/>
            <a:r>
              <a:rPr lang="en-US" dirty="0" err="1" smtClean="0">
                <a:solidFill>
                  <a:schemeClr val="bg1"/>
                </a:solidFill>
                <a:latin typeface="Consolas" charset="0"/>
                <a:ea typeface="Consolas" charset="0"/>
                <a:cs typeface="Consolas" charset="0"/>
              </a:rPr>
              <a:t>edx</a:t>
            </a:r>
            <a:endParaRPr lang="en-US" dirty="0">
              <a:solidFill>
                <a:schemeClr val="bg1"/>
              </a:solidFill>
              <a:latin typeface="Consolas" charset="0"/>
              <a:ea typeface="Consolas" charset="0"/>
              <a:cs typeface="Consolas" charset="0"/>
            </a:endParaRPr>
          </a:p>
        </p:txBody>
      </p:sp>
      <p:sp>
        <p:nvSpPr>
          <p:cNvPr id="10" name="TextBox 9"/>
          <p:cNvSpPr txBox="1"/>
          <p:nvPr/>
        </p:nvSpPr>
        <p:spPr>
          <a:xfrm>
            <a:off x="4085865" y="3139100"/>
            <a:ext cx="1794077" cy="369332"/>
          </a:xfrm>
          <a:prstGeom prst="rect">
            <a:avLst/>
          </a:prstGeom>
          <a:solidFill>
            <a:srgbClr val="C00000"/>
          </a:solidFill>
          <a:ln>
            <a:noFill/>
          </a:ln>
        </p:spPr>
        <p:txBody>
          <a:bodyPr wrap="square" rtlCol="0">
            <a:spAutoFit/>
          </a:bodyPr>
          <a:lstStyle/>
          <a:p>
            <a:pPr algn="ctr"/>
            <a:r>
              <a:rPr lang="en-US" dirty="0" err="1" smtClean="0">
                <a:solidFill>
                  <a:schemeClr val="bg1"/>
                </a:solidFill>
                <a:latin typeface="Consolas" charset="0"/>
                <a:ea typeface="Consolas" charset="0"/>
                <a:cs typeface="Consolas" charset="0"/>
              </a:rPr>
              <a:t>esi</a:t>
            </a:r>
            <a:endParaRPr lang="en-US" dirty="0">
              <a:solidFill>
                <a:schemeClr val="bg1"/>
              </a:solidFill>
              <a:latin typeface="Consolas" charset="0"/>
              <a:ea typeface="Consolas" charset="0"/>
              <a:cs typeface="Consolas" charset="0"/>
            </a:endParaRPr>
          </a:p>
        </p:txBody>
      </p:sp>
      <p:cxnSp>
        <p:nvCxnSpPr>
          <p:cNvPr id="12" name="Straight Arrow Connector 11"/>
          <p:cNvCxnSpPr>
            <a:stCxn id="4" idx="3"/>
            <a:endCxn id="8" idx="1"/>
          </p:cNvCxnSpPr>
          <p:nvPr/>
        </p:nvCxnSpPr>
        <p:spPr>
          <a:xfrm flipV="1">
            <a:off x="3426109" y="2431214"/>
            <a:ext cx="659756" cy="446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9" idx="1"/>
          </p:cNvCxnSpPr>
          <p:nvPr/>
        </p:nvCxnSpPr>
        <p:spPr>
          <a:xfrm flipV="1">
            <a:off x="3426109" y="2876962"/>
            <a:ext cx="659755" cy="5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a:endCxn id="10" idx="1"/>
          </p:cNvCxnSpPr>
          <p:nvPr/>
        </p:nvCxnSpPr>
        <p:spPr>
          <a:xfrm>
            <a:off x="3426109" y="2877490"/>
            <a:ext cx="659756" cy="446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32294" y="2184464"/>
            <a:ext cx="2164467" cy="1384995"/>
          </a:xfrm>
          <a:prstGeom prst="rect">
            <a:avLst/>
          </a:prstGeom>
          <a:solidFill>
            <a:schemeClr val="tx1"/>
          </a:solidFill>
        </p:spPr>
        <p:txBody>
          <a:bodyPr wrap="square" rtlCol="0">
            <a:spAutoFit/>
          </a:bodyPr>
          <a:lstStyle/>
          <a:p>
            <a:pPr algn="ctr"/>
            <a:r>
              <a:rPr lang="en-US" sz="2800" smtClean="0">
                <a:solidFill>
                  <a:schemeClr val="bg1"/>
                </a:solidFill>
                <a:latin typeface="Consolas" charset="0"/>
                <a:ea typeface="Consolas" charset="0"/>
                <a:cs typeface="Consolas" charset="0"/>
              </a:rPr>
              <a:t>Program (black box)</a:t>
            </a:r>
            <a:endParaRPr lang="en-US" sz="2800" dirty="0">
              <a:solidFill>
                <a:schemeClr val="bg1"/>
              </a:solidFill>
              <a:latin typeface="Consolas" charset="0"/>
              <a:ea typeface="Consolas" charset="0"/>
              <a:cs typeface="Consolas" charset="0"/>
            </a:endParaRPr>
          </a:p>
        </p:txBody>
      </p:sp>
      <p:cxnSp>
        <p:nvCxnSpPr>
          <p:cNvPr id="19" name="Straight Arrow Connector 18"/>
          <p:cNvCxnSpPr>
            <a:stCxn id="8" idx="3"/>
          </p:cNvCxnSpPr>
          <p:nvPr/>
        </p:nvCxnSpPr>
        <p:spPr>
          <a:xfrm flipV="1">
            <a:off x="5879942" y="2430158"/>
            <a:ext cx="752351" cy="1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796760" y="2876961"/>
            <a:ext cx="7523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3"/>
          </p:cNvCxnSpPr>
          <p:nvPr/>
        </p:nvCxnSpPr>
        <p:spPr>
          <a:xfrm flipV="1">
            <a:off x="5879942" y="3322710"/>
            <a:ext cx="752351" cy="1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549113" y="2615880"/>
            <a:ext cx="2164467" cy="523220"/>
          </a:xfrm>
          <a:prstGeom prst="rect">
            <a:avLst/>
          </a:prstGeom>
          <a:solidFill>
            <a:srgbClr val="0070C0"/>
          </a:solidFill>
        </p:spPr>
        <p:txBody>
          <a:bodyPr wrap="square" rtlCol="0">
            <a:spAutoFit/>
          </a:bodyPr>
          <a:lstStyle/>
          <a:p>
            <a:pPr algn="ctr"/>
            <a:r>
              <a:rPr lang="en-US" sz="2800" dirty="0" smtClean="0">
                <a:solidFill>
                  <a:schemeClr val="bg1"/>
                </a:solidFill>
                <a:latin typeface="Consolas" charset="0"/>
                <a:ea typeface="Consolas" charset="0"/>
                <a:cs typeface="Consolas" charset="0"/>
              </a:rPr>
              <a:t>Output</a:t>
            </a:r>
            <a:endParaRPr lang="en-US" sz="2800" dirty="0">
              <a:solidFill>
                <a:schemeClr val="bg1"/>
              </a:solidFill>
              <a:latin typeface="Consolas" charset="0"/>
              <a:ea typeface="Consolas" charset="0"/>
              <a:cs typeface="Consolas" charset="0"/>
            </a:endParaRPr>
          </a:p>
        </p:txBody>
      </p:sp>
      <p:cxnSp>
        <p:nvCxnSpPr>
          <p:cNvPr id="25" name="Straight Arrow Connector 24"/>
          <p:cNvCxnSpPr/>
          <p:nvPr/>
        </p:nvCxnSpPr>
        <p:spPr>
          <a:xfrm>
            <a:off x="5879941" y="2876962"/>
            <a:ext cx="7523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55587" y="3584848"/>
            <a:ext cx="3321935" cy="1200329"/>
          </a:xfrm>
          <a:prstGeom prst="rect">
            <a:avLst/>
          </a:prstGeom>
          <a:noFill/>
        </p:spPr>
        <p:txBody>
          <a:bodyPr wrap="square" rtlCol="0">
            <a:spAutoFit/>
          </a:bodyPr>
          <a:lstStyle/>
          <a:p>
            <a:r>
              <a:rPr lang="en-US" dirty="0" smtClean="0"/>
              <a:t>For simple cases, </a:t>
            </a:r>
            <a:r>
              <a:rPr lang="en-US" dirty="0" err="1" smtClean="0"/>
              <a:t>Angr</a:t>
            </a:r>
            <a:r>
              <a:rPr lang="en-US" dirty="0"/>
              <a:t> </a:t>
            </a:r>
            <a:r>
              <a:rPr lang="en-US" dirty="0" smtClean="0"/>
              <a:t>replaces this for us, so that the user input function injects symbolic values into the registers.</a:t>
            </a:r>
            <a:endParaRPr lang="en-US" dirty="0"/>
          </a:p>
        </p:txBody>
      </p:sp>
      <p:cxnSp>
        <p:nvCxnSpPr>
          <p:cNvPr id="30" name="Straight Arrow Connector 29"/>
          <p:cNvCxnSpPr>
            <a:stCxn id="28" idx="0"/>
            <a:endCxn id="4" idx="2"/>
          </p:cNvCxnSpPr>
          <p:nvPr/>
        </p:nvCxnSpPr>
        <p:spPr>
          <a:xfrm flipV="1">
            <a:off x="2216555" y="3139100"/>
            <a:ext cx="127321" cy="4457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782275" y="4514128"/>
            <a:ext cx="3738623" cy="1477328"/>
          </a:xfrm>
          <a:prstGeom prst="rect">
            <a:avLst/>
          </a:prstGeom>
          <a:noFill/>
        </p:spPr>
        <p:txBody>
          <a:bodyPr wrap="square" rtlCol="0">
            <a:spAutoFit/>
          </a:bodyPr>
          <a:lstStyle/>
          <a:p>
            <a:r>
              <a:rPr lang="en-US" dirty="0" smtClean="0"/>
              <a:t>For more complex cases, we need to inject the symbols ourselves. We start the program </a:t>
            </a:r>
            <a:r>
              <a:rPr lang="en-US" i="1" dirty="0" smtClean="0"/>
              <a:t>after</a:t>
            </a:r>
            <a:r>
              <a:rPr lang="en-US" dirty="0" smtClean="0"/>
              <a:t> the user input and initialize the registers with symbolic values</a:t>
            </a:r>
          </a:p>
        </p:txBody>
      </p:sp>
      <p:cxnSp>
        <p:nvCxnSpPr>
          <p:cNvPr id="33" name="Straight Arrow Connector 32"/>
          <p:cNvCxnSpPr>
            <a:stCxn id="32" idx="0"/>
          </p:cNvCxnSpPr>
          <p:nvPr/>
        </p:nvCxnSpPr>
        <p:spPr>
          <a:xfrm flipH="1" flipV="1">
            <a:off x="6204031" y="3508432"/>
            <a:ext cx="447556" cy="10056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7683707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Injecting Symbols Example: Registers</a:t>
            </a:r>
          </a:p>
        </p:txBody>
      </p:sp>
      <p:sp>
        <p:nvSpPr>
          <p:cNvPr id="4" name="TextBox 3"/>
          <p:cNvSpPr txBox="1"/>
          <p:nvPr/>
        </p:nvSpPr>
        <p:spPr>
          <a:xfrm>
            <a:off x="983849" y="3611303"/>
            <a:ext cx="2164467" cy="523220"/>
          </a:xfrm>
          <a:prstGeom prst="rect">
            <a:avLst/>
          </a:prstGeom>
          <a:solidFill>
            <a:schemeClr val="bg1">
              <a:lumMod val="75000"/>
            </a:schemeClr>
          </a:solidFill>
        </p:spPr>
        <p:txBody>
          <a:bodyPr wrap="square" rtlCol="0">
            <a:spAutoFit/>
          </a:bodyPr>
          <a:lstStyle/>
          <a:p>
            <a:pPr algn="ctr"/>
            <a:r>
              <a:rPr lang="en-US" sz="2800" dirty="0" smtClean="0">
                <a:solidFill>
                  <a:schemeClr val="bg1"/>
                </a:solidFill>
                <a:latin typeface="Consolas" charset="0"/>
                <a:ea typeface="Consolas" charset="0"/>
                <a:cs typeface="Consolas" charset="0"/>
              </a:rPr>
              <a:t>User input</a:t>
            </a:r>
            <a:endParaRPr lang="en-US" sz="2800" dirty="0">
              <a:solidFill>
                <a:schemeClr val="bg1"/>
              </a:solidFill>
              <a:latin typeface="Consolas" charset="0"/>
              <a:ea typeface="Consolas" charset="0"/>
              <a:cs typeface="Consolas" charset="0"/>
            </a:endParaRPr>
          </a:p>
        </p:txBody>
      </p:sp>
      <p:sp>
        <p:nvSpPr>
          <p:cNvPr id="8" name="TextBox 7"/>
          <p:cNvSpPr txBox="1"/>
          <p:nvPr/>
        </p:nvSpPr>
        <p:spPr>
          <a:xfrm>
            <a:off x="3808072" y="3241971"/>
            <a:ext cx="1794077" cy="369332"/>
          </a:xfrm>
          <a:prstGeom prst="rect">
            <a:avLst/>
          </a:prstGeom>
          <a:solidFill>
            <a:srgbClr val="92D050"/>
          </a:solidFill>
          <a:ln>
            <a:noFill/>
          </a:ln>
        </p:spPr>
        <p:txBody>
          <a:bodyPr wrap="square" rtlCol="0">
            <a:spAutoFit/>
          </a:bodyPr>
          <a:lstStyle/>
          <a:p>
            <a:pPr algn="ctr"/>
            <a:r>
              <a:rPr lang="en-US" dirty="0" err="1" smtClean="0">
                <a:solidFill>
                  <a:schemeClr val="bg1"/>
                </a:solidFill>
                <a:latin typeface="Consolas" charset="0"/>
                <a:ea typeface="Consolas" charset="0"/>
                <a:cs typeface="Consolas" charset="0"/>
              </a:rPr>
              <a:t>eax</a:t>
            </a:r>
            <a:endParaRPr lang="en-US" dirty="0">
              <a:solidFill>
                <a:schemeClr val="bg1"/>
              </a:solidFill>
              <a:latin typeface="Consolas" charset="0"/>
              <a:ea typeface="Consolas" charset="0"/>
              <a:cs typeface="Consolas" charset="0"/>
            </a:endParaRPr>
          </a:p>
        </p:txBody>
      </p:sp>
      <p:sp>
        <p:nvSpPr>
          <p:cNvPr id="9" name="TextBox 8"/>
          <p:cNvSpPr txBox="1"/>
          <p:nvPr/>
        </p:nvSpPr>
        <p:spPr>
          <a:xfrm>
            <a:off x="3808071" y="3687719"/>
            <a:ext cx="1794077" cy="369332"/>
          </a:xfrm>
          <a:prstGeom prst="rect">
            <a:avLst/>
          </a:prstGeom>
          <a:solidFill>
            <a:srgbClr val="92D050"/>
          </a:solidFill>
          <a:ln>
            <a:noFill/>
          </a:ln>
        </p:spPr>
        <p:txBody>
          <a:bodyPr wrap="square" rtlCol="0">
            <a:spAutoFit/>
          </a:bodyPr>
          <a:lstStyle/>
          <a:p>
            <a:pPr algn="ctr"/>
            <a:r>
              <a:rPr lang="en-US" dirty="0" err="1" smtClean="0">
                <a:solidFill>
                  <a:schemeClr val="bg1"/>
                </a:solidFill>
                <a:latin typeface="Consolas" charset="0"/>
                <a:ea typeface="Consolas" charset="0"/>
                <a:cs typeface="Consolas" charset="0"/>
              </a:rPr>
              <a:t>edx</a:t>
            </a:r>
            <a:endParaRPr lang="en-US" dirty="0">
              <a:solidFill>
                <a:schemeClr val="bg1"/>
              </a:solidFill>
              <a:latin typeface="Consolas" charset="0"/>
              <a:ea typeface="Consolas" charset="0"/>
              <a:cs typeface="Consolas" charset="0"/>
            </a:endParaRPr>
          </a:p>
        </p:txBody>
      </p:sp>
      <p:sp>
        <p:nvSpPr>
          <p:cNvPr id="10" name="TextBox 9"/>
          <p:cNvSpPr txBox="1"/>
          <p:nvPr/>
        </p:nvSpPr>
        <p:spPr>
          <a:xfrm>
            <a:off x="3808072" y="4134523"/>
            <a:ext cx="1794077" cy="369332"/>
          </a:xfrm>
          <a:prstGeom prst="rect">
            <a:avLst/>
          </a:prstGeom>
          <a:solidFill>
            <a:srgbClr val="92D050"/>
          </a:solidFill>
          <a:ln>
            <a:noFill/>
          </a:ln>
        </p:spPr>
        <p:txBody>
          <a:bodyPr wrap="square" rtlCol="0">
            <a:spAutoFit/>
          </a:bodyPr>
          <a:lstStyle/>
          <a:p>
            <a:pPr algn="ctr"/>
            <a:r>
              <a:rPr lang="en-US" dirty="0" err="1" smtClean="0">
                <a:solidFill>
                  <a:schemeClr val="bg1"/>
                </a:solidFill>
                <a:latin typeface="Consolas" charset="0"/>
                <a:ea typeface="Consolas" charset="0"/>
                <a:cs typeface="Consolas" charset="0"/>
              </a:rPr>
              <a:t>esi</a:t>
            </a:r>
            <a:endParaRPr lang="en-US" dirty="0">
              <a:solidFill>
                <a:schemeClr val="bg1"/>
              </a:solidFill>
              <a:latin typeface="Consolas" charset="0"/>
              <a:ea typeface="Consolas" charset="0"/>
              <a:cs typeface="Consolas" charset="0"/>
            </a:endParaRPr>
          </a:p>
        </p:txBody>
      </p:sp>
      <p:cxnSp>
        <p:nvCxnSpPr>
          <p:cNvPr id="12" name="Straight Arrow Connector 11"/>
          <p:cNvCxnSpPr>
            <a:stCxn id="4" idx="3"/>
            <a:endCxn id="8" idx="1"/>
          </p:cNvCxnSpPr>
          <p:nvPr/>
        </p:nvCxnSpPr>
        <p:spPr>
          <a:xfrm flipV="1">
            <a:off x="3148316" y="3426637"/>
            <a:ext cx="659756" cy="446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9" idx="1"/>
          </p:cNvCxnSpPr>
          <p:nvPr/>
        </p:nvCxnSpPr>
        <p:spPr>
          <a:xfrm flipV="1">
            <a:off x="3148316" y="3872385"/>
            <a:ext cx="659755" cy="5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a:endCxn id="10" idx="1"/>
          </p:cNvCxnSpPr>
          <p:nvPr/>
        </p:nvCxnSpPr>
        <p:spPr>
          <a:xfrm>
            <a:off x="3148316" y="3872913"/>
            <a:ext cx="659756" cy="446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54501" y="3179887"/>
            <a:ext cx="2164467" cy="1384995"/>
          </a:xfrm>
          <a:prstGeom prst="rect">
            <a:avLst/>
          </a:prstGeom>
          <a:solidFill>
            <a:schemeClr val="tx1"/>
          </a:solidFill>
        </p:spPr>
        <p:txBody>
          <a:bodyPr wrap="square" rtlCol="0">
            <a:spAutoFit/>
          </a:bodyPr>
          <a:lstStyle/>
          <a:p>
            <a:pPr algn="ctr"/>
            <a:r>
              <a:rPr lang="en-US" sz="2800" smtClean="0">
                <a:solidFill>
                  <a:schemeClr val="bg1"/>
                </a:solidFill>
                <a:latin typeface="Consolas" charset="0"/>
                <a:ea typeface="Consolas" charset="0"/>
                <a:cs typeface="Consolas" charset="0"/>
              </a:rPr>
              <a:t>Program (black box)</a:t>
            </a:r>
            <a:endParaRPr lang="en-US" sz="2800" dirty="0">
              <a:solidFill>
                <a:schemeClr val="bg1"/>
              </a:solidFill>
              <a:latin typeface="Consolas" charset="0"/>
              <a:ea typeface="Consolas" charset="0"/>
              <a:cs typeface="Consolas" charset="0"/>
            </a:endParaRPr>
          </a:p>
        </p:txBody>
      </p:sp>
      <p:cxnSp>
        <p:nvCxnSpPr>
          <p:cNvPr id="19" name="Straight Arrow Connector 18"/>
          <p:cNvCxnSpPr>
            <a:stCxn id="8" idx="3"/>
          </p:cNvCxnSpPr>
          <p:nvPr/>
        </p:nvCxnSpPr>
        <p:spPr>
          <a:xfrm flipV="1">
            <a:off x="5602149" y="3425581"/>
            <a:ext cx="752351" cy="1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518967" y="3872384"/>
            <a:ext cx="7523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3"/>
          </p:cNvCxnSpPr>
          <p:nvPr/>
        </p:nvCxnSpPr>
        <p:spPr>
          <a:xfrm flipV="1">
            <a:off x="5602149" y="4318133"/>
            <a:ext cx="752351" cy="1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271320" y="3611303"/>
            <a:ext cx="2164467" cy="523220"/>
          </a:xfrm>
          <a:prstGeom prst="rect">
            <a:avLst/>
          </a:prstGeom>
          <a:solidFill>
            <a:srgbClr val="92D050"/>
          </a:solidFill>
          <a:ln>
            <a:noFill/>
          </a:ln>
        </p:spPr>
        <p:txBody>
          <a:bodyPr wrap="square" rtlCol="0">
            <a:spAutoFit/>
          </a:bodyPr>
          <a:lstStyle/>
          <a:p>
            <a:pPr algn="ctr"/>
            <a:r>
              <a:rPr lang="en-US" sz="2800" dirty="0" smtClean="0">
                <a:solidFill>
                  <a:schemeClr val="bg1"/>
                </a:solidFill>
                <a:latin typeface="Consolas" charset="0"/>
                <a:ea typeface="Consolas" charset="0"/>
                <a:cs typeface="Consolas" charset="0"/>
              </a:rPr>
              <a:t>Output</a:t>
            </a:r>
            <a:endParaRPr lang="en-US" sz="2800" dirty="0">
              <a:solidFill>
                <a:schemeClr val="bg1"/>
              </a:solidFill>
              <a:latin typeface="Consolas" charset="0"/>
              <a:ea typeface="Consolas" charset="0"/>
              <a:cs typeface="Consolas" charset="0"/>
            </a:endParaRPr>
          </a:p>
        </p:txBody>
      </p:sp>
      <p:cxnSp>
        <p:nvCxnSpPr>
          <p:cNvPr id="25" name="Straight Arrow Connector 24"/>
          <p:cNvCxnSpPr/>
          <p:nvPr/>
        </p:nvCxnSpPr>
        <p:spPr>
          <a:xfrm>
            <a:off x="5602148" y="3872385"/>
            <a:ext cx="7523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1307939" y="2893671"/>
            <a:ext cx="1574157" cy="1794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354239" y="2893671"/>
            <a:ext cx="1527857" cy="1794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932025" y="2387553"/>
            <a:ext cx="0" cy="80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87073" y="1788956"/>
            <a:ext cx="1689904" cy="646331"/>
          </a:xfrm>
          <a:prstGeom prst="rect">
            <a:avLst/>
          </a:prstGeom>
          <a:noFill/>
        </p:spPr>
        <p:txBody>
          <a:bodyPr wrap="square" rtlCol="0">
            <a:spAutoFit/>
          </a:bodyPr>
          <a:lstStyle/>
          <a:p>
            <a:pPr algn="ctr"/>
            <a:r>
              <a:rPr lang="en-US" smtClean="0"/>
              <a:t>Start program here</a:t>
            </a:r>
            <a:endParaRPr lang="en-US"/>
          </a:p>
        </p:txBody>
      </p:sp>
      <p:cxnSp>
        <p:nvCxnSpPr>
          <p:cNvPr id="20" name="Straight Arrow Connector 19"/>
          <p:cNvCxnSpPr/>
          <p:nvPr/>
        </p:nvCxnSpPr>
        <p:spPr>
          <a:xfrm flipV="1">
            <a:off x="4705109" y="4564883"/>
            <a:ext cx="0" cy="817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512918" y="5443256"/>
            <a:ext cx="2419107" cy="923330"/>
          </a:xfrm>
          <a:prstGeom prst="rect">
            <a:avLst/>
          </a:prstGeom>
          <a:noFill/>
        </p:spPr>
        <p:txBody>
          <a:bodyPr wrap="square" rtlCol="0">
            <a:spAutoFit/>
          </a:bodyPr>
          <a:lstStyle/>
          <a:p>
            <a:pPr algn="ctr"/>
            <a:r>
              <a:rPr lang="en-US" dirty="0" smtClean="0"/>
              <a:t>Initialize registers </a:t>
            </a:r>
            <a:r>
              <a:rPr lang="en-US" smtClean="0"/>
              <a:t>with symbolic values</a:t>
            </a:r>
            <a:endParaRPr lang="en-US" dirty="0" smtClean="0"/>
          </a:p>
          <a:p>
            <a:r>
              <a:rPr lang="en-US" dirty="0" smtClean="0"/>
              <a:t> </a:t>
            </a:r>
            <a:endParaRPr lang="en-US" dirty="0"/>
          </a:p>
        </p:txBody>
      </p:sp>
      <p:cxnSp>
        <p:nvCxnSpPr>
          <p:cNvPr id="34" name="Straight Arrow Connector 33"/>
          <p:cNvCxnSpPr/>
          <p:nvPr/>
        </p:nvCxnSpPr>
        <p:spPr>
          <a:xfrm flipV="1">
            <a:off x="10297611" y="4252378"/>
            <a:ext cx="0" cy="817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58175" y="5141291"/>
            <a:ext cx="3190755" cy="1477328"/>
          </a:xfrm>
          <a:prstGeom prst="rect">
            <a:avLst/>
          </a:prstGeom>
          <a:noFill/>
        </p:spPr>
        <p:txBody>
          <a:bodyPr wrap="square" rtlCol="0">
            <a:spAutoFit/>
          </a:bodyPr>
          <a:lstStyle/>
          <a:p>
            <a:pPr algn="ctr"/>
            <a:r>
              <a:rPr lang="en-US" dirty="0" smtClean="0"/>
              <a:t>Because the input is symbolic, the output will be symbolic; we can solve for the input given the output we want (just like always)</a:t>
            </a:r>
            <a:endParaRPr lang="en-US" dirty="0"/>
          </a:p>
        </p:txBody>
      </p:sp>
    </p:spTree>
    <p:extLst>
      <p:ext uri="{BB962C8B-B14F-4D97-AF65-F5344CB8AC3E}">
        <p14:creationId xmlns="" xmlns:p14="http://schemas.microsoft.com/office/powerpoint/2010/main" val="160842231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Injecting Symbols Example: Registers</a:t>
            </a:r>
            <a:endParaRPr lang="en-US" dirty="0"/>
          </a:p>
        </p:txBody>
      </p:sp>
      <p:sp>
        <p:nvSpPr>
          <p:cNvPr id="4" name="TextBox 3"/>
          <p:cNvSpPr txBox="1"/>
          <p:nvPr/>
        </p:nvSpPr>
        <p:spPr>
          <a:xfrm>
            <a:off x="838200" y="1690688"/>
            <a:ext cx="10515599" cy="830997"/>
          </a:xfrm>
          <a:prstGeom prst="rect">
            <a:avLst/>
          </a:prstGeom>
          <a:noFill/>
        </p:spPr>
        <p:txBody>
          <a:bodyPr wrap="square" rtlCol="0">
            <a:spAutoFit/>
          </a:bodyPr>
          <a:lstStyle/>
          <a:p>
            <a:pPr algn="ctr"/>
            <a:r>
              <a:rPr lang="en-US" sz="2400" dirty="0" smtClean="0"/>
              <a:t>The </a:t>
            </a:r>
            <a:r>
              <a:rPr lang="en-US" sz="2000" dirty="0" err="1" smtClean="0">
                <a:latin typeface="Courier New" pitchFamily="49" charset="0"/>
                <a:cs typeface="Courier New" pitchFamily="49" charset="0"/>
              </a:rPr>
              <a:t>get_user_input</a:t>
            </a:r>
            <a:r>
              <a:rPr lang="en-US" sz="2000" dirty="0" smtClean="0"/>
              <a:t> </a:t>
            </a:r>
            <a:r>
              <a:rPr lang="en-US" sz="2400" dirty="0" smtClean="0"/>
              <a:t>function returns values by </a:t>
            </a:r>
            <a:r>
              <a:rPr lang="en-US" sz="2400" dirty="0" smtClean="0">
                <a:solidFill>
                  <a:srgbClr val="FF0000"/>
                </a:solidFill>
              </a:rPr>
              <a:t>writing them to registers</a:t>
            </a:r>
            <a:r>
              <a:rPr lang="en-US" sz="2400" dirty="0" smtClean="0"/>
              <a:t>.</a:t>
            </a:r>
          </a:p>
          <a:p>
            <a:pPr algn="ctr"/>
            <a:r>
              <a:rPr lang="en-US" sz="2400" dirty="0" smtClean="0"/>
              <a:t>Solution: Instead of calling </a:t>
            </a:r>
            <a:r>
              <a:rPr lang="en-US" sz="2000" dirty="0" err="1" smtClean="0">
                <a:latin typeface="Courier New" pitchFamily="49" charset="0"/>
                <a:cs typeface="Courier New" pitchFamily="49" charset="0"/>
              </a:rPr>
              <a:t>get_user_input</a:t>
            </a:r>
            <a:r>
              <a:rPr lang="en-US" sz="2400" dirty="0" smtClean="0"/>
              <a:t>, </a:t>
            </a:r>
            <a:r>
              <a:rPr lang="en-US" sz="2400" dirty="0" smtClean="0">
                <a:solidFill>
                  <a:srgbClr val="FF0000"/>
                </a:solidFill>
              </a:rPr>
              <a:t>write symbolic values to the registers</a:t>
            </a:r>
            <a:r>
              <a:rPr lang="en-US" sz="2400" dirty="0" smtClean="0"/>
              <a:t>.</a:t>
            </a:r>
          </a:p>
        </p:txBody>
      </p:sp>
      <p:sp>
        <p:nvSpPr>
          <p:cNvPr id="6" name="Rectangle 5"/>
          <p:cNvSpPr/>
          <p:nvPr/>
        </p:nvSpPr>
        <p:spPr>
          <a:xfrm>
            <a:off x="4020269" y="3375067"/>
            <a:ext cx="4290350" cy="1200329"/>
          </a:xfrm>
          <a:prstGeom prst="rect">
            <a:avLst/>
          </a:prstGeom>
        </p:spPr>
        <p:txBody>
          <a:bodyPr wrap="square">
            <a:spAutoFit/>
          </a:bodyPr>
          <a:lstStyle/>
          <a:p>
            <a:r>
              <a:rPr lang="en-US" dirty="0">
                <a:latin typeface="Consolas" charset="0"/>
                <a:ea typeface="Consolas" charset="0"/>
                <a:cs typeface="Consolas" charset="0"/>
              </a:rPr>
              <a:t>call   80487a5 &lt;</a:t>
            </a:r>
            <a:r>
              <a:rPr lang="en-US" dirty="0" err="1">
                <a:latin typeface="Consolas" charset="0"/>
                <a:ea typeface="Consolas" charset="0"/>
                <a:cs typeface="Consolas" charset="0"/>
              </a:rPr>
              <a:t>get_user_input</a:t>
            </a:r>
            <a:r>
              <a:rPr lang="en-US" dirty="0" smtClean="0">
                <a:latin typeface="Consolas" charset="0"/>
                <a:ea typeface="Consolas" charset="0"/>
                <a:cs typeface="Consolas" charset="0"/>
              </a:rPr>
              <a:t>&gt;</a:t>
            </a:r>
          </a:p>
          <a:p>
            <a:r>
              <a:rPr lang="en-US" dirty="0" err="1" smtClean="0">
                <a:latin typeface="Consolas" charset="0"/>
                <a:ea typeface="Consolas" charset="0"/>
                <a:cs typeface="Consolas" charset="0"/>
              </a:rPr>
              <a:t>mov</a:t>
            </a:r>
            <a:r>
              <a:rPr lang="en-US" dirty="0" smtClean="0">
                <a:latin typeface="Consolas" charset="0"/>
                <a:ea typeface="Consolas" charset="0"/>
                <a:cs typeface="Consolas" charset="0"/>
              </a:rPr>
              <a:t>    </a:t>
            </a:r>
            <a:r>
              <a:rPr lang="en-US" dirty="0">
                <a:latin typeface="Consolas" charset="0"/>
                <a:ea typeface="Consolas" charset="0"/>
                <a:cs typeface="Consolas" charset="0"/>
              </a:rPr>
              <a:t>%eax,-0xc(%</a:t>
            </a:r>
            <a:r>
              <a:rPr lang="en-US" dirty="0" err="1">
                <a:latin typeface="Consolas" charset="0"/>
                <a:ea typeface="Consolas" charset="0"/>
                <a:cs typeface="Consolas" charset="0"/>
              </a:rPr>
              <a:t>ebp</a:t>
            </a:r>
            <a:r>
              <a:rPr lang="en-US" dirty="0" smtClean="0">
                <a:latin typeface="Consolas" charset="0"/>
                <a:ea typeface="Consolas" charset="0"/>
                <a:cs typeface="Consolas" charset="0"/>
              </a:rPr>
              <a:t>)</a:t>
            </a:r>
          </a:p>
          <a:p>
            <a:r>
              <a:rPr lang="en-US" dirty="0" err="1" smtClean="0">
                <a:latin typeface="Consolas" charset="0"/>
                <a:ea typeface="Consolas" charset="0"/>
                <a:cs typeface="Consolas" charset="0"/>
              </a:rPr>
              <a:t>mov</a:t>
            </a:r>
            <a:r>
              <a:rPr lang="en-US" dirty="0" smtClean="0">
                <a:latin typeface="Consolas" charset="0"/>
                <a:ea typeface="Consolas" charset="0"/>
                <a:cs typeface="Consolas" charset="0"/>
              </a:rPr>
              <a:t>    </a:t>
            </a:r>
            <a:r>
              <a:rPr lang="en-US" dirty="0">
                <a:latin typeface="Consolas" charset="0"/>
                <a:ea typeface="Consolas" charset="0"/>
                <a:cs typeface="Consolas" charset="0"/>
              </a:rPr>
              <a:t>%ebx,-0x8(%</a:t>
            </a:r>
            <a:r>
              <a:rPr lang="en-US" dirty="0" err="1">
                <a:latin typeface="Consolas" charset="0"/>
                <a:ea typeface="Consolas" charset="0"/>
                <a:cs typeface="Consolas" charset="0"/>
              </a:rPr>
              <a:t>ebp</a:t>
            </a:r>
            <a:r>
              <a:rPr lang="en-US" dirty="0" smtClean="0">
                <a:latin typeface="Consolas" charset="0"/>
                <a:ea typeface="Consolas" charset="0"/>
                <a:cs typeface="Consolas" charset="0"/>
              </a:rPr>
              <a:t>)</a:t>
            </a:r>
          </a:p>
          <a:p>
            <a:r>
              <a:rPr lang="en-US" dirty="0" err="1" smtClean="0">
                <a:latin typeface="Consolas" charset="0"/>
                <a:ea typeface="Consolas" charset="0"/>
                <a:cs typeface="Consolas" charset="0"/>
              </a:rPr>
              <a:t>mov</a:t>
            </a:r>
            <a:r>
              <a:rPr lang="en-US" dirty="0" smtClean="0">
                <a:latin typeface="Consolas" charset="0"/>
                <a:ea typeface="Consolas" charset="0"/>
                <a:cs typeface="Consolas" charset="0"/>
              </a:rPr>
              <a:t>    </a:t>
            </a:r>
            <a:r>
              <a:rPr lang="en-US" dirty="0">
                <a:latin typeface="Consolas" charset="0"/>
                <a:ea typeface="Consolas" charset="0"/>
                <a:cs typeface="Consolas" charset="0"/>
              </a:rPr>
              <a:t>%ecx,-0x4(%</a:t>
            </a:r>
            <a:r>
              <a:rPr lang="en-US" dirty="0" err="1">
                <a:latin typeface="Consolas" charset="0"/>
                <a:ea typeface="Consolas" charset="0"/>
                <a:cs typeface="Consolas" charset="0"/>
              </a:rPr>
              <a:t>ebp</a:t>
            </a:r>
            <a:r>
              <a:rPr lang="en-US" dirty="0">
                <a:latin typeface="Consolas" charset="0"/>
                <a:ea typeface="Consolas" charset="0"/>
                <a:cs typeface="Consolas" charset="0"/>
              </a:rPr>
              <a:t>)</a:t>
            </a:r>
          </a:p>
        </p:txBody>
      </p:sp>
      <p:sp>
        <p:nvSpPr>
          <p:cNvPr id="8" name="TextBox 7"/>
          <p:cNvSpPr txBox="1"/>
          <p:nvPr/>
        </p:nvSpPr>
        <p:spPr>
          <a:xfrm>
            <a:off x="2053538" y="2774902"/>
            <a:ext cx="1659037" cy="1200329"/>
          </a:xfrm>
          <a:prstGeom prst="rect">
            <a:avLst/>
          </a:prstGeom>
          <a:noFill/>
        </p:spPr>
        <p:txBody>
          <a:bodyPr wrap="square" rtlCol="0">
            <a:spAutoFit/>
          </a:bodyPr>
          <a:lstStyle/>
          <a:p>
            <a:r>
              <a:rPr lang="en-US" smtClean="0"/>
              <a:t>Start immediately </a:t>
            </a:r>
            <a:r>
              <a:rPr lang="en-US" dirty="0" smtClean="0"/>
              <a:t>after the call, here.</a:t>
            </a:r>
            <a:endParaRPr lang="en-US" dirty="0"/>
          </a:p>
        </p:txBody>
      </p:sp>
      <p:cxnSp>
        <p:nvCxnSpPr>
          <p:cNvPr id="10" name="Straight Arrow Connector 9"/>
          <p:cNvCxnSpPr/>
          <p:nvPr/>
        </p:nvCxnSpPr>
        <p:spPr>
          <a:xfrm>
            <a:off x="2801070" y="3784922"/>
            <a:ext cx="1219199" cy="462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ight Brace 10"/>
          <p:cNvSpPr/>
          <p:nvPr/>
        </p:nvSpPr>
        <p:spPr>
          <a:xfrm>
            <a:off x="6979530" y="3784922"/>
            <a:ext cx="331807" cy="671331"/>
          </a:xfrm>
          <a:prstGeom prst="rightBrace">
            <a:avLst>
              <a:gd name="adj1" fmla="val 50581"/>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7376927" y="3975231"/>
            <a:ext cx="2893671" cy="1200329"/>
          </a:xfrm>
          <a:prstGeom prst="rect">
            <a:avLst/>
          </a:prstGeom>
          <a:noFill/>
        </p:spPr>
        <p:txBody>
          <a:bodyPr wrap="square" rtlCol="0">
            <a:spAutoFit/>
          </a:bodyPr>
          <a:lstStyle/>
          <a:p>
            <a:r>
              <a:rPr lang="en-US" dirty="0" smtClean="0"/>
              <a:t>Evidence that the </a:t>
            </a:r>
            <a:r>
              <a:rPr lang="en-US" dirty="0" err="1" smtClean="0">
                <a:latin typeface="Courier New" pitchFamily="49" charset="0"/>
                <a:cs typeface="Courier New" pitchFamily="49" charset="0"/>
              </a:rPr>
              <a:t>get_user_input</a:t>
            </a:r>
            <a:r>
              <a:rPr lang="en-US" dirty="0" smtClean="0"/>
              <a:t> function returned the user input on the registers.</a:t>
            </a:r>
            <a:endParaRPr lang="en-US" dirty="0"/>
          </a:p>
        </p:txBody>
      </p:sp>
      <p:sp>
        <p:nvSpPr>
          <p:cNvPr id="14" name="TextBox 13"/>
          <p:cNvSpPr txBox="1"/>
          <p:nvPr/>
        </p:nvSpPr>
        <p:spPr>
          <a:xfrm>
            <a:off x="838199" y="5309634"/>
            <a:ext cx="10515599" cy="1200329"/>
          </a:xfrm>
          <a:prstGeom prst="rect">
            <a:avLst/>
          </a:prstGeom>
          <a:noFill/>
        </p:spPr>
        <p:txBody>
          <a:bodyPr wrap="square" rtlCol="0">
            <a:spAutoFit/>
          </a:bodyPr>
          <a:lstStyle/>
          <a:p>
            <a:pPr algn="ctr"/>
            <a:r>
              <a:rPr lang="en-US" sz="2400" dirty="0" smtClean="0"/>
              <a:t>In </a:t>
            </a:r>
            <a:r>
              <a:rPr lang="en-US" sz="2400" dirty="0" err="1" smtClean="0"/>
              <a:t>Angr</a:t>
            </a:r>
            <a:r>
              <a:rPr lang="en-US" sz="2400" dirty="0" smtClean="0"/>
              <a:t>, you can </a:t>
            </a:r>
            <a:r>
              <a:rPr lang="en-US" sz="2400" dirty="0" smtClean="0">
                <a:solidFill>
                  <a:srgbClr val="FF0000"/>
                </a:solidFill>
              </a:rPr>
              <a:t>write to a register </a:t>
            </a:r>
            <a:r>
              <a:rPr lang="en-US" sz="2400" dirty="0" smtClean="0"/>
              <a:t>with either a </a:t>
            </a:r>
            <a:r>
              <a:rPr lang="en-US" sz="2400" dirty="0" smtClean="0">
                <a:solidFill>
                  <a:srgbClr val="FF0000"/>
                </a:solidFill>
              </a:rPr>
              <a:t>concrete</a:t>
            </a:r>
            <a:r>
              <a:rPr lang="en-US" sz="2400" dirty="0" smtClean="0"/>
              <a:t> or a </a:t>
            </a:r>
            <a:r>
              <a:rPr lang="en-US" sz="2400" dirty="0" smtClean="0">
                <a:solidFill>
                  <a:srgbClr val="FF0000"/>
                </a:solidFill>
              </a:rPr>
              <a:t>symbolic</a:t>
            </a:r>
            <a:r>
              <a:rPr lang="en-US" sz="2400" dirty="0" smtClean="0"/>
              <a:t> value:</a:t>
            </a:r>
          </a:p>
          <a:p>
            <a:pPr algn="ctr"/>
            <a:r>
              <a:rPr lang="en-US" sz="2400" dirty="0" err="1" smtClean="0">
                <a:latin typeface="Consolas" charset="0"/>
                <a:ea typeface="Consolas" charset="0"/>
                <a:cs typeface="Consolas" charset="0"/>
              </a:rPr>
              <a:t>state.regs.eax</a:t>
            </a:r>
            <a:r>
              <a:rPr lang="en-US" sz="2400" dirty="0" smtClean="0">
                <a:latin typeface="Consolas" charset="0"/>
                <a:ea typeface="Consolas" charset="0"/>
                <a:cs typeface="Consolas" charset="0"/>
              </a:rPr>
              <a:t> = </a:t>
            </a:r>
            <a:r>
              <a:rPr lang="en-US" sz="2400" dirty="0" err="1" smtClean="0">
                <a:latin typeface="Consolas" charset="0"/>
                <a:ea typeface="Consolas" charset="0"/>
                <a:cs typeface="Consolas" charset="0"/>
              </a:rPr>
              <a:t>my_bitvector</a:t>
            </a:r>
            <a:endParaRPr lang="en-US" sz="2400" dirty="0" smtClean="0">
              <a:ea typeface="Consolas" charset="0"/>
              <a:cs typeface="Consolas" charset="0"/>
            </a:endParaRPr>
          </a:p>
          <a:p>
            <a:pPr algn="ctr"/>
            <a:r>
              <a:rPr lang="en-US" sz="2400" dirty="0" smtClean="0">
                <a:ea typeface="Consolas" charset="0"/>
                <a:cs typeface="Consolas" charset="0"/>
              </a:rPr>
              <a:t>will write the symbolic value </a:t>
            </a:r>
            <a:r>
              <a:rPr lang="en-US" sz="2400" dirty="0" err="1" smtClean="0">
                <a:latin typeface="Consolas" charset="0"/>
                <a:ea typeface="Consolas" charset="0"/>
                <a:cs typeface="Consolas" charset="0"/>
              </a:rPr>
              <a:t>my_bitvector</a:t>
            </a:r>
            <a:r>
              <a:rPr lang="en-US" sz="2400" dirty="0" smtClean="0">
                <a:ea typeface="Consolas" charset="0"/>
                <a:cs typeface="Consolas" charset="0"/>
              </a:rPr>
              <a:t>  to  </a:t>
            </a:r>
            <a:r>
              <a:rPr lang="en-US" sz="2400" dirty="0" err="1" smtClean="0">
                <a:latin typeface="Consolas" charset="0"/>
                <a:ea typeface="Consolas" charset="0"/>
                <a:cs typeface="Consolas" charset="0"/>
              </a:rPr>
              <a:t>eax</a:t>
            </a:r>
            <a:r>
              <a:rPr lang="en-US" sz="2400" dirty="0" smtClean="0">
                <a:ea typeface="Consolas" charset="0"/>
                <a:cs typeface="Consolas" charset="0"/>
              </a:rPr>
              <a:t>.</a:t>
            </a:r>
          </a:p>
        </p:txBody>
      </p:sp>
    </p:spTree>
    <p:extLst>
      <p:ext uri="{BB962C8B-B14F-4D97-AF65-F5344CB8AC3E}">
        <p14:creationId xmlns="" xmlns:p14="http://schemas.microsoft.com/office/powerpoint/2010/main" val="15142973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0700" y="4190035"/>
            <a:ext cx="2164467" cy="523220"/>
          </a:xfrm>
          <a:prstGeom prst="rect">
            <a:avLst/>
          </a:prstGeom>
          <a:solidFill>
            <a:srgbClr val="0070C0"/>
          </a:solidFill>
        </p:spPr>
        <p:txBody>
          <a:bodyPr wrap="square" rtlCol="0">
            <a:spAutoFit/>
          </a:bodyPr>
          <a:lstStyle/>
          <a:p>
            <a:pPr algn="ctr"/>
            <a:r>
              <a:rPr lang="en-US" sz="2800" dirty="0" smtClean="0">
                <a:solidFill>
                  <a:schemeClr val="bg1"/>
                </a:solidFill>
                <a:latin typeface="Consolas" charset="0"/>
                <a:ea typeface="Consolas" charset="0"/>
                <a:cs typeface="Consolas" charset="0"/>
              </a:rPr>
              <a:t>User input</a:t>
            </a:r>
            <a:endParaRPr lang="en-US" sz="2800" dirty="0">
              <a:solidFill>
                <a:schemeClr val="bg1"/>
              </a:solidFill>
              <a:latin typeface="Consolas" charset="0"/>
              <a:ea typeface="Consolas" charset="0"/>
              <a:cs typeface="Consolas" charset="0"/>
            </a:endParaRPr>
          </a:p>
        </p:txBody>
      </p:sp>
      <p:cxnSp>
        <p:nvCxnSpPr>
          <p:cNvPr id="12" name="Straight Arrow Connector 11"/>
          <p:cNvCxnSpPr>
            <a:stCxn id="4" idx="3"/>
            <a:endCxn id="53" idx="1"/>
          </p:cNvCxnSpPr>
          <p:nvPr/>
        </p:nvCxnSpPr>
        <p:spPr>
          <a:xfrm flipV="1">
            <a:off x="3125167" y="2079623"/>
            <a:ext cx="767708" cy="23720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48" idx="1"/>
          </p:cNvCxnSpPr>
          <p:nvPr/>
        </p:nvCxnSpPr>
        <p:spPr>
          <a:xfrm flipV="1">
            <a:off x="3125167" y="3054155"/>
            <a:ext cx="767708" cy="1397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a:endCxn id="22" idx="1"/>
          </p:cNvCxnSpPr>
          <p:nvPr/>
        </p:nvCxnSpPr>
        <p:spPr>
          <a:xfrm flipV="1">
            <a:off x="3125167" y="3839411"/>
            <a:ext cx="767708" cy="6122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31352" y="3758619"/>
            <a:ext cx="2164467" cy="1384995"/>
          </a:xfrm>
          <a:prstGeom prst="rect">
            <a:avLst/>
          </a:prstGeom>
          <a:solidFill>
            <a:schemeClr val="tx1"/>
          </a:solidFill>
        </p:spPr>
        <p:txBody>
          <a:bodyPr wrap="square" rtlCol="0">
            <a:spAutoFit/>
          </a:bodyPr>
          <a:lstStyle/>
          <a:p>
            <a:pPr algn="ctr"/>
            <a:r>
              <a:rPr lang="en-US" sz="2800" smtClean="0">
                <a:solidFill>
                  <a:schemeClr val="bg1"/>
                </a:solidFill>
                <a:latin typeface="Consolas" charset="0"/>
                <a:ea typeface="Consolas" charset="0"/>
                <a:cs typeface="Consolas" charset="0"/>
              </a:rPr>
              <a:t>Program (black box)</a:t>
            </a:r>
            <a:endParaRPr lang="en-US" sz="2800" dirty="0">
              <a:solidFill>
                <a:schemeClr val="bg1"/>
              </a:solidFill>
              <a:latin typeface="Consolas" charset="0"/>
              <a:ea typeface="Consolas" charset="0"/>
              <a:cs typeface="Consolas" charset="0"/>
            </a:endParaRPr>
          </a:p>
        </p:txBody>
      </p:sp>
      <p:cxnSp>
        <p:nvCxnSpPr>
          <p:cNvPr id="19" name="Straight Arrow Connector 18"/>
          <p:cNvCxnSpPr>
            <a:endCxn id="17" idx="1"/>
          </p:cNvCxnSpPr>
          <p:nvPr/>
        </p:nvCxnSpPr>
        <p:spPr>
          <a:xfrm>
            <a:off x="5422417" y="2079623"/>
            <a:ext cx="908935" cy="2371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495818" y="4451116"/>
            <a:ext cx="7523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2" idx="3"/>
            <a:endCxn id="17" idx="1"/>
          </p:cNvCxnSpPr>
          <p:nvPr/>
        </p:nvCxnSpPr>
        <p:spPr>
          <a:xfrm>
            <a:off x="5422417" y="3839411"/>
            <a:ext cx="908935" cy="6117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248171" y="4190035"/>
            <a:ext cx="2164467" cy="523220"/>
          </a:xfrm>
          <a:prstGeom prst="rect">
            <a:avLst/>
          </a:prstGeom>
          <a:solidFill>
            <a:srgbClr val="0070C0"/>
          </a:solidFill>
        </p:spPr>
        <p:txBody>
          <a:bodyPr wrap="square" rtlCol="0">
            <a:spAutoFit/>
          </a:bodyPr>
          <a:lstStyle/>
          <a:p>
            <a:pPr algn="ctr"/>
            <a:r>
              <a:rPr lang="en-US" sz="2800" dirty="0" smtClean="0">
                <a:solidFill>
                  <a:schemeClr val="bg1"/>
                </a:solidFill>
                <a:latin typeface="Consolas" charset="0"/>
                <a:ea typeface="Consolas" charset="0"/>
                <a:cs typeface="Consolas" charset="0"/>
              </a:rPr>
              <a:t>Output</a:t>
            </a:r>
            <a:endParaRPr lang="en-US" sz="2800" dirty="0">
              <a:solidFill>
                <a:schemeClr val="bg1"/>
              </a:solidFill>
              <a:latin typeface="Consolas" charset="0"/>
              <a:ea typeface="Consolas" charset="0"/>
              <a:cs typeface="Consolas" charset="0"/>
            </a:endParaRPr>
          </a:p>
        </p:txBody>
      </p:sp>
      <p:cxnSp>
        <p:nvCxnSpPr>
          <p:cNvPr id="25" name="Straight Arrow Connector 24"/>
          <p:cNvCxnSpPr>
            <a:stCxn id="48" idx="3"/>
          </p:cNvCxnSpPr>
          <p:nvPr/>
        </p:nvCxnSpPr>
        <p:spPr>
          <a:xfrm>
            <a:off x="5422417" y="3054155"/>
            <a:ext cx="908935" cy="1396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892875" y="354336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892875" y="3740727"/>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892875" y="392808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92875" y="412544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892875" y="432281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892875" y="450482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892875" y="470219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892875" y="488954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92875" y="508691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892875" y="528428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892875" y="548984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892875" y="568721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892875" y="587456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892875" y="607193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892875" y="626929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92875" y="647327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892875" y="667064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892875" y="685800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2875" y="257023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892875" y="276811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892875" y="2955471"/>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3892875" y="315283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92875" y="335020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892875" y="159621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892875" y="179358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892875" y="1980939"/>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892875" y="21783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892875" y="237838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892875" y="62491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892875" y="82176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892875" y="100912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892875" y="120648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892875" y="140385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2875" y="-15954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892875" y="2781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892875" y="22517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892875" y="42254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a:lstStyle/>
          <a:p>
            <a:r>
              <a:rPr lang="en-US" dirty="0"/>
              <a:t>Injecting Symbols Example: </a:t>
            </a:r>
            <a:r>
              <a:rPr lang="en-US" dirty="0" smtClean="0"/>
              <a:t>Global Memory</a:t>
            </a:r>
            <a:endParaRPr lang="en-US" dirty="0"/>
          </a:p>
        </p:txBody>
      </p:sp>
      <p:sp>
        <p:nvSpPr>
          <p:cNvPr id="69" name="TextBox 68"/>
          <p:cNvSpPr txBox="1"/>
          <p:nvPr/>
        </p:nvSpPr>
        <p:spPr>
          <a:xfrm>
            <a:off x="1632760" y="2184452"/>
            <a:ext cx="1851949" cy="923330"/>
          </a:xfrm>
          <a:prstGeom prst="rect">
            <a:avLst/>
          </a:prstGeom>
          <a:noFill/>
        </p:spPr>
        <p:txBody>
          <a:bodyPr wrap="square" rtlCol="0">
            <a:spAutoFit/>
          </a:bodyPr>
          <a:lstStyle/>
          <a:p>
            <a:r>
              <a:rPr lang="en-US" dirty="0" smtClean="0"/>
              <a:t>User input writes to fixed points </a:t>
            </a:r>
            <a:r>
              <a:rPr lang="en-US" smtClean="0"/>
              <a:t>in memory</a:t>
            </a:r>
            <a:endParaRPr lang="en-US"/>
          </a:p>
        </p:txBody>
      </p:sp>
    </p:spTree>
    <p:extLst>
      <p:ext uri="{BB962C8B-B14F-4D97-AF65-F5344CB8AC3E}">
        <p14:creationId xmlns="" xmlns:p14="http://schemas.microsoft.com/office/powerpoint/2010/main" val="102215856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0700" y="4190035"/>
            <a:ext cx="2164467" cy="523220"/>
          </a:xfrm>
          <a:prstGeom prst="rect">
            <a:avLst/>
          </a:prstGeom>
          <a:solidFill>
            <a:schemeClr val="bg1">
              <a:lumMod val="75000"/>
            </a:schemeClr>
          </a:solidFill>
          <a:ln>
            <a:noFill/>
          </a:ln>
        </p:spPr>
        <p:txBody>
          <a:bodyPr wrap="square" rtlCol="0">
            <a:spAutoFit/>
          </a:bodyPr>
          <a:lstStyle/>
          <a:p>
            <a:pPr algn="ctr"/>
            <a:r>
              <a:rPr lang="en-US" sz="2800" dirty="0" smtClean="0">
                <a:solidFill>
                  <a:schemeClr val="bg1"/>
                </a:solidFill>
                <a:latin typeface="Consolas" charset="0"/>
                <a:ea typeface="Consolas" charset="0"/>
                <a:cs typeface="Consolas" charset="0"/>
              </a:rPr>
              <a:t>User input</a:t>
            </a:r>
            <a:endParaRPr lang="en-US" sz="2800" dirty="0">
              <a:solidFill>
                <a:schemeClr val="bg1"/>
              </a:solidFill>
              <a:latin typeface="Consolas" charset="0"/>
              <a:ea typeface="Consolas" charset="0"/>
              <a:cs typeface="Consolas" charset="0"/>
            </a:endParaRPr>
          </a:p>
        </p:txBody>
      </p:sp>
      <p:cxnSp>
        <p:nvCxnSpPr>
          <p:cNvPr id="12" name="Straight Arrow Connector 11"/>
          <p:cNvCxnSpPr>
            <a:stCxn id="4" idx="3"/>
            <a:endCxn id="53" idx="1"/>
          </p:cNvCxnSpPr>
          <p:nvPr/>
        </p:nvCxnSpPr>
        <p:spPr>
          <a:xfrm flipV="1">
            <a:off x="3125167" y="2079623"/>
            <a:ext cx="767708" cy="23720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48" idx="1"/>
          </p:cNvCxnSpPr>
          <p:nvPr/>
        </p:nvCxnSpPr>
        <p:spPr>
          <a:xfrm flipV="1">
            <a:off x="3125167" y="3054155"/>
            <a:ext cx="767708" cy="1397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a:endCxn id="22" idx="1"/>
          </p:cNvCxnSpPr>
          <p:nvPr/>
        </p:nvCxnSpPr>
        <p:spPr>
          <a:xfrm flipV="1">
            <a:off x="3125167" y="3839411"/>
            <a:ext cx="767708" cy="6122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31352" y="3758619"/>
            <a:ext cx="2164467" cy="1384995"/>
          </a:xfrm>
          <a:prstGeom prst="rect">
            <a:avLst/>
          </a:prstGeom>
          <a:solidFill>
            <a:schemeClr val="tx1"/>
          </a:solidFill>
        </p:spPr>
        <p:txBody>
          <a:bodyPr wrap="square" rtlCol="0">
            <a:spAutoFit/>
          </a:bodyPr>
          <a:lstStyle/>
          <a:p>
            <a:pPr algn="ctr"/>
            <a:r>
              <a:rPr lang="en-US" sz="2800" smtClean="0">
                <a:solidFill>
                  <a:schemeClr val="bg1"/>
                </a:solidFill>
                <a:latin typeface="Consolas" charset="0"/>
                <a:ea typeface="Consolas" charset="0"/>
                <a:cs typeface="Consolas" charset="0"/>
              </a:rPr>
              <a:t>Program (black box)</a:t>
            </a:r>
            <a:endParaRPr lang="en-US" sz="2800" dirty="0">
              <a:solidFill>
                <a:schemeClr val="bg1"/>
              </a:solidFill>
              <a:latin typeface="Consolas" charset="0"/>
              <a:ea typeface="Consolas" charset="0"/>
              <a:cs typeface="Consolas" charset="0"/>
            </a:endParaRPr>
          </a:p>
        </p:txBody>
      </p:sp>
      <p:cxnSp>
        <p:nvCxnSpPr>
          <p:cNvPr id="19" name="Straight Arrow Connector 18"/>
          <p:cNvCxnSpPr>
            <a:endCxn id="17" idx="1"/>
          </p:cNvCxnSpPr>
          <p:nvPr/>
        </p:nvCxnSpPr>
        <p:spPr>
          <a:xfrm>
            <a:off x="5422417" y="2079623"/>
            <a:ext cx="908935" cy="2371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495818" y="4451116"/>
            <a:ext cx="7523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2" idx="3"/>
            <a:endCxn id="17" idx="1"/>
          </p:cNvCxnSpPr>
          <p:nvPr/>
        </p:nvCxnSpPr>
        <p:spPr>
          <a:xfrm>
            <a:off x="5422417" y="3839411"/>
            <a:ext cx="908935" cy="6117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248171" y="4190035"/>
            <a:ext cx="2164467" cy="523220"/>
          </a:xfrm>
          <a:prstGeom prst="rect">
            <a:avLst/>
          </a:prstGeom>
          <a:solidFill>
            <a:srgbClr val="92D050"/>
          </a:solidFill>
        </p:spPr>
        <p:txBody>
          <a:bodyPr wrap="square" rtlCol="0">
            <a:spAutoFit/>
          </a:bodyPr>
          <a:lstStyle/>
          <a:p>
            <a:pPr algn="ctr"/>
            <a:r>
              <a:rPr lang="en-US" sz="2800" dirty="0" smtClean="0">
                <a:solidFill>
                  <a:schemeClr val="bg1"/>
                </a:solidFill>
                <a:latin typeface="Consolas" charset="0"/>
                <a:ea typeface="Consolas" charset="0"/>
                <a:cs typeface="Consolas" charset="0"/>
              </a:rPr>
              <a:t>Output</a:t>
            </a:r>
            <a:endParaRPr lang="en-US" sz="2800" dirty="0">
              <a:solidFill>
                <a:schemeClr val="bg1"/>
              </a:solidFill>
              <a:latin typeface="Consolas" charset="0"/>
              <a:ea typeface="Consolas" charset="0"/>
              <a:cs typeface="Consolas" charset="0"/>
            </a:endParaRPr>
          </a:p>
        </p:txBody>
      </p:sp>
      <p:cxnSp>
        <p:nvCxnSpPr>
          <p:cNvPr id="25" name="Straight Arrow Connector 24"/>
          <p:cNvCxnSpPr>
            <a:stCxn id="48" idx="3"/>
          </p:cNvCxnSpPr>
          <p:nvPr/>
        </p:nvCxnSpPr>
        <p:spPr>
          <a:xfrm>
            <a:off x="5422417" y="3054155"/>
            <a:ext cx="908935" cy="1396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892875" y="354336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892875" y="3740727"/>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892875" y="392808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92875" y="412544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892875" y="432281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892875" y="450482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892875" y="470219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892875" y="488954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92875" y="508691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892875" y="528428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892875" y="548984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892875" y="568721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892875" y="587456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892875" y="607193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892875" y="626929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892875" y="647327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892875" y="667064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892875" y="685800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2875" y="257023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892875" y="276811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892875" y="2955471"/>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3892875" y="315283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92875" y="335020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892875" y="159621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892875" y="179358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892875" y="1980939"/>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892875" y="21783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892875" y="237838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892875" y="62491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892875" y="82176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892875" y="100912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892875" y="120648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892875" y="140385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2875" y="-15954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892875" y="2781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892875" y="22517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892875" y="42254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a:lstStyle/>
          <a:p>
            <a:r>
              <a:rPr lang="en-US" dirty="0"/>
              <a:t>Injecting Symbols Example: </a:t>
            </a:r>
            <a:r>
              <a:rPr lang="en-US" dirty="0" smtClean="0"/>
              <a:t>Global Memory</a:t>
            </a:r>
            <a:endParaRPr lang="en-US" dirty="0"/>
          </a:p>
        </p:txBody>
      </p:sp>
      <p:cxnSp>
        <p:nvCxnSpPr>
          <p:cNvPr id="65" name="Straight Connector 64"/>
          <p:cNvCxnSpPr/>
          <p:nvPr/>
        </p:nvCxnSpPr>
        <p:spPr>
          <a:xfrm flipH="1" flipV="1">
            <a:off x="1255855" y="3490204"/>
            <a:ext cx="1574157" cy="1794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302155" y="3490204"/>
            <a:ext cx="1527857" cy="1794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728408" y="1902276"/>
            <a:ext cx="1840375" cy="1200329"/>
          </a:xfrm>
          <a:prstGeom prst="rect">
            <a:avLst/>
          </a:prstGeom>
          <a:noFill/>
        </p:spPr>
        <p:txBody>
          <a:bodyPr wrap="square" rtlCol="0">
            <a:spAutoFit/>
          </a:bodyPr>
          <a:lstStyle/>
          <a:p>
            <a:r>
              <a:rPr lang="en-US" dirty="0" smtClean="0"/>
              <a:t>The same principle can be applied to </a:t>
            </a:r>
            <a:r>
              <a:rPr lang="en-US" smtClean="0"/>
              <a:t>global memory!</a:t>
            </a:r>
            <a:endParaRPr lang="en-US"/>
          </a:p>
        </p:txBody>
      </p:sp>
    </p:spTree>
    <p:extLst>
      <p:ext uri="{BB962C8B-B14F-4D97-AF65-F5344CB8AC3E}">
        <p14:creationId xmlns="" xmlns:p14="http://schemas.microsoft.com/office/powerpoint/2010/main" val="46116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Fuzzing</a:t>
            </a:r>
            <a:endParaRPr lang="en-US" dirty="0"/>
          </a:p>
        </p:txBody>
      </p:sp>
      <p:sp>
        <p:nvSpPr>
          <p:cNvPr id="3" name="Content Placeholder 2"/>
          <p:cNvSpPr>
            <a:spLocks noGrp="1"/>
          </p:cNvSpPr>
          <p:nvPr>
            <p:ph sz="quarter" idx="1"/>
          </p:nvPr>
        </p:nvSpPr>
        <p:spPr/>
        <p:txBody>
          <a:bodyPr/>
          <a:lstStyle/>
          <a:p>
            <a:r>
              <a:rPr lang="en-US" dirty="0" smtClean="0"/>
              <a:t>Term coined in 1988 for generating random input to crash a program</a:t>
            </a:r>
          </a:p>
          <a:p>
            <a:r>
              <a:rPr lang="en-US" dirty="0" smtClean="0"/>
              <a:t>Used increasingly to do automated software testing</a:t>
            </a:r>
          </a:p>
          <a:p>
            <a:r>
              <a:rPr lang="en-US" dirty="0" smtClean="0"/>
              <a:t>Can you trust programs like </a:t>
            </a:r>
            <a:r>
              <a:rPr lang="en-US" dirty="0" smtClean="0">
                <a:latin typeface="Courier New" pitchFamily="49" charset="0"/>
                <a:cs typeface="Courier New" pitchFamily="49" charset="0"/>
              </a:rPr>
              <a:t>strings</a:t>
            </a:r>
            <a:r>
              <a:rPr lang="en-US" dirty="0" smtClean="0"/>
              <a:t>, </a:t>
            </a:r>
            <a:r>
              <a:rPr lang="en-US" dirty="0" smtClean="0">
                <a:latin typeface="Courier New" pitchFamily="49" charset="0"/>
                <a:cs typeface="Courier New" pitchFamily="49" charset="0"/>
              </a:rPr>
              <a:t>less</a:t>
            </a:r>
            <a:r>
              <a:rPr lang="en-US" dirty="0" smtClean="0"/>
              <a:t>, </a:t>
            </a:r>
            <a:r>
              <a:rPr lang="en-US" dirty="0" smtClean="0">
                <a:latin typeface="Courier New" pitchFamily="49" charset="0"/>
                <a:cs typeface="Courier New" pitchFamily="49" charset="0"/>
              </a:rPr>
              <a:t>file</a:t>
            </a:r>
            <a:r>
              <a:rPr lang="en-US" dirty="0" smtClean="0"/>
              <a:t>, </a:t>
            </a:r>
            <a:r>
              <a:rPr lang="en-US" dirty="0" smtClean="0">
                <a:latin typeface="Courier New" pitchFamily="49" charset="0"/>
                <a:cs typeface="Courier New" pitchFamily="49" charset="0"/>
              </a:rPr>
              <a:t>convert</a:t>
            </a:r>
            <a:r>
              <a:rPr lang="en-US" dirty="0" smtClean="0"/>
              <a:t>, </a:t>
            </a:r>
            <a:r>
              <a:rPr lang="en-US" dirty="0" err="1" smtClean="0">
                <a:latin typeface="Courier New" pitchFamily="49" charset="0"/>
                <a:cs typeface="Courier New" pitchFamily="49" charset="0"/>
              </a:rPr>
              <a:t>ldd</a:t>
            </a:r>
            <a:r>
              <a:rPr lang="en-US" dirty="0" smtClean="0"/>
              <a:t>, </a:t>
            </a:r>
            <a:r>
              <a:rPr lang="en-US" dirty="0" smtClean="0">
                <a:latin typeface="Courier New" pitchFamily="49" charset="0"/>
                <a:cs typeface="Courier New" pitchFamily="49" charset="0"/>
              </a:rPr>
              <a:t>nm</a:t>
            </a:r>
            <a:r>
              <a:rPr lang="en-US" dirty="0" smtClean="0"/>
              <a:t>, </a:t>
            </a:r>
            <a:r>
              <a:rPr lang="en-US" dirty="0" err="1" smtClean="0">
                <a:latin typeface="Courier New" pitchFamily="49" charset="0"/>
                <a:cs typeface="Courier New" pitchFamily="49" charset="0"/>
              </a:rPr>
              <a:t>objdump</a:t>
            </a:r>
            <a:r>
              <a:rPr lang="en-US" dirty="0" smtClean="0"/>
              <a:t>, </a:t>
            </a:r>
            <a:r>
              <a:rPr lang="en-US" dirty="0" err="1" smtClean="0">
                <a:latin typeface="Courier New" pitchFamily="49" charset="0"/>
                <a:cs typeface="Courier New" pitchFamily="49" charset="0"/>
              </a:rPr>
              <a:t>readelf</a:t>
            </a:r>
            <a:r>
              <a:rPr lang="en-US" dirty="0" smtClean="0"/>
              <a:t>, and </a:t>
            </a:r>
            <a:r>
              <a:rPr lang="en-US" dirty="0" smtClean="0">
                <a:latin typeface="Courier New" pitchFamily="49" charset="0"/>
                <a:cs typeface="Courier New" pitchFamily="49" charset="0"/>
              </a:rPr>
              <a:t>unzip</a:t>
            </a:r>
            <a:r>
              <a:rPr lang="en-US" dirty="0" smtClean="0"/>
              <a:t> on unknown files?</a:t>
            </a:r>
          </a:p>
          <a:p>
            <a:pPr lvl="1"/>
            <a:r>
              <a:rPr lang="en-US" dirty="0" smtClean="0"/>
              <a:t>Can you guarantee no memory corruption errors exist in these essential tools?</a:t>
            </a:r>
          </a:p>
          <a:p>
            <a:pPr lvl="1"/>
            <a:r>
              <a:rPr lang="en-US" dirty="0" smtClean="0"/>
              <a:t>Example: </a:t>
            </a:r>
            <a:r>
              <a:rPr lang="en-US" dirty="0" smtClean="0">
                <a:latin typeface="Courier New" pitchFamily="49" charset="0"/>
                <a:cs typeface="Courier New" pitchFamily="49" charset="0"/>
              </a:rPr>
              <a:t>strings</a:t>
            </a:r>
          </a:p>
          <a:p>
            <a:pPr lvl="2"/>
            <a:r>
              <a:rPr lang="en-US" dirty="0" smtClean="0"/>
              <a:t>October 2014 crash reported by Michael </a:t>
            </a:r>
            <a:r>
              <a:rPr lang="en-US" dirty="0" err="1" smtClean="0"/>
              <a:t>Zalewski</a:t>
            </a:r>
            <a:endParaRPr lang="en-US" dirty="0" smtClean="0"/>
          </a:p>
          <a:p>
            <a:pPr lvl="2"/>
            <a:r>
              <a:rPr lang="en-US" dirty="0" smtClean="0"/>
              <a:t>Leads to </a:t>
            </a:r>
            <a:r>
              <a:rPr lang="en-US" dirty="0" err="1" smtClean="0"/>
              <a:t>binutils</a:t>
            </a:r>
            <a:r>
              <a:rPr lang="en-US" dirty="0" smtClean="0"/>
              <a:t> change disallowing executable parsing by default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Injecting Symbols Example: Global Memory</a:t>
            </a:r>
            <a:endParaRPr lang="en-US" dirty="0"/>
          </a:p>
        </p:txBody>
      </p:sp>
      <p:sp>
        <p:nvSpPr>
          <p:cNvPr id="4" name="TextBox 3"/>
          <p:cNvSpPr txBox="1"/>
          <p:nvPr/>
        </p:nvSpPr>
        <p:spPr>
          <a:xfrm>
            <a:off x="838200" y="1690688"/>
            <a:ext cx="10515599" cy="1569660"/>
          </a:xfrm>
          <a:prstGeom prst="rect">
            <a:avLst/>
          </a:prstGeom>
          <a:noFill/>
        </p:spPr>
        <p:txBody>
          <a:bodyPr wrap="square" rtlCol="0">
            <a:spAutoFit/>
          </a:bodyPr>
          <a:lstStyle/>
          <a:p>
            <a:pPr algn="ctr"/>
            <a:r>
              <a:rPr lang="en-US" sz="2000" dirty="0" err="1" smtClean="0">
                <a:latin typeface="Courier New" pitchFamily="49" charset="0"/>
                <a:cs typeface="Courier New" pitchFamily="49" charset="0"/>
              </a:rPr>
              <a:t>get_user_input</a:t>
            </a:r>
            <a:r>
              <a:rPr lang="en-US" sz="2000" dirty="0" smtClean="0"/>
              <a:t> </a:t>
            </a:r>
            <a:r>
              <a:rPr lang="en-US" sz="2400" dirty="0" smtClean="0"/>
              <a:t>function returns values by </a:t>
            </a:r>
            <a:r>
              <a:rPr lang="en-US" sz="2400" dirty="0" smtClean="0">
                <a:solidFill>
                  <a:srgbClr val="FF0000"/>
                </a:solidFill>
              </a:rPr>
              <a:t>writing them to addresses determined at compile time</a:t>
            </a:r>
            <a:r>
              <a:rPr lang="en-US" sz="2400" dirty="0" smtClean="0"/>
              <a:t>.</a:t>
            </a:r>
          </a:p>
          <a:p>
            <a:pPr algn="ctr"/>
            <a:r>
              <a:rPr lang="en-US" sz="2400" dirty="0" smtClean="0"/>
              <a:t>Solution: Instead of calling </a:t>
            </a:r>
            <a:r>
              <a:rPr lang="en-US" sz="2000" dirty="0" err="1" smtClean="0">
                <a:latin typeface="Courier New" pitchFamily="49" charset="0"/>
                <a:cs typeface="Courier New" pitchFamily="49" charset="0"/>
              </a:rPr>
              <a:t>get_user_input</a:t>
            </a:r>
            <a:r>
              <a:rPr lang="en-US" sz="2400" dirty="0" smtClean="0"/>
              <a:t>, </a:t>
            </a:r>
            <a:r>
              <a:rPr lang="en-US" sz="2400" dirty="0" smtClean="0">
                <a:solidFill>
                  <a:srgbClr val="FF0000"/>
                </a:solidFill>
              </a:rPr>
              <a:t>write symbolic values to the addresses</a:t>
            </a:r>
            <a:r>
              <a:rPr lang="en-US" sz="2400" dirty="0" smtClean="0"/>
              <a:t>.</a:t>
            </a:r>
          </a:p>
        </p:txBody>
      </p:sp>
      <p:sp>
        <p:nvSpPr>
          <p:cNvPr id="5" name="Rectangle 4"/>
          <p:cNvSpPr/>
          <p:nvPr/>
        </p:nvSpPr>
        <p:spPr>
          <a:xfrm>
            <a:off x="4124445" y="3904491"/>
            <a:ext cx="3561144" cy="1223097"/>
          </a:xfrm>
          <a:prstGeom prst="rect">
            <a:avLst/>
          </a:prstGeom>
        </p:spPr>
        <p:txBody>
          <a:bodyPr wrap="square">
            <a:spAutoFit/>
          </a:bodyPr>
          <a:lstStyle/>
          <a:p>
            <a:r>
              <a:rPr lang="en-US" dirty="0">
                <a:latin typeface="Consolas" charset="0"/>
                <a:ea typeface="Consolas" charset="0"/>
                <a:cs typeface="Consolas" charset="0"/>
              </a:rPr>
              <a:t>push   $</a:t>
            </a:r>
            <a:r>
              <a:rPr lang="en-US" dirty="0" smtClean="0">
                <a:latin typeface="Consolas" charset="0"/>
                <a:ea typeface="Consolas" charset="0"/>
                <a:cs typeface="Consolas" charset="0"/>
              </a:rPr>
              <a:t>0xaf84128</a:t>
            </a:r>
          </a:p>
          <a:p>
            <a:r>
              <a:rPr lang="en-US" dirty="0" smtClean="0">
                <a:latin typeface="Consolas" charset="0"/>
                <a:ea typeface="Consolas" charset="0"/>
                <a:cs typeface="Consolas" charset="0"/>
              </a:rPr>
              <a:t>push   </a:t>
            </a:r>
            <a:r>
              <a:rPr lang="en-US" dirty="0">
                <a:latin typeface="Consolas" charset="0"/>
                <a:ea typeface="Consolas" charset="0"/>
                <a:cs typeface="Consolas" charset="0"/>
              </a:rPr>
              <a:t>$</a:t>
            </a:r>
            <a:r>
              <a:rPr lang="en-US" dirty="0" smtClean="0">
                <a:latin typeface="Consolas" charset="0"/>
                <a:ea typeface="Consolas" charset="0"/>
                <a:cs typeface="Consolas" charset="0"/>
              </a:rPr>
              <a:t>0xaf84120</a:t>
            </a:r>
          </a:p>
          <a:p>
            <a:r>
              <a:rPr lang="en-US" dirty="0" smtClean="0">
                <a:latin typeface="Consolas" charset="0"/>
                <a:ea typeface="Consolas" charset="0"/>
                <a:cs typeface="Consolas" charset="0"/>
              </a:rPr>
              <a:t>push   </a:t>
            </a:r>
            <a:r>
              <a:rPr lang="en-US" dirty="0">
                <a:latin typeface="Consolas" charset="0"/>
                <a:ea typeface="Consolas" charset="0"/>
                <a:cs typeface="Consolas" charset="0"/>
              </a:rPr>
              <a:t>$</a:t>
            </a:r>
            <a:r>
              <a:rPr lang="en-US" dirty="0" smtClean="0">
                <a:latin typeface="Consolas" charset="0"/>
                <a:ea typeface="Consolas" charset="0"/>
                <a:cs typeface="Consolas" charset="0"/>
              </a:rPr>
              <a:t>0x8048733</a:t>
            </a:r>
          </a:p>
          <a:p>
            <a:r>
              <a:rPr lang="en-US" dirty="0" smtClean="0">
                <a:latin typeface="Consolas" charset="0"/>
                <a:ea typeface="Consolas" charset="0"/>
                <a:cs typeface="Consolas" charset="0"/>
              </a:rPr>
              <a:t>call   </a:t>
            </a:r>
            <a:r>
              <a:rPr lang="en-US" dirty="0">
                <a:latin typeface="Consolas" charset="0"/>
                <a:ea typeface="Consolas" charset="0"/>
                <a:cs typeface="Consolas" charset="0"/>
              </a:rPr>
              <a:t>8048400 &lt;</a:t>
            </a:r>
            <a:r>
              <a:rPr lang="en-US" dirty="0" err="1" smtClean="0">
                <a:latin typeface="Consolas" charset="0"/>
                <a:ea typeface="Consolas" charset="0"/>
                <a:cs typeface="Consolas" charset="0"/>
              </a:rPr>
              <a:t>scanf@plt</a:t>
            </a:r>
            <a:r>
              <a:rPr lang="en-US" dirty="0">
                <a:latin typeface="Consolas" charset="0"/>
                <a:ea typeface="Consolas" charset="0"/>
                <a:cs typeface="Consolas" charset="0"/>
              </a:rPr>
              <a:t>&gt;</a:t>
            </a:r>
          </a:p>
        </p:txBody>
      </p:sp>
      <p:sp>
        <p:nvSpPr>
          <p:cNvPr id="7" name="TextBox 6"/>
          <p:cNvSpPr txBox="1"/>
          <p:nvPr/>
        </p:nvSpPr>
        <p:spPr>
          <a:xfrm>
            <a:off x="1969773" y="4597062"/>
            <a:ext cx="1593151" cy="645022"/>
          </a:xfrm>
          <a:prstGeom prst="rect">
            <a:avLst/>
          </a:prstGeom>
          <a:noFill/>
        </p:spPr>
        <p:txBody>
          <a:bodyPr wrap="square" rtlCol="0">
            <a:spAutoFit/>
          </a:bodyPr>
          <a:lstStyle/>
          <a:p>
            <a:r>
              <a:rPr lang="en-US"/>
              <a:t>F</a:t>
            </a:r>
            <a:r>
              <a:rPr lang="en-US" smtClean="0"/>
              <a:t>ormat string </a:t>
            </a:r>
            <a:r>
              <a:rPr lang="en-US">
                <a:latin typeface="Consolas" charset="0"/>
                <a:ea typeface="Consolas" charset="0"/>
                <a:cs typeface="Consolas" charset="0"/>
              </a:rPr>
              <a:t>“%u %u”</a:t>
            </a:r>
            <a:endParaRPr lang="en-US" dirty="0"/>
          </a:p>
        </p:txBody>
      </p:sp>
      <p:sp>
        <p:nvSpPr>
          <p:cNvPr id="8" name="TextBox 7"/>
          <p:cNvSpPr txBox="1"/>
          <p:nvPr/>
        </p:nvSpPr>
        <p:spPr>
          <a:xfrm>
            <a:off x="7465670" y="3592709"/>
            <a:ext cx="2314937" cy="923330"/>
          </a:xfrm>
          <a:prstGeom prst="rect">
            <a:avLst/>
          </a:prstGeom>
          <a:noFill/>
        </p:spPr>
        <p:txBody>
          <a:bodyPr wrap="square" rtlCol="0">
            <a:spAutoFit/>
          </a:bodyPr>
          <a:lstStyle/>
          <a:p>
            <a:r>
              <a:rPr lang="en-US" dirty="0" smtClean="0"/>
              <a:t>Parameters (</a:t>
            </a:r>
            <a:r>
              <a:rPr lang="en-US" dirty="0" err="1" smtClean="0"/>
              <a:t>scanf</a:t>
            </a:r>
            <a:r>
              <a:rPr lang="en-US" dirty="0" smtClean="0"/>
              <a:t> will </a:t>
            </a:r>
            <a:r>
              <a:rPr lang="en-US" dirty="0" smtClean="0">
                <a:solidFill>
                  <a:srgbClr val="FF0000"/>
                </a:solidFill>
              </a:rPr>
              <a:t>write</a:t>
            </a:r>
            <a:r>
              <a:rPr lang="en-US" dirty="0" smtClean="0"/>
              <a:t> </a:t>
            </a:r>
            <a:r>
              <a:rPr lang="en-US" dirty="0" smtClean="0">
                <a:solidFill>
                  <a:srgbClr val="FF0000"/>
                </a:solidFill>
              </a:rPr>
              <a:t>user input to these addresses</a:t>
            </a:r>
            <a:r>
              <a:rPr lang="en-US" dirty="0" smtClean="0"/>
              <a:t>)</a:t>
            </a:r>
            <a:endParaRPr lang="en-US" dirty="0"/>
          </a:p>
        </p:txBody>
      </p:sp>
      <p:cxnSp>
        <p:nvCxnSpPr>
          <p:cNvPr id="10" name="Straight Arrow Connector 9"/>
          <p:cNvCxnSpPr/>
          <p:nvPr/>
        </p:nvCxnSpPr>
        <p:spPr>
          <a:xfrm flipV="1">
            <a:off x="3368233" y="4641448"/>
            <a:ext cx="763929" cy="1273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a:off x="6447097" y="4020238"/>
            <a:ext cx="231493" cy="412869"/>
          </a:xfrm>
          <a:prstGeom prst="rightBrace">
            <a:avLst>
              <a:gd name="adj1" fmla="val 30555"/>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flipH="1">
            <a:off x="6678590" y="3784924"/>
            <a:ext cx="798655" cy="4417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8199" y="5309634"/>
            <a:ext cx="10515599" cy="1200329"/>
          </a:xfrm>
          <a:prstGeom prst="rect">
            <a:avLst/>
          </a:prstGeom>
          <a:noFill/>
        </p:spPr>
        <p:txBody>
          <a:bodyPr wrap="square" rtlCol="0">
            <a:spAutoFit/>
          </a:bodyPr>
          <a:lstStyle/>
          <a:p>
            <a:pPr algn="ctr"/>
            <a:r>
              <a:rPr lang="en-US" sz="2400" dirty="0" smtClean="0"/>
              <a:t>In </a:t>
            </a:r>
            <a:r>
              <a:rPr lang="en-US" sz="2400" dirty="0" err="1" smtClean="0"/>
              <a:t>Angr</a:t>
            </a:r>
            <a:r>
              <a:rPr lang="en-US" sz="2400" dirty="0" smtClean="0"/>
              <a:t>, you can </a:t>
            </a:r>
            <a:r>
              <a:rPr lang="en-US" sz="2400" dirty="0" smtClean="0">
                <a:solidFill>
                  <a:srgbClr val="FF0000"/>
                </a:solidFill>
              </a:rPr>
              <a:t>write to an address </a:t>
            </a:r>
            <a:r>
              <a:rPr lang="en-US" sz="2400" dirty="0" smtClean="0"/>
              <a:t>with either a </a:t>
            </a:r>
            <a:r>
              <a:rPr lang="en-US" sz="2400" dirty="0" smtClean="0">
                <a:solidFill>
                  <a:srgbClr val="FF0000"/>
                </a:solidFill>
              </a:rPr>
              <a:t>concrete</a:t>
            </a:r>
            <a:r>
              <a:rPr lang="en-US" sz="2400" dirty="0" smtClean="0"/>
              <a:t> or a </a:t>
            </a:r>
            <a:r>
              <a:rPr lang="en-US" sz="2400" dirty="0" smtClean="0">
                <a:solidFill>
                  <a:srgbClr val="FF0000"/>
                </a:solidFill>
              </a:rPr>
              <a:t>symbolic</a:t>
            </a:r>
            <a:r>
              <a:rPr lang="en-US" sz="2400" dirty="0" smtClean="0"/>
              <a:t> value:</a:t>
            </a:r>
          </a:p>
          <a:p>
            <a:pPr algn="ctr"/>
            <a:r>
              <a:rPr lang="en-US" sz="2400" dirty="0" err="1" smtClean="0">
                <a:latin typeface="Consolas" charset="0"/>
                <a:ea typeface="Consolas" charset="0"/>
                <a:cs typeface="Consolas" charset="0"/>
              </a:rPr>
              <a:t>state.memory.store</a:t>
            </a:r>
            <a:r>
              <a:rPr lang="en-US" sz="2400" dirty="0" smtClean="0">
                <a:latin typeface="Consolas" charset="0"/>
                <a:ea typeface="Consolas" charset="0"/>
                <a:cs typeface="Consolas" charset="0"/>
              </a:rPr>
              <a:t>(0xaf84120, </a:t>
            </a:r>
            <a:r>
              <a:rPr lang="en-US" sz="2400" dirty="0" err="1" smtClean="0">
                <a:latin typeface="Consolas" charset="0"/>
                <a:ea typeface="Consolas" charset="0"/>
                <a:cs typeface="Consolas" charset="0"/>
              </a:rPr>
              <a:t>my_bitvector</a:t>
            </a:r>
            <a:r>
              <a:rPr lang="en-US" sz="2400" dirty="0" smtClean="0">
                <a:latin typeface="Consolas" charset="0"/>
                <a:ea typeface="Consolas" charset="0"/>
                <a:cs typeface="Consolas" charset="0"/>
              </a:rPr>
              <a:t>)</a:t>
            </a:r>
            <a:endParaRPr lang="en-US" sz="2400" dirty="0" smtClean="0">
              <a:ea typeface="Consolas" charset="0"/>
              <a:cs typeface="Consolas" charset="0"/>
            </a:endParaRPr>
          </a:p>
          <a:p>
            <a:pPr algn="ctr"/>
            <a:r>
              <a:rPr lang="en-US" sz="2400" dirty="0" smtClean="0">
                <a:ea typeface="Consolas" charset="0"/>
                <a:cs typeface="Consolas" charset="0"/>
              </a:rPr>
              <a:t>will write the value </a:t>
            </a:r>
            <a:r>
              <a:rPr lang="en-US" sz="2400" dirty="0" err="1" smtClean="0">
                <a:latin typeface="Consolas" charset="0"/>
                <a:ea typeface="Consolas" charset="0"/>
                <a:cs typeface="Consolas" charset="0"/>
              </a:rPr>
              <a:t>my_bitvector</a:t>
            </a:r>
            <a:r>
              <a:rPr lang="en-US" sz="2400" dirty="0" smtClean="0">
                <a:ea typeface="Consolas" charset="0"/>
                <a:cs typeface="Consolas" charset="0"/>
              </a:rPr>
              <a:t>  to  </a:t>
            </a:r>
            <a:r>
              <a:rPr lang="en-US" sz="2400" dirty="0" smtClean="0">
                <a:latin typeface="Consolas" charset="0"/>
                <a:ea typeface="Consolas" charset="0"/>
                <a:cs typeface="Consolas" charset="0"/>
              </a:rPr>
              <a:t>0xaf84120</a:t>
            </a:r>
            <a:r>
              <a:rPr lang="en-US" sz="2400" dirty="0" smtClean="0">
                <a:ea typeface="Consolas" charset="0"/>
                <a:cs typeface="Consolas" charset="0"/>
              </a:rPr>
              <a:t>.</a:t>
            </a:r>
          </a:p>
        </p:txBody>
      </p:sp>
      <p:sp>
        <p:nvSpPr>
          <p:cNvPr id="18" name="TextBox 17"/>
          <p:cNvSpPr txBox="1"/>
          <p:nvPr/>
        </p:nvSpPr>
        <p:spPr>
          <a:xfrm>
            <a:off x="4132161" y="3096215"/>
            <a:ext cx="2970685" cy="369332"/>
          </a:xfrm>
          <a:prstGeom prst="rect">
            <a:avLst/>
          </a:prstGeom>
          <a:noFill/>
        </p:spPr>
        <p:txBody>
          <a:bodyPr wrap="none" rtlCol="0">
            <a:spAutoFit/>
          </a:bodyPr>
          <a:lstStyle/>
          <a:p>
            <a:r>
              <a:rPr lang="en-US" dirty="0" err="1" smtClean="0">
                <a:latin typeface="Consolas" charset="0"/>
                <a:ea typeface="Consolas" charset="0"/>
                <a:cs typeface="Consolas" charset="0"/>
              </a:rPr>
              <a:t>scanf</a:t>
            </a:r>
            <a:r>
              <a:rPr lang="en-US" dirty="0" smtClean="0">
                <a:latin typeface="Consolas" charset="0"/>
                <a:ea typeface="Consolas" charset="0"/>
                <a:cs typeface="Consolas" charset="0"/>
              </a:rPr>
              <a:t>(“%u %u”, &amp;a, &amp;b)</a:t>
            </a:r>
            <a:endParaRPr lang="en-US" dirty="0">
              <a:latin typeface="Consolas" charset="0"/>
              <a:ea typeface="Consolas" charset="0"/>
              <a:cs typeface="Consolas" charset="0"/>
            </a:endParaRPr>
          </a:p>
        </p:txBody>
      </p:sp>
      <p:sp>
        <p:nvSpPr>
          <p:cNvPr id="21" name="Down Arrow 20"/>
          <p:cNvSpPr/>
          <p:nvPr/>
        </p:nvSpPr>
        <p:spPr>
          <a:xfrm>
            <a:off x="5416952" y="3465547"/>
            <a:ext cx="243068" cy="4389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32387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60700" y="4190035"/>
            <a:ext cx="2164467" cy="523220"/>
          </a:xfrm>
          <a:prstGeom prst="rect">
            <a:avLst/>
          </a:prstGeom>
          <a:solidFill>
            <a:schemeClr val="bg1">
              <a:lumMod val="75000"/>
            </a:schemeClr>
          </a:solidFill>
          <a:ln>
            <a:noFill/>
          </a:ln>
        </p:spPr>
        <p:txBody>
          <a:bodyPr wrap="square" rtlCol="0">
            <a:spAutoFit/>
          </a:bodyPr>
          <a:lstStyle/>
          <a:p>
            <a:pPr algn="ctr"/>
            <a:r>
              <a:rPr lang="en-US" sz="2800" dirty="0" smtClean="0">
                <a:solidFill>
                  <a:schemeClr val="bg1"/>
                </a:solidFill>
                <a:latin typeface="Consolas" charset="0"/>
                <a:ea typeface="Consolas" charset="0"/>
                <a:cs typeface="Consolas" charset="0"/>
              </a:rPr>
              <a:t>User input</a:t>
            </a:r>
            <a:endParaRPr lang="en-US" sz="2800" dirty="0">
              <a:solidFill>
                <a:schemeClr val="bg1"/>
              </a:solidFill>
              <a:latin typeface="Consolas" charset="0"/>
              <a:ea typeface="Consolas" charset="0"/>
              <a:cs typeface="Consolas" charset="0"/>
            </a:endParaRPr>
          </a:p>
        </p:txBody>
      </p:sp>
      <p:cxnSp>
        <p:nvCxnSpPr>
          <p:cNvPr id="14" name="Straight Arrow Connector 13"/>
          <p:cNvCxnSpPr>
            <a:endCxn id="55" idx="1"/>
          </p:cNvCxnSpPr>
          <p:nvPr/>
        </p:nvCxnSpPr>
        <p:spPr>
          <a:xfrm flipV="1">
            <a:off x="3136861" y="3866033"/>
            <a:ext cx="756014" cy="5856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a:endCxn id="20" idx="1"/>
          </p:cNvCxnSpPr>
          <p:nvPr/>
        </p:nvCxnSpPr>
        <p:spPr>
          <a:xfrm>
            <a:off x="3125167" y="4451645"/>
            <a:ext cx="767708" cy="579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31352" y="3758619"/>
            <a:ext cx="2164467" cy="1384995"/>
          </a:xfrm>
          <a:prstGeom prst="rect">
            <a:avLst/>
          </a:prstGeom>
          <a:solidFill>
            <a:schemeClr val="tx1"/>
          </a:solidFill>
        </p:spPr>
        <p:txBody>
          <a:bodyPr wrap="square" rtlCol="0">
            <a:spAutoFit/>
          </a:bodyPr>
          <a:lstStyle/>
          <a:p>
            <a:pPr algn="ctr"/>
            <a:r>
              <a:rPr lang="en-US" sz="2800" smtClean="0">
                <a:solidFill>
                  <a:schemeClr val="bg1"/>
                </a:solidFill>
                <a:latin typeface="Consolas" charset="0"/>
                <a:ea typeface="Consolas" charset="0"/>
                <a:cs typeface="Consolas" charset="0"/>
              </a:rPr>
              <a:t>Program (black box)</a:t>
            </a:r>
            <a:endParaRPr lang="en-US" sz="2800" dirty="0">
              <a:solidFill>
                <a:schemeClr val="bg1"/>
              </a:solidFill>
              <a:latin typeface="Consolas" charset="0"/>
              <a:ea typeface="Consolas" charset="0"/>
              <a:cs typeface="Consolas" charset="0"/>
            </a:endParaRPr>
          </a:p>
        </p:txBody>
      </p:sp>
      <p:cxnSp>
        <p:nvCxnSpPr>
          <p:cNvPr id="19" name="Straight Arrow Connector 18"/>
          <p:cNvCxnSpPr>
            <a:stCxn id="55" idx="3"/>
            <a:endCxn id="17" idx="1"/>
          </p:cNvCxnSpPr>
          <p:nvPr/>
        </p:nvCxnSpPr>
        <p:spPr>
          <a:xfrm>
            <a:off x="5422417" y="3866033"/>
            <a:ext cx="908935" cy="5850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495818" y="4451116"/>
            <a:ext cx="7523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3"/>
            <a:endCxn id="17" idx="1"/>
          </p:cNvCxnSpPr>
          <p:nvPr/>
        </p:nvCxnSpPr>
        <p:spPr>
          <a:xfrm flipV="1">
            <a:off x="5422417" y="4451117"/>
            <a:ext cx="908935" cy="5798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248171" y="4190035"/>
            <a:ext cx="2164467" cy="523220"/>
          </a:xfrm>
          <a:prstGeom prst="rect">
            <a:avLst/>
          </a:prstGeom>
          <a:solidFill>
            <a:srgbClr val="92D050"/>
          </a:solidFill>
        </p:spPr>
        <p:txBody>
          <a:bodyPr wrap="square" rtlCol="0">
            <a:spAutoFit/>
          </a:bodyPr>
          <a:lstStyle/>
          <a:p>
            <a:pPr algn="ctr"/>
            <a:r>
              <a:rPr lang="en-US" sz="2800" dirty="0" smtClean="0">
                <a:solidFill>
                  <a:schemeClr val="bg1"/>
                </a:solidFill>
                <a:latin typeface="Consolas" charset="0"/>
                <a:ea typeface="Consolas" charset="0"/>
                <a:cs typeface="Consolas" charset="0"/>
              </a:rPr>
              <a:t>Output</a:t>
            </a:r>
            <a:endParaRPr lang="en-US" sz="2800" dirty="0">
              <a:solidFill>
                <a:schemeClr val="bg1"/>
              </a:solidFill>
              <a:latin typeface="Consolas" charset="0"/>
              <a:ea typeface="Consolas" charset="0"/>
              <a:cs typeface="Consolas" charset="0"/>
            </a:endParaRPr>
          </a:p>
        </p:txBody>
      </p:sp>
      <p:sp>
        <p:nvSpPr>
          <p:cNvPr id="20" name="Rectangle 19"/>
          <p:cNvSpPr/>
          <p:nvPr/>
        </p:nvSpPr>
        <p:spPr>
          <a:xfrm>
            <a:off x="3892875" y="4932321"/>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892875" y="512968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892875" y="531704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92875" y="551441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892875" y="571177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2875" y="395919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892875" y="415707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892875" y="4344432"/>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3892875" y="4541799"/>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92875" y="4739166"/>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892875" y="3182545"/>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892875" y="3369900"/>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892875" y="3567267"/>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892875" y="3767349"/>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a:lstStyle/>
          <a:p>
            <a:r>
              <a:rPr lang="en-US" dirty="0"/>
              <a:t>Injecting Symbols Example: </a:t>
            </a:r>
            <a:r>
              <a:rPr lang="en-US" dirty="0" smtClean="0"/>
              <a:t>The Stack</a:t>
            </a:r>
            <a:endParaRPr lang="en-US" dirty="0"/>
          </a:p>
        </p:txBody>
      </p:sp>
      <p:cxnSp>
        <p:nvCxnSpPr>
          <p:cNvPr id="65" name="Straight Connector 64"/>
          <p:cNvCxnSpPr/>
          <p:nvPr/>
        </p:nvCxnSpPr>
        <p:spPr>
          <a:xfrm flipH="1" flipV="1">
            <a:off x="1255855" y="3490204"/>
            <a:ext cx="1574157" cy="1794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302155" y="3490204"/>
            <a:ext cx="1527857" cy="1794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728408" y="1902276"/>
            <a:ext cx="1840375" cy="646331"/>
          </a:xfrm>
          <a:prstGeom prst="rect">
            <a:avLst/>
          </a:prstGeom>
          <a:noFill/>
        </p:spPr>
        <p:txBody>
          <a:bodyPr wrap="square" rtlCol="0">
            <a:spAutoFit/>
          </a:bodyPr>
          <a:lstStyle/>
          <a:p>
            <a:r>
              <a:rPr lang="mr-IN" dirty="0" smtClean="0"/>
              <a:t>…</a:t>
            </a:r>
            <a:r>
              <a:rPr lang="en-US" dirty="0" smtClean="0"/>
              <a:t> and, of course, the stack!</a:t>
            </a:r>
            <a:endParaRPr lang="en-US" dirty="0"/>
          </a:p>
        </p:txBody>
      </p:sp>
      <p:sp>
        <p:nvSpPr>
          <p:cNvPr id="7" name="TextBox 6"/>
          <p:cNvSpPr txBox="1"/>
          <p:nvPr/>
        </p:nvSpPr>
        <p:spPr>
          <a:xfrm>
            <a:off x="5876884" y="3092782"/>
            <a:ext cx="564578" cy="369332"/>
          </a:xfrm>
          <a:prstGeom prst="rect">
            <a:avLst/>
          </a:prstGeom>
          <a:noFill/>
        </p:spPr>
        <p:txBody>
          <a:bodyPr wrap="none" rtlCol="0">
            <a:spAutoFit/>
          </a:bodyPr>
          <a:lstStyle/>
          <a:p>
            <a:r>
              <a:rPr lang="en-US" dirty="0" err="1" smtClean="0">
                <a:latin typeface="Consolas" charset="0"/>
                <a:ea typeface="Consolas" charset="0"/>
                <a:cs typeface="Consolas" charset="0"/>
              </a:rPr>
              <a:t>ebp</a:t>
            </a:r>
            <a:endParaRPr lang="en-US" dirty="0">
              <a:latin typeface="Consolas" charset="0"/>
              <a:ea typeface="Consolas" charset="0"/>
              <a:cs typeface="Consolas" charset="0"/>
            </a:endParaRPr>
          </a:p>
        </p:txBody>
      </p:sp>
      <p:sp>
        <p:nvSpPr>
          <p:cNvPr id="67" name="TextBox 66"/>
          <p:cNvSpPr txBox="1"/>
          <p:nvPr/>
        </p:nvSpPr>
        <p:spPr>
          <a:xfrm>
            <a:off x="5876884" y="5625794"/>
            <a:ext cx="564578" cy="369332"/>
          </a:xfrm>
          <a:prstGeom prst="rect">
            <a:avLst/>
          </a:prstGeom>
          <a:noFill/>
        </p:spPr>
        <p:txBody>
          <a:bodyPr wrap="none" rtlCol="0">
            <a:spAutoFit/>
          </a:bodyPr>
          <a:lstStyle/>
          <a:p>
            <a:r>
              <a:rPr lang="en-US" smtClean="0">
                <a:latin typeface="Consolas" charset="0"/>
                <a:ea typeface="Consolas" charset="0"/>
                <a:cs typeface="Consolas" charset="0"/>
              </a:rPr>
              <a:t>esp</a:t>
            </a:r>
            <a:endParaRPr lang="en-US" dirty="0">
              <a:latin typeface="Consolas" charset="0"/>
              <a:ea typeface="Consolas" charset="0"/>
              <a:cs typeface="Consolas" charset="0"/>
            </a:endParaRPr>
          </a:p>
        </p:txBody>
      </p:sp>
      <p:cxnSp>
        <p:nvCxnSpPr>
          <p:cNvPr id="9" name="Straight Arrow Connector 8"/>
          <p:cNvCxnSpPr>
            <a:stCxn id="67" idx="1"/>
            <a:endCxn id="29" idx="3"/>
          </p:cNvCxnSpPr>
          <p:nvPr/>
        </p:nvCxnSpPr>
        <p:spPr>
          <a:xfrm flipH="1">
            <a:off x="5422417" y="5810460"/>
            <a:ext cx="4544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422417" y="3288211"/>
            <a:ext cx="4544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79275985"/>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Injecting Symbols Example: The Stack</a:t>
            </a:r>
            <a:endParaRPr lang="en-US" dirty="0"/>
          </a:p>
        </p:txBody>
      </p:sp>
      <p:sp>
        <p:nvSpPr>
          <p:cNvPr id="4" name="Rectangle 3"/>
          <p:cNvSpPr/>
          <p:nvPr/>
        </p:nvSpPr>
        <p:spPr>
          <a:xfrm>
            <a:off x="4298064" y="2226156"/>
            <a:ext cx="3931534" cy="1477328"/>
          </a:xfrm>
          <a:prstGeom prst="rect">
            <a:avLst/>
          </a:prstGeom>
        </p:spPr>
        <p:txBody>
          <a:bodyPr wrap="square">
            <a:spAutoFit/>
          </a:bodyPr>
          <a:lstStyle/>
          <a:p>
            <a:r>
              <a:rPr lang="en-US" dirty="0">
                <a:latin typeface="Consolas" charset="0"/>
                <a:ea typeface="Consolas" charset="0"/>
                <a:cs typeface="Consolas" charset="0"/>
              </a:rPr>
              <a:t>sub    $0x20,%</a:t>
            </a:r>
            <a:r>
              <a:rPr lang="en-US" dirty="0" smtClean="0">
                <a:latin typeface="Consolas" charset="0"/>
                <a:ea typeface="Consolas" charset="0"/>
                <a:cs typeface="Consolas" charset="0"/>
              </a:rPr>
              <a:t>esp</a:t>
            </a:r>
          </a:p>
          <a:p>
            <a:r>
              <a:rPr lang="en-US" dirty="0" smtClean="0">
                <a:latin typeface="Consolas" charset="0"/>
                <a:ea typeface="Consolas" charset="0"/>
                <a:cs typeface="Consolas" charset="0"/>
              </a:rPr>
              <a:t>lea    </a:t>
            </a:r>
            <a:r>
              <a:rPr lang="en-US" dirty="0">
                <a:latin typeface="Consolas" charset="0"/>
                <a:ea typeface="Consolas" charset="0"/>
                <a:cs typeface="Consolas" charset="0"/>
              </a:rPr>
              <a:t>-</a:t>
            </a:r>
            <a:r>
              <a:rPr lang="en-US" dirty="0" smtClean="0">
                <a:latin typeface="Consolas" charset="0"/>
                <a:ea typeface="Consolas" charset="0"/>
                <a:cs typeface="Consolas" charset="0"/>
              </a:rPr>
              <a:t>0x8(%</a:t>
            </a:r>
            <a:r>
              <a:rPr lang="en-US" dirty="0" err="1">
                <a:latin typeface="Consolas" charset="0"/>
                <a:ea typeface="Consolas" charset="0"/>
                <a:cs typeface="Consolas" charset="0"/>
              </a:rPr>
              <a:t>ebp</a:t>
            </a:r>
            <a:r>
              <a:rPr lang="en-US" dirty="0">
                <a:latin typeface="Consolas" charset="0"/>
                <a:ea typeface="Consolas" charset="0"/>
                <a:cs typeface="Consolas" charset="0"/>
              </a:rPr>
              <a:t>),%</a:t>
            </a:r>
            <a:r>
              <a:rPr lang="en-US" dirty="0" err="1" smtClean="0">
                <a:latin typeface="Consolas" charset="0"/>
                <a:ea typeface="Consolas" charset="0"/>
                <a:cs typeface="Consolas" charset="0"/>
              </a:rPr>
              <a:t>eax</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push   </a:t>
            </a:r>
            <a:r>
              <a:rPr lang="en-US" dirty="0">
                <a:latin typeface="Consolas" charset="0"/>
                <a:ea typeface="Consolas" charset="0"/>
                <a:cs typeface="Consolas" charset="0"/>
              </a:rPr>
              <a:t>%</a:t>
            </a:r>
            <a:r>
              <a:rPr lang="en-US" dirty="0" err="1" smtClean="0">
                <a:latin typeface="Consolas" charset="0"/>
                <a:ea typeface="Consolas" charset="0"/>
                <a:cs typeface="Consolas" charset="0"/>
              </a:rPr>
              <a:t>eax</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push   </a:t>
            </a:r>
            <a:r>
              <a:rPr lang="en-US" dirty="0">
                <a:latin typeface="Consolas" charset="0"/>
                <a:ea typeface="Consolas" charset="0"/>
                <a:cs typeface="Consolas" charset="0"/>
              </a:rPr>
              <a:t>$</a:t>
            </a:r>
            <a:r>
              <a:rPr lang="en-US" dirty="0" smtClean="0">
                <a:latin typeface="Consolas" charset="0"/>
                <a:ea typeface="Consolas" charset="0"/>
                <a:cs typeface="Consolas" charset="0"/>
              </a:rPr>
              <a:t>0x80489c3</a:t>
            </a:r>
          </a:p>
          <a:p>
            <a:r>
              <a:rPr lang="en-US" dirty="0" smtClean="0">
                <a:latin typeface="Consolas" charset="0"/>
                <a:ea typeface="Consolas" charset="0"/>
                <a:cs typeface="Consolas" charset="0"/>
              </a:rPr>
              <a:t>call   </a:t>
            </a:r>
            <a:r>
              <a:rPr lang="en-US" dirty="0">
                <a:latin typeface="Consolas" charset="0"/>
                <a:ea typeface="Consolas" charset="0"/>
                <a:cs typeface="Consolas" charset="0"/>
              </a:rPr>
              <a:t>8048370 &lt;</a:t>
            </a:r>
            <a:r>
              <a:rPr lang="en-US" dirty="0" err="1">
                <a:latin typeface="Consolas" charset="0"/>
                <a:ea typeface="Consolas" charset="0"/>
                <a:cs typeface="Consolas" charset="0"/>
              </a:rPr>
              <a:t>scanf@plt</a:t>
            </a:r>
            <a:r>
              <a:rPr lang="en-US" dirty="0">
                <a:latin typeface="Consolas" charset="0"/>
                <a:ea typeface="Consolas" charset="0"/>
                <a:cs typeface="Consolas" charset="0"/>
              </a:rPr>
              <a:t>&gt;</a:t>
            </a:r>
          </a:p>
        </p:txBody>
      </p:sp>
      <p:sp>
        <p:nvSpPr>
          <p:cNvPr id="5" name="TextBox 4"/>
          <p:cNvSpPr txBox="1"/>
          <p:nvPr/>
        </p:nvSpPr>
        <p:spPr>
          <a:xfrm>
            <a:off x="1925557" y="1782499"/>
            <a:ext cx="2002419" cy="646331"/>
          </a:xfrm>
          <a:prstGeom prst="rect">
            <a:avLst/>
          </a:prstGeom>
          <a:noFill/>
        </p:spPr>
        <p:txBody>
          <a:bodyPr wrap="square" rtlCol="0">
            <a:spAutoFit/>
          </a:bodyPr>
          <a:lstStyle/>
          <a:p>
            <a:r>
              <a:rPr lang="en-US" dirty="0" smtClean="0"/>
              <a:t>Allocate memory for </a:t>
            </a:r>
            <a:r>
              <a:rPr lang="en-US" smtClean="0"/>
              <a:t>local variables</a:t>
            </a:r>
            <a:endParaRPr lang="en-US"/>
          </a:p>
        </p:txBody>
      </p:sp>
      <p:sp>
        <p:nvSpPr>
          <p:cNvPr id="6" name="TextBox 5"/>
          <p:cNvSpPr txBox="1"/>
          <p:nvPr/>
        </p:nvSpPr>
        <p:spPr>
          <a:xfrm>
            <a:off x="7836059" y="2310131"/>
            <a:ext cx="2221374" cy="923330"/>
          </a:xfrm>
          <a:prstGeom prst="rect">
            <a:avLst/>
          </a:prstGeom>
          <a:noFill/>
        </p:spPr>
        <p:txBody>
          <a:bodyPr wrap="square" rtlCol="0">
            <a:spAutoFit/>
          </a:bodyPr>
          <a:lstStyle/>
          <a:p>
            <a:r>
              <a:rPr lang="en-US" dirty="0" smtClean="0"/>
              <a:t>Specify a specific local variable as a parameter to </a:t>
            </a:r>
            <a:r>
              <a:rPr lang="en-US" dirty="0" err="1" smtClean="0"/>
              <a:t>scanf</a:t>
            </a:r>
            <a:endParaRPr lang="en-US" dirty="0"/>
          </a:p>
        </p:txBody>
      </p:sp>
      <p:sp>
        <p:nvSpPr>
          <p:cNvPr id="7" name="TextBox 6"/>
          <p:cNvSpPr txBox="1"/>
          <p:nvPr/>
        </p:nvSpPr>
        <p:spPr>
          <a:xfrm>
            <a:off x="2286845" y="3288392"/>
            <a:ext cx="1440202" cy="369332"/>
          </a:xfrm>
          <a:prstGeom prst="rect">
            <a:avLst/>
          </a:prstGeom>
          <a:noFill/>
        </p:spPr>
        <p:txBody>
          <a:bodyPr wrap="none" rtlCol="0">
            <a:spAutoFit/>
          </a:bodyPr>
          <a:lstStyle/>
          <a:p>
            <a:r>
              <a:rPr lang="en-US" dirty="0" smtClean="0"/>
              <a:t>Format string</a:t>
            </a:r>
            <a:endParaRPr lang="en-US" dirty="0"/>
          </a:p>
        </p:txBody>
      </p:sp>
      <p:cxnSp>
        <p:nvCxnSpPr>
          <p:cNvPr id="9" name="Straight Arrow Connector 8"/>
          <p:cNvCxnSpPr/>
          <p:nvPr/>
        </p:nvCxnSpPr>
        <p:spPr>
          <a:xfrm>
            <a:off x="3727047" y="2235880"/>
            <a:ext cx="613458" cy="1485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3"/>
          </p:cNvCxnSpPr>
          <p:nvPr/>
        </p:nvCxnSpPr>
        <p:spPr>
          <a:xfrm flipV="1">
            <a:off x="3727047" y="3275633"/>
            <a:ext cx="578734" cy="1974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a:off x="7321137" y="2604481"/>
            <a:ext cx="219919" cy="428264"/>
          </a:xfrm>
          <a:prstGeom prst="rightBrace">
            <a:avLst>
              <a:gd name="adj1" fmla="val 308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838199" y="1443816"/>
            <a:ext cx="10515599" cy="461665"/>
          </a:xfrm>
          <a:prstGeom prst="rect">
            <a:avLst/>
          </a:prstGeom>
          <a:noFill/>
        </p:spPr>
        <p:txBody>
          <a:bodyPr wrap="square" rtlCol="0">
            <a:spAutoFit/>
          </a:bodyPr>
          <a:lstStyle/>
          <a:p>
            <a:pPr algn="ctr"/>
            <a:r>
              <a:rPr lang="en-US" sz="2400" smtClean="0"/>
              <a:t>What about the stack?</a:t>
            </a:r>
            <a:endParaRPr lang="en-US" sz="2400" dirty="0" smtClean="0"/>
          </a:p>
        </p:txBody>
      </p:sp>
      <p:sp>
        <p:nvSpPr>
          <p:cNvPr id="15" name="TextBox 14"/>
          <p:cNvSpPr txBox="1"/>
          <p:nvPr/>
        </p:nvSpPr>
        <p:spPr>
          <a:xfrm>
            <a:off x="838199" y="3742837"/>
            <a:ext cx="10515599" cy="3046988"/>
          </a:xfrm>
          <a:prstGeom prst="rect">
            <a:avLst/>
          </a:prstGeom>
          <a:noFill/>
        </p:spPr>
        <p:txBody>
          <a:bodyPr wrap="square" rtlCol="0">
            <a:spAutoFit/>
          </a:bodyPr>
          <a:lstStyle/>
          <a:p>
            <a:pPr algn="ctr"/>
            <a:r>
              <a:rPr lang="en-US" sz="2400" dirty="0" smtClean="0"/>
              <a:t>In </a:t>
            </a:r>
            <a:r>
              <a:rPr lang="en-US" sz="2400" dirty="0" err="1" smtClean="0"/>
              <a:t>Angr</a:t>
            </a:r>
            <a:r>
              <a:rPr lang="en-US" sz="2400" dirty="0" smtClean="0"/>
              <a:t>, you can </a:t>
            </a:r>
            <a:r>
              <a:rPr lang="en-US" sz="2400" dirty="0" smtClean="0">
                <a:solidFill>
                  <a:srgbClr val="FF0000"/>
                </a:solidFill>
              </a:rPr>
              <a:t>push to the stack </a:t>
            </a:r>
            <a:r>
              <a:rPr lang="en-US" sz="2400" dirty="0" smtClean="0"/>
              <a:t>with either a </a:t>
            </a:r>
            <a:r>
              <a:rPr lang="en-US" sz="2400" dirty="0" smtClean="0">
                <a:solidFill>
                  <a:srgbClr val="FF0000"/>
                </a:solidFill>
              </a:rPr>
              <a:t>concrete</a:t>
            </a:r>
            <a:r>
              <a:rPr lang="en-US" sz="2400" dirty="0" smtClean="0"/>
              <a:t> or a </a:t>
            </a:r>
            <a:r>
              <a:rPr lang="en-US" sz="2400" dirty="0" smtClean="0">
                <a:solidFill>
                  <a:srgbClr val="FF0000"/>
                </a:solidFill>
              </a:rPr>
              <a:t>symbolic</a:t>
            </a:r>
            <a:r>
              <a:rPr lang="en-US" sz="2400" dirty="0" smtClean="0"/>
              <a:t> value:</a:t>
            </a:r>
          </a:p>
          <a:p>
            <a:pPr algn="ctr"/>
            <a:r>
              <a:rPr lang="en-US" sz="2400" dirty="0" err="1" smtClean="0">
                <a:latin typeface="Consolas" charset="0"/>
                <a:ea typeface="Consolas" charset="0"/>
                <a:cs typeface="Consolas" charset="0"/>
              </a:rPr>
              <a:t>state.stack_push</a:t>
            </a:r>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my_bitvector</a:t>
            </a:r>
            <a:r>
              <a:rPr lang="en-US" sz="2400" dirty="0" smtClean="0">
                <a:latin typeface="Consolas" charset="0"/>
                <a:ea typeface="Consolas" charset="0"/>
                <a:cs typeface="Consolas" charset="0"/>
              </a:rPr>
              <a:t>)</a:t>
            </a:r>
          </a:p>
          <a:p>
            <a:pPr algn="ctr"/>
            <a:r>
              <a:rPr lang="en-US" sz="2400" dirty="0" smtClean="0">
                <a:ea typeface="Consolas" charset="0"/>
                <a:cs typeface="Consolas" charset="0"/>
              </a:rPr>
              <a:t>will push the value of </a:t>
            </a:r>
            <a:r>
              <a:rPr lang="en-US" sz="2400" dirty="0" err="1" smtClean="0">
                <a:latin typeface="Consolas" charset="0"/>
                <a:ea typeface="Consolas" charset="0"/>
                <a:cs typeface="Consolas" charset="0"/>
              </a:rPr>
              <a:t>my_bitvector</a:t>
            </a:r>
            <a:r>
              <a:rPr lang="en-US" sz="2400" dirty="0" smtClean="0">
                <a:ea typeface="Consolas" charset="0"/>
                <a:cs typeface="Consolas" charset="0"/>
              </a:rPr>
              <a:t> to the top of the stack.</a:t>
            </a:r>
          </a:p>
          <a:p>
            <a:pPr algn="ctr"/>
            <a:endParaRPr lang="en-US" sz="2400" dirty="0" smtClean="0">
              <a:ea typeface="Consolas" charset="0"/>
              <a:cs typeface="Consolas" charset="0"/>
            </a:endParaRPr>
          </a:p>
          <a:p>
            <a:pPr algn="ctr"/>
            <a:r>
              <a:rPr lang="en-US" sz="2400" dirty="0" smtClean="0">
                <a:ea typeface="Consolas" charset="0"/>
                <a:cs typeface="Consolas" charset="0"/>
              </a:rPr>
              <a:t>You may need to account for anything you don’t care about at the beginning of the stack by adding padding:</a:t>
            </a:r>
          </a:p>
          <a:p>
            <a:pPr algn="ctr"/>
            <a:r>
              <a:rPr lang="en-US" sz="2400" dirty="0" err="1" smtClean="0">
                <a:latin typeface="Consolas" charset="0"/>
                <a:ea typeface="Consolas" charset="0"/>
                <a:cs typeface="Consolas" charset="0"/>
              </a:rPr>
              <a:t>state.regs.esp</a:t>
            </a:r>
            <a:r>
              <a:rPr lang="en-US" sz="2400" dirty="0" smtClean="0">
                <a:latin typeface="Consolas" charset="0"/>
                <a:ea typeface="Consolas" charset="0"/>
                <a:cs typeface="Consolas" charset="0"/>
              </a:rPr>
              <a:t> -= 4</a:t>
            </a:r>
          </a:p>
          <a:p>
            <a:pPr algn="ctr"/>
            <a:r>
              <a:rPr lang="en-US" sz="2400" dirty="0" smtClean="0">
                <a:ea typeface="Consolas" charset="0"/>
                <a:cs typeface="Consolas" charset="0"/>
              </a:rPr>
              <a:t>adds 4 bytes of padding.</a:t>
            </a:r>
            <a:endParaRPr lang="en-US" sz="2400" dirty="0">
              <a:ea typeface="Consolas" charset="0"/>
              <a:cs typeface="Consolas" charset="0"/>
            </a:endParaRPr>
          </a:p>
        </p:txBody>
      </p:sp>
    </p:spTree>
    <p:extLst>
      <p:ext uri="{BB962C8B-B14F-4D97-AF65-F5344CB8AC3E}">
        <p14:creationId xmlns="" xmlns:p14="http://schemas.microsoft.com/office/powerpoint/2010/main" val="881269883"/>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22395" y="5548712"/>
            <a:ext cx="2164467" cy="523220"/>
          </a:xfrm>
          <a:prstGeom prst="rect">
            <a:avLst/>
          </a:prstGeom>
          <a:solidFill>
            <a:schemeClr val="accent1"/>
          </a:solidFill>
          <a:ln>
            <a:noFill/>
          </a:ln>
        </p:spPr>
        <p:txBody>
          <a:bodyPr wrap="square" rtlCol="0">
            <a:spAutoFit/>
          </a:bodyPr>
          <a:lstStyle/>
          <a:p>
            <a:pPr algn="ctr"/>
            <a:r>
              <a:rPr lang="en-US" sz="2800" dirty="0" smtClean="0">
                <a:solidFill>
                  <a:schemeClr val="bg1"/>
                </a:solidFill>
                <a:latin typeface="Consolas" charset="0"/>
                <a:ea typeface="Consolas" charset="0"/>
                <a:cs typeface="Consolas" charset="0"/>
              </a:rPr>
              <a:t>User input</a:t>
            </a:r>
            <a:endParaRPr lang="en-US" sz="2800" dirty="0">
              <a:solidFill>
                <a:schemeClr val="bg1"/>
              </a:solidFill>
              <a:latin typeface="Consolas" charset="0"/>
              <a:ea typeface="Consolas" charset="0"/>
              <a:cs typeface="Consolas" charset="0"/>
            </a:endParaRPr>
          </a:p>
        </p:txBody>
      </p:sp>
      <p:sp>
        <p:nvSpPr>
          <p:cNvPr id="17" name="TextBox 16"/>
          <p:cNvSpPr txBox="1"/>
          <p:nvPr/>
        </p:nvSpPr>
        <p:spPr>
          <a:xfrm>
            <a:off x="7794448" y="3772298"/>
            <a:ext cx="1753243" cy="1384995"/>
          </a:xfrm>
          <a:prstGeom prst="rect">
            <a:avLst/>
          </a:prstGeom>
          <a:solidFill>
            <a:schemeClr val="tx1"/>
          </a:solidFill>
        </p:spPr>
        <p:txBody>
          <a:bodyPr wrap="square" rtlCol="0">
            <a:spAutoFit/>
          </a:bodyPr>
          <a:lstStyle/>
          <a:p>
            <a:pPr algn="ctr"/>
            <a:r>
              <a:rPr lang="en-US" sz="2800" dirty="0" smtClean="0">
                <a:solidFill>
                  <a:schemeClr val="bg1"/>
                </a:solidFill>
                <a:latin typeface="Consolas" charset="0"/>
                <a:ea typeface="Consolas" charset="0"/>
                <a:cs typeface="Consolas" charset="0"/>
              </a:rPr>
              <a:t>Program (black box)</a:t>
            </a:r>
            <a:endParaRPr lang="en-US" sz="2800" dirty="0">
              <a:solidFill>
                <a:schemeClr val="bg1"/>
              </a:solidFill>
              <a:latin typeface="Consolas" charset="0"/>
              <a:ea typeface="Consolas" charset="0"/>
              <a:cs typeface="Consolas" charset="0"/>
            </a:endParaRPr>
          </a:p>
        </p:txBody>
      </p:sp>
      <p:cxnSp>
        <p:nvCxnSpPr>
          <p:cNvPr id="21" name="Straight Arrow Connector 20"/>
          <p:cNvCxnSpPr/>
          <p:nvPr/>
        </p:nvCxnSpPr>
        <p:spPr>
          <a:xfrm>
            <a:off x="9547691" y="4451116"/>
            <a:ext cx="60941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157106" y="4190035"/>
            <a:ext cx="1753243" cy="523220"/>
          </a:xfrm>
          <a:prstGeom prst="rect">
            <a:avLst/>
          </a:prstGeom>
          <a:solidFill>
            <a:schemeClr val="accent1"/>
          </a:solidFill>
        </p:spPr>
        <p:txBody>
          <a:bodyPr wrap="square" rtlCol="0">
            <a:spAutoFit/>
          </a:bodyPr>
          <a:lstStyle/>
          <a:p>
            <a:pPr algn="ctr"/>
            <a:r>
              <a:rPr lang="en-US" sz="2800" dirty="0" smtClean="0">
                <a:solidFill>
                  <a:schemeClr val="bg1"/>
                </a:solidFill>
                <a:latin typeface="Consolas" charset="0"/>
                <a:ea typeface="Consolas" charset="0"/>
                <a:cs typeface="Consolas" charset="0"/>
              </a:rPr>
              <a:t>Output</a:t>
            </a:r>
            <a:endParaRPr lang="en-US" sz="2800" dirty="0">
              <a:solidFill>
                <a:schemeClr val="bg1"/>
              </a:solidFill>
              <a:latin typeface="Consolas" charset="0"/>
              <a:ea typeface="Consolas" charset="0"/>
              <a:cs typeface="Consolas" charset="0"/>
            </a:endParaRPr>
          </a:p>
        </p:txBody>
      </p:sp>
      <p:sp>
        <p:nvSpPr>
          <p:cNvPr id="20" name="Rectangle 19"/>
          <p:cNvSpPr/>
          <p:nvPr/>
        </p:nvSpPr>
        <p:spPr>
          <a:xfrm>
            <a:off x="4286416" y="349706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286416" y="369442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286416" y="388178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286416" y="465589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286416" y="484324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286416" y="504061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286416" y="523798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286416" y="544354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286416" y="564091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286416" y="5828265"/>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Rectangle 40"/>
          <p:cNvSpPr/>
          <p:nvPr/>
        </p:nvSpPr>
        <p:spPr>
          <a:xfrm>
            <a:off x="4286416" y="6025632"/>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2" name="Rectangle 41"/>
          <p:cNvSpPr/>
          <p:nvPr/>
        </p:nvSpPr>
        <p:spPr>
          <a:xfrm>
            <a:off x="4286416" y="6222999"/>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Rectangle 42"/>
          <p:cNvSpPr/>
          <p:nvPr/>
        </p:nvSpPr>
        <p:spPr>
          <a:xfrm>
            <a:off x="4286416" y="6426978"/>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4" name="Rectangle 43"/>
          <p:cNvSpPr/>
          <p:nvPr/>
        </p:nvSpPr>
        <p:spPr>
          <a:xfrm>
            <a:off x="4286416" y="662434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286416" y="681170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286416" y="2523931"/>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286416" y="272181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286416" y="290917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286416" y="310653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286416" y="330390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286416" y="154991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286416" y="174728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286416" y="1934639"/>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286416" y="2132006"/>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286416" y="2332088"/>
            <a:ext cx="1529542" cy="197367"/>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286416" y="57861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286416" y="77546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286416" y="96282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286416" y="116018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4286416" y="135755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286416" y="-1848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286416" y="17887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286416" y="37624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a:lstStyle/>
          <a:p>
            <a:r>
              <a:rPr lang="en-US" dirty="0"/>
              <a:t>Injecting Symbols Example: </a:t>
            </a:r>
            <a:r>
              <a:rPr lang="en-US" dirty="0" smtClean="0"/>
              <a:t>Dynamic Memory</a:t>
            </a:r>
            <a:endParaRPr lang="en-US" dirty="0"/>
          </a:p>
        </p:txBody>
      </p:sp>
      <p:cxnSp>
        <p:nvCxnSpPr>
          <p:cNvPr id="13" name="Straight Arrow Connector 12"/>
          <p:cNvCxnSpPr>
            <a:stCxn id="4" idx="3"/>
            <a:endCxn id="43" idx="1"/>
          </p:cNvCxnSpPr>
          <p:nvPr/>
        </p:nvCxnSpPr>
        <p:spPr>
          <a:xfrm>
            <a:off x="3686862" y="5810322"/>
            <a:ext cx="599554" cy="7153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43" idx="3"/>
            <a:endCxn id="46" idx="3"/>
          </p:cNvCxnSpPr>
          <p:nvPr/>
        </p:nvCxnSpPr>
        <p:spPr>
          <a:xfrm flipV="1">
            <a:off x="5815958" y="2622615"/>
            <a:ext cx="12700" cy="3903047"/>
          </a:xfrm>
          <a:prstGeom prst="curvedConnector3">
            <a:avLst>
              <a:gd name="adj1" fmla="val 4351906"/>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151565" y="5853666"/>
            <a:ext cx="2830390" cy="646331"/>
          </a:xfrm>
          <a:prstGeom prst="rect">
            <a:avLst/>
          </a:prstGeom>
          <a:noFill/>
        </p:spPr>
        <p:txBody>
          <a:bodyPr wrap="square" rtlCol="0">
            <a:spAutoFit/>
          </a:bodyPr>
          <a:lstStyle/>
          <a:p>
            <a:r>
              <a:rPr lang="en-US" dirty="0" smtClean="0"/>
              <a:t>A pointer pointing to somewhere unknown.</a:t>
            </a:r>
            <a:endParaRPr lang="en-US" dirty="0"/>
          </a:p>
        </p:txBody>
      </p:sp>
      <p:sp>
        <p:nvSpPr>
          <p:cNvPr id="71" name="TextBox 70"/>
          <p:cNvSpPr txBox="1"/>
          <p:nvPr/>
        </p:nvSpPr>
        <p:spPr>
          <a:xfrm>
            <a:off x="6162577" y="1565157"/>
            <a:ext cx="2819378" cy="1200329"/>
          </a:xfrm>
          <a:prstGeom prst="rect">
            <a:avLst/>
          </a:prstGeom>
          <a:noFill/>
        </p:spPr>
        <p:txBody>
          <a:bodyPr wrap="square" rtlCol="0">
            <a:spAutoFit/>
          </a:bodyPr>
          <a:lstStyle/>
          <a:p>
            <a:r>
              <a:rPr lang="en-US" dirty="0" smtClean="0"/>
              <a:t>Memory allocated on the heap (potentially different </a:t>
            </a:r>
            <a:r>
              <a:rPr lang="en-US" smtClean="0"/>
              <a:t>every execution</a:t>
            </a:r>
            <a:r>
              <a:rPr lang="en-US"/>
              <a:t>;</a:t>
            </a:r>
            <a:r>
              <a:rPr lang="en-US" smtClean="0"/>
              <a:t> unknown at the start)</a:t>
            </a:r>
            <a:endParaRPr lang="en-US" dirty="0"/>
          </a:p>
        </p:txBody>
      </p:sp>
      <p:cxnSp>
        <p:nvCxnSpPr>
          <p:cNvPr id="75" name="Straight Arrow Connector 74"/>
          <p:cNvCxnSpPr>
            <a:stCxn id="55" idx="3"/>
            <a:endCxn id="17" idx="1"/>
          </p:cNvCxnSpPr>
          <p:nvPr/>
        </p:nvCxnSpPr>
        <p:spPr>
          <a:xfrm>
            <a:off x="5815958" y="2430772"/>
            <a:ext cx="1978490" cy="20340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803362" y="3889758"/>
            <a:ext cx="495649" cy="769441"/>
          </a:xfrm>
          <a:prstGeom prst="rect">
            <a:avLst/>
          </a:prstGeom>
          <a:noFill/>
        </p:spPr>
        <p:txBody>
          <a:bodyPr wrap="none" rtlCol="0">
            <a:spAutoFit/>
          </a:bodyPr>
          <a:lstStyle/>
          <a:p>
            <a:r>
              <a:rPr lang="mr-IN"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
        <p:nvSpPr>
          <p:cNvPr id="5" name="TextBox 4"/>
          <p:cNvSpPr txBox="1"/>
          <p:nvPr/>
        </p:nvSpPr>
        <p:spPr>
          <a:xfrm>
            <a:off x="6151565" y="4091052"/>
            <a:ext cx="495649" cy="769441"/>
          </a:xfrm>
          <a:prstGeom prst="rect">
            <a:avLst/>
          </a:prstGeom>
          <a:solidFill>
            <a:schemeClr val="bg1"/>
          </a:solidFill>
        </p:spPr>
        <p:txBody>
          <a:bodyPr wrap="none" rtlCol="0">
            <a:spAutoFit/>
          </a:bodyPr>
          <a:lstStyle/>
          <a:p>
            <a:r>
              <a:rPr lang="en-US"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Tree>
    <p:extLst>
      <p:ext uri="{BB962C8B-B14F-4D97-AF65-F5344CB8AC3E}">
        <p14:creationId xmlns="" xmlns:p14="http://schemas.microsoft.com/office/powerpoint/2010/main" val="1293061592"/>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522395" y="5548712"/>
            <a:ext cx="2164467" cy="523220"/>
          </a:xfrm>
          <a:prstGeom prst="rect">
            <a:avLst/>
          </a:prstGeom>
          <a:solidFill>
            <a:schemeClr val="bg1">
              <a:lumMod val="75000"/>
            </a:schemeClr>
          </a:solidFill>
          <a:ln>
            <a:noFill/>
          </a:ln>
        </p:spPr>
        <p:txBody>
          <a:bodyPr wrap="square" rtlCol="0">
            <a:spAutoFit/>
          </a:bodyPr>
          <a:lstStyle/>
          <a:p>
            <a:pPr algn="ctr"/>
            <a:r>
              <a:rPr lang="en-US" sz="2800" dirty="0" smtClean="0">
                <a:solidFill>
                  <a:schemeClr val="bg1"/>
                </a:solidFill>
                <a:latin typeface="Consolas" charset="0"/>
                <a:ea typeface="Consolas" charset="0"/>
                <a:cs typeface="Consolas" charset="0"/>
              </a:rPr>
              <a:t>User input</a:t>
            </a:r>
            <a:endParaRPr lang="en-US" sz="2800" dirty="0">
              <a:solidFill>
                <a:schemeClr val="bg1"/>
              </a:solidFill>
              <a:latin typeface="Consolas" charset="0"/>
              <a:ea typeface="Consolas" charset="0"/>
              <a:cs typeface="Consolas" charset="0"/>
            </a:endParaRPr>
          </a:p>
        </p:txBody>
      </p:sp>
      <p:sp>
        <p:nvSpPr>
          <p:cNvPr id="17" name="TextBox 16"/>
          <p:cNvSpPr txBox="1"/>
          <p:nvPr/>
        </p:nvSpPr>
        <p:spPr>
          <a:xfrm>
            <a:off x="7794448" y="3772298"/>
            <a:ext cx="1753243" cy="1384995"/>
          </a:xfrm>
          <a:prstGeom prst="rect">
            <a:avLst/>
          </a:prstGeom>
          <a:solidFill>
            <a:schemeClr val="tx1"/>
          </a:solidFill>
        </p:spPr>
        <p:txBody>
          <a:bodyPr wrap="square" rtlCol="0">
            <a:spAutoFit/>
          </a:bodyPr>
          <a:lstStyle/>
          <a:p>
            <a:pPr algn="ctr"/>
            <a:r>
              <a:rPr lang="en-US" sz="2800" dirty="0" smtClean="0">
                <a:solidFill>
                  <a:schemeClr val="bg1"/>
                </a:solidFill>
                <a:latin typeface="Consolas" charset="0"/>
                <a:ea typeface="Consolas" charset="0"/>
                <a:cs typeface="Consolas" charset="0"/>
              </a:rPr>
              <a:t>Program (black box)</a:t>
            </a:r>
            <a:endParaRPr lang="en-US" sz="2800" dirty="0">
              <a:solidFill>
                <a:schemeClr val="bg1"/>
              </a:solidFill>
              <a:latin typeface="Consolas" charset="0"/>
              <a:ea typeface="Consolas" charset="0"/>
              <a:cs typeface="Consolas" charset="0"/>
            </a:endParaRPr>
          </a:p>
        </p:txBody>
      </p:sp>
      <p:cxnSp>
        <p:nvCxnSpPr>
          <p:cNvPr id="21" name="Straight Arrow Connector 20"/>
          <p:cNvCxnSpPr/>
          <p:nvPr/>
        </p:nvCxnSpPr>
        <p:spPr>
          <a:xfrm>
            <a:off x="9547691" y="4451116"/>
            <a:ext cx="60941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157106" y="4190035"/>
            <a:ext cx="1753243" cy="523220"/>
          </a:xfrm>
          <a:prstGeom prst="rect">
            <a:avLst/>
          </a:prstGeom>
          <a:solidFill>
            <a:srgbClr val="92D050"/>
          </a:solidFill>
        </p:spPr>
        <p:txBody>
          <a:bodyPr wrap="square" rtlCol="0">
            <a:spAutoFit/>
          </a:bodyPr>
          <a:lstStyle/>
          <a:p>
            <a:pPr algn="ctr"/>
            <a:r>
              <a:rPr lang="en-US" sz="2800" dirty="0" smtClean="0">
                <a:solidFill>
                  <a:schemeClr val="bg1"/>
                </a:solidFill>
                <a:latin typeface="Consolas" charset="0"/>
                <a:ea typeface="Consolas" charset="0"/>
                <a:cs typeface="Consolas" charset="0"/>
              </a:rPr>
              <a:t>Output</a:t>
            </a:r>
            <a:endParaRPr lang="en-US" sz="2800" dirty="0">
              <a:solidFill>
                <a:schemeClr val="bg1"/>
              </a:solidFill>
              <a:latin typeface="Consolas" charset="0"/>
              <a:ea typeface="Consolas" charset="0"/>
              <a:cs typeface="Consolas" charset="0"/>
            </a:endParaRPr>
          </a:p>
        </p:txBody>
      </p:sp>
      <p:sp>
        <p:nvSpPr>
          <p:cNvPr id="20" name="Rectangle 19"/>
          <p:cNvSpPr/>
          <p:nvPr/>
        </p:nvSpPr>
        <p:spPr>
          <a:xfrm>
            <a:off x="4286416" y="3497060"/>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286416" y="3694427"/>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286416" y="3881782"/>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286416" y="407914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286416" y="427651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286416" y="445852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286416" y="465589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286416" y="484324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286416" y="504061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286416" y="523798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286416" y="544354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286416" y="564091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286416" y="5828265"/>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286416" y="6025632"/>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286416" y="6222999"/>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286416" y="6426978"/>
            <a:ext cx="1529542" cy="197367"/>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286416" y="662434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286416" y="681170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286416" y="252393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286416" y="272181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286416" y="290917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286416" y="310653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286416" y="3303905"/>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286416" y="154991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286416" y="174728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286416" y="193463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286416" y="21320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286416" y="233208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286416" y="57861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286416" y="77546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286416" y="96282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286416" y="116018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4286416" y="135755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286416" y="-1848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286416" y="17887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286416" y="37624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a:lstStyle/>
          <a:p>
            <a:r>
              <a:rPr lang="en-US" dirty="0"/>
              <a:t>Injecting Symbols Example: </a:t>
            </a:r>
            <a:r>
              <a:rPr lang="en-US" dirty="0" smtClean="0"/>
              <a:t>Dynamic Memory</a:t>
            </a:r>
            <a:endParaRPr lang="en-US" dirty="0"/>
          </a:p>
        </p:txBody>
      </p:sp>
      <p:cxnSp>
        <p:nvCxnSpPr>
          <p:cNvPr id="65" name="Straight Connector 64"/>
          <p:cNvCxnSpPr/>
          <p:nvPr/>
        </p:nvCxnSpPr>
        <p:spPr>
          <a:xfrm flipH="1" flipV="1">
            <a:off x="1817550" y="4848881"/>
            <a:ext cx="1574157" cy="1794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863850" y="4848881"/>
            <a:ext cx="1527857" cy="17940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3"/>
            <a:endCxn id="43" idx="1"/>
          </p:cNvCxnSpPr>
          <p:nvPr/>
        </p:nvCxnSpPr>
        <p:spPr>
          <a:xfrm>
            <a:off x="3686862" y="5810322"/>
            <a:ext cx="599554" cy="7153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43" idx="3"/>
            <a:endCxn id="26" idx="3"/>
          </p:cNvCxnSpPr>
          <p:nvPr/>
        </p:nvCxnSpPr>
        <p:spPr>
          <a:xfrm flipV="1">
            <a:off x="5815958" y="3980466"/>
            <a:ext cx="12700" cy="2545196"/>
          </a:xfrm>
          <a:prstGeom prst="curvedConnector3">
            <a:avLst>
              <a:gd name="adj1" fmla="val 3531646"/>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151565" y="5853666"/>
            <a:ext cx="2830390" cy="923330"/>
          </a:xfrm>
          <a:prstGeom prst="rect">
            <a:avLst/>
          </a:prstGeom>
          <a:noFill/>
        </p:spPr>
        <p:txBody>
          <a:bodyPr wrap="square" rtlCol="0">
            <a:spAutoFit/>
          </a:bodyPr>
          <a:lstStyle/>
          <a:p>
            <a:r>
              <a:rPr lang="en-US" dirty="0" smtClean="0"/>
              <a:t>We can overwrite this pointer to point to </a:t>
            </a:r>
            <a:r>
              <a:rPr lang="en-US" i="1" dirty="0" smtClean="0"/>
              <a:t>any</a:t>
            </a:r>
            <a:r>
              <a:rPr lang="en-US" dirty="0" smtClean="0"/>
              <a:t> address we want.</a:t>
            </a:r>
            <a:endParaRPr lang="en-US" dirty="0"/>
          </a:p>
        </p:txBody>
      </p:sp>
      <p:sp>
        <p:nvSpPr>
          <p:cNvPr id="71" name="TextBox 70"/>
          <p:cNvSpPr txBox="1"/>
          <p:nvPr/>
        </p:nvSpPr>
        <p:spPr>
          <a:xfrm>
            <a:off x="5828658" y="2790753"/>
            <a:ext cx="2037145" cy="923330"/>
          </a:xfrm>
          <a:prstGeom prst="rect">
            <a:avLst/>
          </a:prstGeom>
          <a:noFill/>
        </p:spPr>
        <p:txBody>
          <a:bodyPr wrap="square" rtlCol="0">
            <a:spAutoFit/>
          </a:bodyPr>
          <a:lstStyle/>
          <a:p>
            <a:r>
              <a:rPr lang="en-US" dirty="0" smtClean="0"/>
              <a:t>Memory we decided to use as symbolic memory</a:t>
            </a:r>
            <a:endParaRPr lang="en-US" dirty="0"/>
          </a:p>
        </p:txBody>
      </p:sp>
      <p:sp>
        <p:nvSpPr>
          <p:cNvPr id="72" name="TextBox 71"/>
          <p:cNvSpPr txBox="1"/>
          <p:nvPr/>
        </p:nvSpPr>
        <p:spPr>
          <a:xfrm>
            <a:off x="3337117" y="3831201"/>
            <a:ext cx="949299" cy="276999"/>
          </a:xfrm>
          <a:prstGeom prst="rect">
            <a:avLst/>
          </a:prstGeom>
          <a:noFill/>
        </p:spPr>
        <p:txBody>
          <a:bodyPr wrap="none" rtlCol="0">
            <a:spAutoFit/>
          </a:bodyPr>
          <a:lstStyle/>
          <a:p>
            <a:r>
              <a:rPr lang="en-US" sz="1200" dirty="0" smtClean="0">
                <a:latin typeface="Consolas" charset="0"/>
                <a:ea typeface="Consolas" charset="0"/>
                <a:cs typeface="Consolas" charset="0"/>
              </a:rPr>
              <a:t>0x4444444</a:t>
            </a:r>
            <a:endParaRPr lang="en-US" dirty="0">
              <a:latin typeface="Consolas" charset="0"/>
              <a:ea typeface="Consolas" charset="0"/>
              <a:cs typeface="Consolas" charset="0"/>
            </a:endParaRPr>
          </a:p>
        </p:txBody>
      </p:sp>
      <p:sp>
        <p:nvSpPr>
          <p:cNvPr id="73" name="TextBox 72"/>
          <p:cNvSpPr txBox="1"/>
          <p:nvPr/>
        </p:nvSpPr>
        <p:spPr>
          <a:xfrm>
            <a:off x="1577098" y="3508035"/>
            <a:ext cx="1944547" cy="923330"/>
          </a:xfrm>
          <a:prstGeom prst="rect">
            <a:avLst/>
          </a:prstGeom>
          <a:noFill/>
        </p:spPr>
        <p:txBody>
          <a:bodyPr wrap="square" rtlCol="0">
            <a:spAutoFit/>
          </a:bodyPr>
          <a:lstStyle/>
          <a:p>
            <a:r>
              <a:rPr lang="en-US" smtClean="0"/>
              <a:t>A dummy address we chose that nothing else uses.</a:t>
            </a:r>
            <a:endParaRPr lang="en-US"/>
          </a:p>
        </p:txBody>
      </p:sp>
      <p:cxnSp>
        <p:nvCxnSpPr>
          <p:cNvPr id="75" name="Straight Arrow Connector 74"/>
          <p:cNvCxnSpPr>
            <a:stCxn id="22" idx="3"/>
            <a:endCxn id="17" idx="1"/>
          </p:cNvCxnSpPr>
          <p:nvPr/>
        </p:nvCxnSpPr>
        <p:spPr>
          <a:xfrm>
            <a:off x="5815958" y="3793111"/>
            <a:ext cx="1978490" cy="671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31300366"/>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Injecting Symbols Example: Dynamic Memory</a:t>
            </a:r>
            <a:endParaRPr lang="en-US" dirty="0"/>
          </a:p>
        </p:txBody>
      </p:sp>
      <p:sp>
        <p:nvSpPr>
          <p:cNvPr id="4" name="Rectangle 3"/>
          <p:cNvSpPr/>
          <p:nvPr/>
        </p:nvSpPr>
        <p:spPr>
          <a:xfrm>
            <a:off x="4703180" y="2133560"/>
            <a:ext cx="3781063" cy="1200329"/>
          </a:xfrm>
          <a:prstGeom prst="rect">
            <a:avLst/>
          </a:prstGeom>
        </p:spPr>
        <p:txBody>
          <a:bodyPr wrap="square">
            <a:spAutoFit/>
          </a:bodyPr>
          <a:lstStyle/>
          <a:p>
            <a:r>
              <a:rPr lang="en-US" dirty="0" err="1">
                <a:latin typeface="Consolas" charset="0"/>
                <a:ea typeface="Consolas" charset="0"/>
                <a:cs typeface="Consolas" charset="0"/>
              </a:rPr>
              <a:t>mov</a:t>
            </a:r>
            <a:r>
              <a:rPr lang="en-US" dirty="0">
                <a:latin typeface="Consolas" charset="0"/>
                <a:ea typeface="Consolas" charset="0"/>
                <a:cs typeface="Consolas" charset="0"/>
              </a:rPr>
              <a:t>    0xaf84dd8,%</a:t>
            </a:r>
            <a:r>
              <a:rPr lang="en-US" dirty="0" smtClean="0">
                <a:latin typeface="Consolas" charset="0"/>
                <a:ea typeface="Consolas" charset="0"/>
                <a:cs typeface="Consolas" charset="0"/>
              </a:rPr>
              <a:t>edx</a:t>
            </a:r>
          </a:p>
          <a:p>
            <a:r>
              <a:rPr lang="en-US" dirty="0" smtClean="0">
                <a:latin typeface="Consolas" charset="0"/>
                <a:ea typeface="Consolas" charset="0"/>
                <a:cs typeface="Consolas" charset="0"/>
              </a:rPr>
              <a:t>push   </a:t>
            </a:r>
            <a:r>
              <a:rPr lang="en-US" dirty="0">
                <a:latin typeface="Consolas" charset="0"/>
                <a:ea typeface="Consolas" charset="0"/>
                <a:cs typeface="Consolas" charset="0"/>
              </a:rPr>
              <a:t>%</a:t>
            </a:r>
            <a:r>
              <a:rPr lang="en-US" dirty="0" err="1" smtClean="0">
                <a:latin typeface="Consolas" charset="0"/>
                <a:ea typeface="Consolas" charset="0"/>
                <a:cs typeface="Consolas" charset="0"/>
              </a:rPr>
              <a:t>edx</a:t>
            </a:r>
            <a:endParaRPr lang="en-US" dirty="0" smtClean="0">
              <a:latin typeface="Consolas" charset="0"/>
              <a:ea typeface="Consolas" charset="0"/>
              <a:cs typeface="Consolas" charset="0"/>
            </a:endParaRPr>
          </a:p>
          <a:p>
            <a:r>
              <a:rPr lang="en-US" dirty="0" smtClean="0">
                <a:latin typeface="Consolas" charset="0"/>
                <a:ea typeface="Consolas" charset="0"/>
                <a:cs typeface="Consolas" charset="0"/>
              </a:rPr>
              <a:t>push   </a:t>
            </a:r>
            <a:r>
              <a:rPr lang="en-US" dirty="0">
                <a:latin typeface="Consolas" charset="0"/>
                <a:ea typeface="Consolas" charset="0"/>
                <a:cs typeface="Consolas" charset="0"/>
              </a:rPr>
              <a:t>$</a:t>
            </a:r>
            <a:r>
              <a:rPr lang="en-US" dirty="0" smtClean="0">
                <a:latin typeface="Consolas" charset="0"/>
                <a:ea typeface="Consolas" charset="0"/>
                <a:cs typeface="Consolas" charset="0"/>
              </a:rPr>
              <a:t>0x8048843</a:t>
            </a:r>
          </a:p>
          <a:p>
            <a:r>
              <a:rPr lang="en-US" dirty="0" smtClean="0">
                <a:latin typeface="Consolas" charset="0"/>
                <a:ea typeface="Consolas" charset="0"/>
                <a:cs typeface="Consolas" charset="0"/>
              </a:rPr>
              <a:t>call   </a:t>
            </a:r>
            <a:r>
              <a:rPr lang="en-US" dirty="0">
                <a:latin typeface="Consolas" charset="0"/>
                <a:ea typeface="Consolas" charset="0"/>
                <a:cs typeface="Consolas" charset="0"/>
              </a:rPr>
              <a:t>8048460 &lt;</a:t>
            </a:r>
            <a:r>
              <a:rPr lang="en-US" dirty="0" err="1">
                <a:latin typeface="Consolas" charset="0"/>
                <a:ea typeface="Consolas" charset="0"/>
                <a:cs typeface="Consolas" charset="0"/>
              </a:rPr>
              <a:t>scanf@plt</a:t>
            </a:r>
            <a:r>
              <a:rPr lang="en-US" dirty="0">
                <a:latin typeface="Consolas" charset="0"/>
                <a:ea typeface="Consolas" charset="0"/>
                <a:cs typeface="Consolas" charset="0"/>
              </a:rPr>
              <a:t>&gt;</a:t>
            </a:r>
          </a:p>
        </p:txBody>
      </p:sp>
      <p:sp>
        <p:nvSpPr>
          <p:cNvPr id="5" name="Left Brace 4"/>
          <p:cNvSpPr/>
          <p:nvPr/>
        </p:nvSpPr>
        <p:spPr>
          <a:xfrm>
            <a:off x="4560425" y="2268637"/>
            <a:ext cx="150471" cy="370390"/>
          </a:xfrm>
          <a:prstGeom prst="leftBrace">
            <a:avLst>
              <a:gd name="adj1" fmla="val 57798"/>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245489" y="1853667"/>
            <a:ext cx="2314936" cy="1200329"/>
          </a:xfrm>
          <a:prstGeom prst="rect">
            <a:avLst/>
          </a:prstGeom>
          <a:noFill/>
        </p:spPr>
        <p:txBody>
          <a:bodyPr wrap="square" rtlCol="0">
            <a:spAutoFit/>
          </a:bodyPr>
          <a:lstStyle/>
          <a:p>
            <a:r>
              <a:rPr lang="en-US" dirty="0" err="1" smtClean="0"/>
              <a:t>Scanf</a:t>
            </a:r>
            <a:r>
              <a:rPr lang="en-US" dirty="0" smtClean="0"/>
              <a:t> will write to the address stored in the pointer located at </a:t>
            </a:r>
            <a:r>
              <a:rPr lang="en-US" dirty="0">
                <a:latin typeface="Consolas" charset="0"/>
                <a:ea typeface="Consolas" charset="0"/>
                <a:cs typeface="Consolas" charset="0"/>
              </a:rPr>
              <a:t>0xaf84dd8</a:t>
            </a:r>
            <a:endParaRPr lang="en-US" dirty="0"/>
          </a:p>
        </p:txBody>
      </p:sp>
      <p:sp>
        <p:nvSpPr>
          <p:cNvPr id="8" name="TextBox 7"/>
          <p:cNvSpPr txBox="1"/>
          <p:nvPr/>
        </p:nvSpPr>
        <p:spPr>
          <a:xfrm>
            <a:off x="838200" y="3257014"/>
            <a:ext cx="10515600" cy="3600986"/>
          </a:xfrm>
          <a:prstGeom prst="rect">
            <a:avLst/>
          </a:prstGeom>
          <a:noFill/>
        </p:spPr>
        <p:txBody>
          <a:bodyPr wrap="square" rtlCol="0">
            <a:spAutoFit/>
          </a:bodyPr>
          <a:lstStyle/>
          <a:p>
            <a:r>
              <a:rPr lang="en-US" sz="2800" dirty="0" smtClean="0"/>
              <a:t>If you cannot determine the address to which </a:t>
            </a:r>
            <a:r>
              <a:rPr lang="en-US" sz="2800" dirty="0" err="1" smtClean="0"/>
              <a:t>scanf</a:t>
            </a:r>
            <a:r>
              <a:rPr lang="en-US" sz="2800" dirty="0" smtClean="0"/>
              <a:t> writes because it is stored in a pointer, you can overwrite the value of the pointer to point to an unused location of your choice (in this example, 0x4444444):</a:t>
            </a:r>
          </a:p>
          <a:p>
            <a:endParaRPr lang="en-US" sz="2400" dirty="0" smtClean="0"/>
          </a:p>
          <a:p>
            <a:pPr algn="ctr"/>
            <a:r>
              <a:rPr lang="en-US" sz="2400" dirty="0" err="1" smtClean="0">
                <a:latin typeface="Consolas" charset="0"/>
                <a:ea typeface="Consolas" charset="0"/>
                <a:cs typeface="Consolas" charset="0"/>
              </a:rPr>
              <a:t>state.memory.store</a:t>
            </a:r>
            <a:r>
              <a:rPr lang="en-US" sz="2400" dirty="0" smtClean="0">
                <a:latin typeface="Consolas" charset="0"/>
                <a:ea typeface="Consolas" charset="0"/>
                <a:cs typeface="Consolas" charset="0"/>
              </a:rPr>
              <a:t>(0xaf84dd8, 0x4444444)</a:t>
            </a:r>
          </a:p>
          <a:p>
            <a:pPr algn="ctr"/>
            <a:r>
              <a:rPr lang="en-US" sz="2400" dirty="0" err="1" smtClean="0">
                <a:latin typeface="Consolas" charset="0"/>
                <a:ea typeface="Consolas" charset="0"/>
                <a:cs typeface="Consolas" charset="0"/>
              </a:rPr>
              <a:t>state.memory.store</a:t>
            </a:r>
            <a:r>
              <a:rPr lang="en-US" sz="2400" dirty="0" smtClean="0">
                <a:latin typeface="Consolas" charset="0"/>
                <a:ea typeface="Consolas" charset="0"/>
                <a:cs typeface="Consolas" charset="0"/>
              </a:rPr>
              <a:t>(0x4444444, </a:t>
            </a:r>
            <a:r>
              <a:rPr lang="en-US" sz="2400" dirty="0" err="1" smtClean="0">
                <a:latin typeface="Consolas" charset="0"/>
                <a:ea typeface="Consolas" charset="0"/>
                <a:cs typeface="Consolas" charset="0"/>
              </a:rPr>
              <a:t>my_bitvector</a:t>
            </a:r>
            <a:r>
              <a:rPr lang="en-US" sz="2400" dirty="0" smtClean="0">
                <a:latin typeface="Consolas" charset="0"/>
                <a:ea typeface="Consolas" charset="0"/>
                <a:cs typeface="Consolas" charset="0"/>
              </a:rPr>
              <a:t>)</a:t>
            </a:r>
          </a:p>
          <a:p>
            <a:pPr algn="ctr"/>
            <a:endParaRPr lang="en-US" sz="2400" dirty="0" smtClean="0">
              <a:latin typeface="Consolas" charset="0"/>
              <a:ea typeface="Consolas" charset="0"/>
              <a:cs typeface="Consolas" charset="0"/>
            </a:endParaRPr>
          </a:p>
          <a:p>
            <a:pPr algn="ctr"/>
            <a:r>
              <a:rPr lang="en-US" sz="2400" dirty="0" smtClean="0">
                <a:ea typeface="Consolas" charset="0"/>
                <a:cs typeface="Consolas" charset="0"/>
              </a:rPr>
              <a:t>At this point, the pointer at </a:t>
            </a:r>
            <a:r>
              <a:rPr lang="en-US" sz="2000" dirty="0" smtClean="0">
                <a:latin typeface="Courier New" pitchFamily="49" charset="0"/>
                <a:ea typeface="Consolas" charset="0"/>
                <a:cs typeface="Courier New" pitchFamily="49" charset="0"/>
              </a:rPr>
              <a:t>0xaf84dd8</a:t>
            </a:r>
            <a:r>
              <a:rPr lang="en-US" sz="2000" dirty="0" smtClean="0">
                <a:ea typeface="Consolas" charset="0"/>
                <a:cs typeface="Consolas" charset="0"/>
              </a:rPr>
              <a:t> </a:t>
            </a:r>
            <a:r>
              <a:rPr lang="en-US" sz="2400" dirty="0" smtClean="0">
                <a:ea typeface="Consolas" charset="0"/>
                <a:cs typeface="Consolas" charset="0"/>
              </a:rPr>
              <a:t>will point to </a:t>
            </a:r>
            <a:r>
              <a:rPr lang="en-US" sz="2000" dirty="0" smtClean="0">
                <a:latin typeface="Courier New" pitchFamily="49" charset="0"/>
                <a:ea typeface="Consolas" charset="0"/>
                <a:cs typeface="Courier New" pitchFamily="49" charset="0"/>
              </a:rPr>
              <a:t>0x4444444</a:t>
            </a:r>
            <a:r>
              <a:rPr lang="en-US" sz="2400" dirty="0" smtClean="0">
                <a:ea typeface="Consolas" charset="0"/>
                <a:cs typeface="Consolas" charset="0"/>
              </a:rPr>
              <a:t>, which will store your </a:t>
            </a:r>
            <a:r>
              <a:rPr lang="en-US" sz="2400" dirty="0" err="1" smtClean="0">
                <a:ea typeface="Consolas" charset="0"/>
                <a:cs typeface="Consolas" charset="0"/>
              </a:rPr>
              <a:t>bitvector</a:t>
            </a:r>
            <a:r>
              <a:rPr lang="en-US" sz="2400" dirty="0" smtClean="0">
                <a:ea typeface="Consolas" charset="0"/>
                <a:cs typeface="Consolas" charset="0"/>
              </a:rPr>
              <a:t>.</a:t>
            </a:r>
            <a:endParaRPr lang="en-US" sz="2400" dirty="0">
              <a:ea typeface="Consolas" charset="0"/>
              <a:cs typeface="Consolas" charset="0"/>
            </a:endParaRPr>
          </a:p>
        </p:txBody>
      </p:sp>
      <p:sp>
        <p:nvSpPr>
          <p:cNvPr id="9" name="TextBox 8"/>
          <p:cNvSpPr txBox="1"/>
          <p:nvPr/>
        </p:nvSpPr>
        <p:spPr>
          <a:xfrm>
            <a:off x="642551" y="1520607"/>
            <a:ext cx="10906897" cy="523220"/>
          </a:xfrm>
          <a:prstGeom prst="rect">
            <a:avLst/>
          </a:prstGeom>
          <a:noFill/>
        </p:spPr>
        <p:txBody>
          <a:bodyPr wrap="none" rtlCol="0">
            <a:spAutoFit/>
          </a:bodyPr>
          <a:lstStyle/>
          <a:p>
            <a:r>
              <a:rPr lang="en-US" sz="2800" dirty="0" smtClean="0"/>
              <a:t>What if you don’t know the memory location </a:t>
            </a:r>
            <a:r>
              <a:rPr lang="en-US" sz="2800" dirty="0" err="1" smtClean="0"/>
              <a:t>scanf</a:t>
            </a:r>
            <a:r>
              <a:rPr lang="en-US" sz="2800" dirty="0"/>
              <a:t> </a:t>
            </a:r>
            <a:r>
              <a:rPr lang="en-US" sz="2800" dirty="0" smtClean="0"/>
              <a:t>to which </a:t>
            </a:r>
            <a:r>
              <a:rPr lang="en-US" sz="2800" dirty="0" err="1" smtClean="0"/>
              <a:t>scanf</a:t>
            </a:r>
            <a:r>
              <a:rPr lang="en-US" sz="2800" dirty="0" smtClean="0"/>
              <a:t> writes?</a:t>
            </a:r>
            <a:endParaRPr lang="en-US" sz="2800" dirty="0"/>
          </a:p>
        </p:txBody>
      </p:sp>
    </p:spTree>
    <p:extLst>
      <p:ext uri="{BB962C8B-B14F-4D97-AF65-F5344CB8AC3E}">
        <p14:creationId xmlns="" xmlns:p14="http://schemas.microsoft.com/office/powerpoint/2010/main" val="1856655244"/>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Injecting Symbols </a:t>
            </a:r>
            <a:r>
              <a:rPr lang="en-US" dirty="0" smtClean="0"/>
              <a:t>Example: The Filesystem</a:t>
            </a:r>
            <a:endParaRPr lang="en-US" dirty="0"/>
          </a:p>
        </p:txBody>
      </p:sp>
      <p:sp>
        <p:nvSpPr>
          <p:cNvPr id="4" name="TextBox 3"/>
          <p:cNvSpPr txBox="1"/>
          <p:nvPr/>
        </p:nvSpPr>
        <p:spPr>
          <a:xfrm>
            <a:off x="1078898" y="5404848"/>
            <a:ext cx="2164467" cy="523220"/>
          </a:xfrm>
          <a:prstGeom prst="rect">
            <a:avLst/>
          </a:prstGeom>
          <a:solidFill>
            <a:srgbClr val="0070C0"/>
          </a:solidFill>
        </p:spPr>
        <p:txBody>
          <a:bodyPr wrap="square" rtlCol="0">
            <a:spAutoFit/>
          </a:bodyPr>
          <a:lstStyle/>
          <a:p>
            <a:pPr algn="ctr"/>
            <a:r>
              <a:rPr lang="en-US" sz="2800" dirty="0" smtClean="0">
                <a:solidFill>
                  <a:schemeClr val="bg1"/>
                </a:solidFill>
                <a:latin typeface="Consolas" charset="0"/>
                <a:ea typeface="Consolas" charset="0"/>
                <a:cs typeface="Consolas" charset="0"/>
              </a:rPr>
              <a:t>User input</a:t>
            </a:r>
            <a:endParaRPr lang="en-US" sz="2800" dirty="0">
              <a:solidFill>
                <a:schemeClr val="bg1"/>
              </a:solidFill>
              <a:latin typeface="Consolas" charset="0"/>
              <a:ea typeface="Consolas" charset="0"/>
              <a:cs typeface="Consolas" charset="0"/>
            </a:endParaRPr>
          </a:p>
        </p:txBody>
      </p:sp>
      <p:sp>
        <p:nvSpPr>
          <p:cNvPr id="17" name="TextBox 16"/>
          <p:cNvSpPr txBox="1"/>
          <p:nvPr/>
        </p:nvSpPr>
        <p:spPr>
          <a:xfrm>
            <a:off x="5648446" y="4973961"/>
            <a:ext cx="2164467" cy="1384995"/>
          </a:xfrm>
          <a:prstGeom prst="rect">
            <a:avLst/>
          </a:prstGeom>
          <a:solidFill>
            <a:schemeClr val="tx1"/>
          </a:solidFill>
        </p:spPr>
        <p:txBody>
          <a:bodyPr wrap="square" rtlCol="0">
            <a:spAutoFit/>
          </a:bodyPr>
          <a:lstStyle/>
          <a:p>
            <a:pPr algn="ctr"/>
            <a:r>
              <a:rPr lang="en-US" sz="2800" smtClean="0">
                <a:solidFill>
                  <a:schemeClr val="bg1"/>
                </a:solidFill>
                <a:latin typeface="Consolas" charset="0"/>
                <a:ea typeface="Consolas" charset="0"/>
                <a:cs typeface="Consolas" charset="0"/>
              </a:rPr>
              <a:t>Program (black box)</a:t>
            </a:r>
            <a:endParaRPr lang="en-US" sz="2800" dirty="0">
              <a:solidFill>
                <a:schemeClr val="bg1"/>
              </a:solidFill>
              <a:latin typeface="Consolas" charset="0"/>
              <a:ea typeface="Consolas" charset="0"/>
              <a:cs typeface="Consolas" charset="0"/>
            </a:endParaRPr>
          </a:p>
        </p:txBody>
      </p:sp>
      <p:cxnSp>
        <p:nvCxnSpPr>
          <p:cNvPr id="21" name="Straight Arrow Connector 20"/>
          <p:cNvCxnSpPr/>
          <p:nvPr/>
        </p:nvCxnSpPr>
        <p:spPr>
          <a:xfrm>
            <a:off x="7812912" y="5666458"/>
            <a:ext cx="7523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565265" y="5405377"/>
            <a:ext cx="2164467" cy="523220"/>
          </a:xfrm>
          <a:prstGeom prst="rect">
            <a:avLst/>
          </a:prstGeom>
          <a:solidFill>
            <a:srgbClr val="0070C0"/>
          </a:solidFill>
        </p:spPr>
        <p:txBody>
          <a:bodyPr wrap="square" rtlCol="0">
            <a:spAutoFit/>
          </a:bodyPr>
          <a:lstStyle/>
          <a:p>
            <a:pPr algn="ctr"/>
            <a:r>
              <a:rPr lang="en-US" sz="2800" dirty="0" smtClean="0">
                <a:solidFill>
                  <a:schemeClr val="bg1"/>
                </a:solidFill>
                <a:latin typeface="Consolas" charset="0"/>
                <a:ea typeface="Consolas" charset="0"/>
                <a:cs typeface="Consolas" charset="0"/>
              </a:rPr>
              <a:t>Output</a:t>
            </a:r>
            <a:endParaRPr lang="en-US" sz="2800" dirty="0">
              <a:solidFill>
                <a:schemeClr val="bg1"/>
              </a:solidFill>
              <a:latin typeface="Consolas" charset="0"/>
              <a:ea typeface="Consolas" charset="0"/>
              <a:cs typeface="Consolas" charset="0"/>
            </a:endParaRPr>
          </a:p>
        </p:txBody>
      </p:sp>
      <p:sp>
        <p:nvSpPr>
          <p:cNvPr id="3" name="Bent-Up Arrow 2"/>
          <p:cNvSpPr/>
          <p:nvPr/>
        </p:nvSpPr>
        <p:spPr>
          <a:xfrm rot="5400000">
            <a:off x="3765617" y="4414353"/>
            <a:ext cx="1686600" cy="149260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6200000">
            <a:off x="1915803" y="4549665"/>
            <a:ext cx="1078078" cy="613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60527" y="3786653"/>
            <a:ext cx="6065507" cy="707886"/>
          </a:xfrm>
          <a:prstGeom prst="rect">
            <a:avLst/>
          </a:prstGeom>
          <a:gradFill>
            <a:gsLst>
              <a:gs pos="0">
                <a:schemeClr val="accent1">
                  <a:lumMod val="5000"/>
                  <a:lumOff val="95000"/>
                  <a:alpha val="0"/>
                </a:schemeClr>
              </a:gs>
              <a:gs pos="16000">
                <a:schemeClr val="accent1">
                  <a:lumMod val="0"/>
                  <a:lumOff val="100000"/>
                </a:schemeClr>
              </a:gs>
              <a:gs pos="86000">
                <a:schemeClr val="accent1">
                  <a:lumMod val="0"/>
                  <a:lumOff val="100000"/>
                </a:schemeClr>
              </a:gs>
              <a:gs pos="100000">
                <a:schemeClr val="accent1">
                  <a:alpha val="0"/>
                  <a:lumMod val="0"/>
                  <a:lumOff val="100000"/>
                </a:schemeClr>
              </a:gs>
            </a:gsLst>
            <a:lin ang="5400000" scaled="1"/>
          </a:gradFill>
        </p:spPr>
        <p:txBody>
          <a:bodyPr wrap="none" rtlCol="0">
            <a:spAutoFit/>
          </a:bodyPr>
          <a:lstStyle/>
          <a:p>
            <a:r>
              <a:rPr lang="en-US" sz="4000" dirty="0" smtClean="0"/>
              <a:t>The filesystem (or other file)</a:t>
            </a:r>
            <a:endParaRPr lang="en-US" sz="4000" dirty="0"/>
          </a:p>
        </p:txBody>
      </p:sp>
      <p:sp>
        <p:nvSpPr>
          <p:cNvPr id="7" name="TextBox 6"/>
          <p:cNvSpPr txBox="1"/>
          <p:nvPr/>
        </p:nvSpPr>
        <p:spPr>
          <a:xfrm>
            <a:off x="838201" y="1875099"/>
            <a:ext cx="10515600" cy="1569660"/>
          </a:xfrm>
          <a:prstGeom prst="rect">
            <a:avLst/>
          </a:prstGeom>
          <a:noFill/>
        </p:spPr>
        <p:txBody>
          <a:bodyPr wrap="square" rtlCol="0">
            <a:spAutoFit/>
          </a:bodyPr>
          <a:lstStyle/>
          <a:p>
            <a:pPr algn="ctr"/>
            <a:r>
              <a:rPr lang="en-US" sz="3200" dirty="0" smtClean="0"/>
              <a:t>What if our user input function queries from the </a:t>
            </a:r>
            <a:r>
              <a:rPr lang="en-US" sz="3200" dirty="0" smtClean="0">
                <a:solidFill>
                  <a:srgbClr val="FF0000"/>
                </a:solidFill>
              </a:rPr>
              <a:t>filesystem</a:t>
            </a:r>
            <a:r>
              <a:rPr lang="en-US" sz="3200" dirty="0" smtClean="0"/>
              <a:t> (or any other </a:t>
            </a:r>
            <a:r>
              <a:rPr lang="en-US" sz="3200" dirty="0" smtClean="0">
                <a:solidFill>
                  <a:srgbClr val="FF0000"/>
                </a:solidFill>
              </a:rPr>
              <a:t>Linux file</a:t>
            </a:r>
            <a:r>
              <a:rPr lang="en-US" sz="3200" dirty="0" smtClean="0"/>
              <a:t>, including </a:t>
            </a:r>
            <a:r>
              <a:rPr lang="en-US" sz="3200" dirty="0" smtClean="0">
                <a:solidFill>
                  <a:srgbClr val="FF0000"/>
                </a:solidFill>
              </a:rPr>
              <a:t>the network</a:t>
            </a:r>
            <a:r>
              <a:rPr lang="en-US" sz="3200" dirty="0" smtClean="0"/>
              <a:t>, the </a:t>
            </a:r>
            <a:r>
              <a:rPr lang="en-US" sz="3200" dirty="0" smtClean="0">
                <a:solidFill>
                  <a:srgbClr val="FF0000"/>
                </a:solidFill>
              </a:rPr>
              <a:t>output of another program</a:t>
            </a:r>
            <a:r>
              <a:rPr lang="en-US" sz="3200" dirty="0" smtClean="0"/>
              <a:t>, </a:t>
            </a:r>
            <a:r>
              <a:rPr lang="en-US" sz="3200" dirty="0" smtClean="0">
                <a:solidFill>
                  <a:srgbClr val="FF0000"/>
                </a:solidFill>
              </a:rPr>
              <a:t>/dev/</a:t>
            </a:r>
            <a:r>
              <a:rPr lang="en-US" sz="3200" dirty="0" err="1" smtClean="0">
                <a:solidFill>
                  <a:srgbClr val="FF0000"/>
                </a:solidFill>
              </a:rPr>
              <a:t>urandom</a:t>
            </a:r>
            <a:r>
              <a:rPr lang="en-US" sz="3200" dirty="0" smtClean="0"/>
              <a:t>, </a:t>
            </a:r>
            <a:r>
              <a:rPr lang="en-US" sz="3200" dirty="0" err="1" smtClean="0"/>
              <a:t>etc</a:t>
            </a:r>
            <a:r>
              <a:rPr lang="en-US" sz="3200" dirty="0" smtClean="0"/>
              <a:t>)?</a:t>
            </a:r>
            <a:endParaRPr lang="en-US" sz="3200" dirty="0"/>
          </a:p>
        </p:txBody>
      </p:sp>
    </p:spTree>
    <p:extLst>
      <p:ext uri="{BB962C8B-B14F-4D97-AF65-F5344CB8AC3E}">
        <p14:creationId xmlns="" xmlns:p14="http://schemas.microsoft.com/office/powerpoint/2010/main" val="1276013431"/>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a File as Memory</a:t>
            </a:r>
            <a:endParaRPr lang="en-US" dirty="0"/>
          </a:p>
        </p:txBody>
      </p:sp>
      <p:sp>
        <p:nvSpPr>
          <p:cNvPr id="4" name="Rectangle 3"/>
          <p:cNvSpPr/>
          <p:nvPr/>
        </p:nvSpPr>
        <p:spPr>
          <a:xfrm>
            <a:off x="1763133" y="453878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763133" y="4736149"/>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63133" y="492350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763133" y="512087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63133" y="531823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63133" y="550024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63133" y="569761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63133" y="588496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63133" y="356565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763133" y="376353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763133" y="395089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763133" y="414826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63133" y="434562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763133" y="278900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763133" y="297636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763133" y="317372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763133" y="337381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3449255" y="2834226"/>
            <a:ext cx="2882098" cy="3139321"/>
          </a:xfrm>
          <a:prstGeom prst="rect">
            <a:avLst/>
          </a:prstGeom>
          <a:noFill/>
        </p:spPr>
        <p:txBody>
          <a:bodyPr wrap="square" rtlCol="0">
            <a:spAutoFit/>
          </a:bodyPr>
          <a:lstStyle/>
          <a:p>
            <a:r>
              <a:rPr lang="en-US" dirty="0" smtClean="0"/>
              <a:t>A program has access to an address space, which it uses to store </a:t>
            </a:r>
            <a:r>
              <a:rPr lang="en-US" dirty="0" smtClean="0">
                <a:solidFill>
                  <a:srgbClr val="FF0000"/>
                </a:solidFill>
              </a:rPr>
              <a:t>instructions</a:t>
            </a:r>
            <a:r>
              <a:rPr lang="en-US" dirty="0" smtClean="0"/>
              <a:t>, the </a:t>
            </a:r>
            <a:r>
              <a:rPr lang="en-US" dirty="0" smtClean="0">
                <a:solidFill>
                  <a:srgbClr val="FF0000"/>
                </a:solidFill>
              </a:rPr>
              <a:t>stack</a:t>
            </a:r>
            <a:r>
              <a:rPr lang="en-US" dirty="0" smtClean="0"/>
              <a:t>, the </a:t>
            </a:r>
            <a:r>
              <a:rPr lang="en-US" dirty="0" smtClean="0">
                <a:solidFill>
                  <a:srgbClr val="FF0000"/>
                </a:solidFill>
              </a:rPr>
              <a:t>heap</a:t>
            </a:r>
            <a:r>
              <a:rPr lang="en-US" dirty="0" smtClean="0"/>
              <a:t>, and </a:t>
            </a:r>
            <a:r>
              <a:rPr lang="en-US" dirty="0" smtClean="0">
                <a:solidFill>
                  <a:srgbClr val="FF0000"/>
                </a:solidFill>
              </a:rPr>
              <a:t>static data</a:t>
            </a:r>
            <a:r>
              <a:rPr lang="en-US" dirty="0" smtClean="0"/>
              <a:t>.</a:t>
            </a:r>
          </a:p>
          <a:p>
            <a:endParaRPr lang="en-US" dirty="0"/>
          </a:p>
          <a:p>
            <a:r>
              <a:rPr lang="en-US" dirty="0" smtClean="0"/>
              <a:t>We have used it in </a:t>
            </a:r>
            <a:r>
              <a:rPr lang="en-US" dirty="0" err="1" smtClean="0"/>
              <a:t>Angr</a:t>
            </a:r>
            <a:r>
              <a:rPr lang="en-US" dirty="0" smtClean="0"/>
              <a:t> using the following functions:</a:t>
            </a:r>
          </a:p>
          <a:p>
            <a:r>
              <a:rPr lang="en-US" dirty="0" err="1" smtClean="0">
                <a:latin typeface="Consolas" charset="0"/>
                <a:ea typeface="Consolas" charset="0"/>
                <a:cs typeface="Consolas" charset="0"/>
              </a:rPr>
              <a:t>state.memory.store</a:t>
            </a:r>
            <a:r>
              <a:rPr lang="en-US" dirty="0" smtClean="0">
                <a:latin typeface="Consolas" charset="0"/>
                <a:ea typeface="Consolas" charset="0"/>
                <a:cs typeface="Consolas" charset="0"/>
              </a:rPr>
              <a:t>(</a:t>
            </a:r>
            <a:r>
              <a:rPr lang="mr-IN" dirty="0" smtClean="0">
                <a:latin typeface="Consolas" charset="0"/>
                <a:ea typeface="Consolas" charset="0"/>
                <a:cs typeface="Consolas" charset="0"/>
              </a:rPr>
              <a:t>…</a:t>
            </a:r>
            <a:r>
              <a:rPr lang="en-US" dirty="0" smtClean="0">
                <a:latin typeface="Consolas" charset="0"/>
                <a:ea typeface="Consolas" charset="0"/>
                <a:cs typeface="Consolas" charset="0"/>
              </a:rPr>
              <a:t>)</a:t>
            </a:r>
          </a:p>
          <a:p>
            <a:r>
              <a:rPr lang="en-US" dirty="0" err="1">
                <a:latin typeface="Consolas" charset="0"/>
                <a:ea typeface="Consolas" charset="0"/>
                <a:cs typeface="Consolas" charset="0"/>
              </a:rPr>
              <a:t>s</a:t>
            </a:r>
            <a:r>
              <a:rPr lang="en-US" dirty="0" err="1" smtClean="0">
                <a:latin typeface="Consolas" charset="0"/>
                <a:ea typeface="Consolas" charset="0"/>
                <a:cs typeface="Consolas" charset="0"/>
              </a:rPr>
              <a:t>tate.memory.load</a:t>
            </a:r>
            <a:r>
              <a:rPr lang="en-US" dirty="0" smtClean="0">
                <a:latin typeface="Consolas" charset="0"/>
                <a:ea typeface="Consolas" charset="0"/>
                <a:cs typeface="Consolas" charset="0"/>
              </a:rPr>
              <a:t>(</a:t>
            </a:r>
            <a:r>
              <a:rPr lang="mr-IN" dirty="0" smtClean="0">
                <a:latin typeface="Consolas" charset="0"/>
                <a:ea typeface="Consolas" charset="0"/>
                <a:cs typeface="Consolas" charset="0"/>
              </a:rPr>
              <a:t>…</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45" name="TextBox 44"/>
          <p:cNvSpPr txBox="1"/>
          <p:nvPr/>
        </p:nvSpPr>
        <p:spPr>
          <a:xfrm>
            <a:off x="2291654" y="2029468"/>
            <a:ext cx="495649" cy="769441"/>
          </a:xfrm>
          <a:prstGeom prst="rect">
            <a:avLst/>
          </a:prstGeom>
          <a:noFill/>
        </p:spPr>
        <p:txBody>
          <a:bodyPr wrap="none" rtlCol="0">
            <a:spAutoFit/>
          </a:bodyPr>
          <a:lstStyle/>
          <a:p>
            <a:r>
              <a:rPr lang="mr-IN"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
        <p:nvSpPr>
          <p:cNvPr id="46" name="TextBox 45"/>
          <p:cNvSpPr txBox="1"/>
          <p:nvPr/>
        </p:nvSpPr>
        <p:spPr>
          <a:xfrm>
            <a:off x="2280079" y="5879621"/>
            <a:ext cx="495649" cy="769441"/>
          </a:xfrm>
          <a:prstGeom prst="rect">
            <a:avLst/>
          </a:prstGeom>
          <a:noFill/>
        </p:spPr>
        <p:txBody>
          <a:bodyPr wrap="none" rtlCol="0">
            <a:spAutoFit/>
          </a:bodyPr>
          <a:lstStyle/>
          <a:p>
            <a:r>
              <a:rPr lang="mr-IN"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
        <p:nvSpPr>
          <p:cNvPr id="47" name="TextBox 46"/>
          <p:cNvSpPr txBox="1"/>
          <p:nvPr/>
        </p:nvSpPr>
        <p:spPr>
          <a:xfrm>
            <a:off x="813834" y="3136194"/>
            <a:ext cx="949299" cy="276999"/>
          </a:xfrm>
          <a:prstGeom prst="rect">
            <a:avLst/>
          </a:prstGeom>
          <a:noFill/>
        </p:spPr>
        <p:txBody>
          <a:bodyPr wrap="none" rtlCol="0">
            <a:spAutoFit/>
          </a:bodyPr>
          <a:lstStyle/>
          <a:p>
            <a:r>
              <a:rPr lang="en-US" sz="1200" dirty="0" smtClean="0">
                <a:latin typeface="Consolas" charset="0"/>
                <a:ea typeface="Consolas" charset="0"/>
                <a:cs typeface="Consolas" charset="0"/>
              </a:rPr>
              <a:t>0x7ffffff</a:t>
            </a:r>
            <a:endParaRPr lang="en-US" sz="1200" dirty="0">
              <a:latin typeface="Consolas" charset="0"/>
              <a:ea typeface="Consolas" charset="0"/>
              <a:cs typeface="Consolas" charset="0"/>
            </a:endParaRPr>
          </a:p>
        </p:txBody>
      </p:sp>
      <p:sp>
        <p:nvSpPr>
          <p:cNvPr id="48" name="TextBox 47"/>
          <p:cNvSpPr txBox="1"/>
          <p:nvPr/>
        </p:nvSpPr>
        <p:spPr>
          <a:xfrm>
            <a:off x="210303" y="2028022"/>
            <a:ext cx="1458276" cy="646331"/>
          </a:xfrm>
          <a:prstGeom prst="rect">
            <a:avLst/>
          </a:prstGeom>
          <a:noFill/>
        </p:spPr>
        <p:txBody>
          <a:bodyPr wrap="square" rtlCol="0">
            <a:spAutoFit/>
          </a:bodyPr>
          <a:lstStyle/>
          <a:p>
            <a:r>
              <a:rPr lang="en-US" dirty="0" smtClean="0"/>
              <a:t>Beginning of </a:t>
            </a:r>
            <a:r>
              <a:rPr lang="en-US" smtClean="0"/>
              <a:t>the stack</a:t>
            </a:r>
            <a:endParaRPr lang="en-US"/>
          </a:p>
        </p:txBody>
      </p:sp>
      <p:cxnSp>
        <p:nvCxnSpPr>
          <p:cNvPr id="50" name="Straight Arrow Connector 49"/>
          <p:cNvCxnSpPr>
            <a:stCxn id="48" idx="2"/>
            <a:endCxn id="47" idx="0"/>
          </p:cNvCxnSpPr>
          <p:nvPr/>
        </p:nvCxnSpPr>
        <p:spPr>
          <a:xfrm>
            <a:off x="939441" y="2674353"/>
            <a:ext cx="349043" cy="4618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360535" y="1935865"/>
            <a:ext cx="3993265" cy="1200329"/>
          </a:xfrm>
          <a:prstGeom prst="rect">
            <a:avLst/>
          </a:prstGeom>
          <a:noFill/>
        </p:spPr>
        <p:txBody>
          <a:bodyPr wrap="square" rtlCol="0">
            <a:spAutoFit/>
          </a:bodyPr>
          <a:lstStyle/>
          <a:p>
            <a:r>
              <a:rPr lang="en-US" dirty="0" smtClean="0"/>
              <a:t>We can use the same Python type as</a:t>
            </a:r>
          </a:p>
          <a:p>
            <a:r>
              <a:rPr lang="en-US" dirty="0" err="1" smtClean="0">
                <a:latin typeface="Consolas" charset="0"/>
                <a:ea typeface="Consolas" charset="0"/>
                <a:cs typeface="Consolas" charset="0"/>
              </a:rPr>
              <a:t>state.memory</a:t>
            </a:r>
            <a:r>
              <a:rPr lang="en-US" dirty="0" smtClean="0"/>
              <a:t> (which is </a:t>
            </a:r>
            <a:r>
              <a:rPr lang="en-US" dirty="0" err="1" smtClean="0">
                <a:latin typeface="Consolas" charset="0"/>
                <a:ea typeface="Consolas" charset="0"/>
                <a:cs typeface="Consolas" charset="0"/>
              </a:rPr>
              <a:t>SimMemory</a:t>
            </a:r>
            <a:r>
              <a:rPr lang="en-US" dirty="0" smtClean="0"/>
              <a:t>) to store other types of data, such as the contents of files!</a:t>
            </a:r>
            <a:endParaRPr lang="en-US" dirty="0"/>
          </a:p>
        </p:txBody>
      </p:sp>
      <p:sp>
        <p:nvSpPr>
          <p:cNvPr id="52" name="Rectangle 51"/>
          <p:cNvSpPr/>
          <p:nvPr/>
        </p:nvSpPr>
        <p:spPr>
          <a:xfrm>
            <a:off x="8802476" y="4332366"/>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802476" y="4529733"/>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802476" y="4717088"/>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8802476" y="4914455"/>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8802476" y="511182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8802476" y="5293830"/>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802476" y="549119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8802476" y="5678552"/>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802476" y="3744477"/>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8802476" y="3941844"/>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8802476" y="4139211"/>
            <a:ext cx="1529542" cy="19736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8362932" y="3712146"/>
            <a:ext cx="439544" cy="276999"/>
          </a:xfrm>
          <a:prstGeom prst="rect">
            <a:avLst/>
          </a:prstGeom>
          <a:noFill/>
        </p:spPr>
        <p:txBody>
          <a:bodyPr wrap="none" rtlCol="0">
            <a:spAutoFit/>
          </a:bodyPr>
          <a:lstStyle/>
          <a:p>
            <a:r>
              <a:rPr lang="en-US" sz="1200" dirty="0" smtClean="0">
                <a:latin typeface="Consolas" charset="0"/>
                <a:ea typeface="Consolas" charset="0"/>
                <a:cs typeface="Consolas" charset="0"/>
              </a:rPr>
              <a:t>0x0</a:t>
            </a:r>
            <a:endParaRPr lang="en-US" sz="1200" dirty="0">
              <a:latin typeface="Consolas" charset="0"/>
              <a:ea typeface="Consolas" charset="0"/>
              <a:cs typeface="Consolas" charset="0"/>
            </a:endParaRPr>
          </a:p>
        </p:txBody>
      </p:sp>
      <p:sp>
        <p:nvSpPr>
          <p:cNvPr id="71" name="TextBox 70"/>
          <p:cNvSpPr txBox="1"/>
          <p:nvPr/>
        </p:nvSpPr>
        <p:spPr>
          <a:xfrm>
            <a:off x="7600786" y="4569779"/>
            <a:ext cx="1331089" cy="646331"/>
          </a:xfrm>
          <a:prstGeom prst="rect">
            <a:avLst/>
          </a:prstGeom>
          <a:noFill/>
        </p:spPr>
        <p:txBody>
          <a:bodyPr wrap="square" rtlCol="0">
            <a:spAutoFit/>
          </a:bodyPr>
          <a:lstStyle/>
          <a:p>
            <a:r>
              <a:rPr lang="en-US" smtClean="0"/>
              <a:t>Beginning of a file</a:t>
            </a:r>
            <a:endParaRPr lang="en-US"/>
          </a:p>
        </p:txBody>
      </p:sp>
      <p:cxnSp>
        <p:nvCxnSpPr>
          <p:cNvPr id="72" name="Straight Arrow Connector 71"/>
          <p:cNvCxnSpPr>
            <a:stCxn id="71" idx="0"/>
            <a:endCxn id="70" idx="2"/>
          </p:cNvCxnSpPr>
          <p:nvPr/>
        </p:nvCxnSpPr>
        <p:spPr>
          <a:xfrm flipV="1">
            <a:off x="8266331" y="3989145"/>
            <a:ext cx="316373" cy="5806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9319422" y="5673205"/>
            <a:ext cx="495649" cy="769441"/>
          </a:xfrm>
          <a:prstGeom prst="rect">
            <a:avLst/>
          </a:prstGeom>
          <a:noFill/>
        </p:spPr>
        <p:txBody>
          <a:bodyPr wrap="none" rtlCol="0">
            <a:spAutoFit/>
          </a:bodyPr>
          <a:lstStyle/>
          <a:p>
            <a:r>
              <a:rPr lang="mr-IN"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
        <p:nvSpPr>
          <p:cNvPr id="80" name="TextBox 79"/>
          <p:cNvSpPr txBox="1"/>
          <p:nvPr/>
        </p:nvSpPr>
        <p:spPr>
          <a:xfrm>
            <a:off x="1668579" y="1938809"/>
            <a:ext cx="1825115" cy="369332"/>
          </a:xfrm>
          <a:prstGeom prst="rect">
            <a:avLst/>
          </a:prstGeom>
          <a:noFill/>
        </p:spPr>
        <p:txBody>
          <a:bodyPr wrap="none" rtlCol="0">
            <a:spAutoFit/>
          </a:bodyPr>
          <a:lstStyle/>
          <a:p>
            <a:r>
              <a:rPr lang="en-US" smtClean="0"/>
              <a:t>Program memory</a:t>
            </a:r>
            <a:endParaRPr lang="en-US" dirty="0"/>
          </a:p>
        </p:txBody>
      </p:sp>
      <p:sp>
        <p:nvSpPr>
          <p:cNvPr id="81" name="TextBox 80"/>
          <p:cNvSpPr txBox="1"/>
          <p:nvPr/>
        </p:nvSpPr>
        <p:spPr>
          <a:xfrm>
            <a:off x="8882344" y="3278965"/>
            <a:ext cx="1355756" cy="369332"/>
          </a:xfrm>
          <a:prstGeom prst="rect">
            <a:avLst/>
          </a:prstGeom>
          <a:noFill/>
        </p:spPr>
        <p:txBody>
          <a:bodyPr wrap="none" rtlCol="0">
            <a:spAutoFit/>
          </a:bodyPr>
          <a:lstStyle/>
          <a:p>
            <a:r>
              <a:rPr lang="en-US" smtClean="0"/>
              <a:t>File memory</a:t>
            </a:r>
            <a:endParaRPr lang="en-US" dirty="0"/>
          </a:p>
        </p:txBody>
      </p:sp>
    </p:spTree>
    <p:extLst>
      <p:ext uri="{BB962C8B-B14F-4D97-AF65-F5344CB8AC3E}">
        <p14:creationId xmlns="" xmlns:p14="http://schemas.microsoft.com/office/powerpoint/2010/main" val="1821911514"/>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Injecting Symbols </a:t>
            </a:r>
            <a:r>
              <a:rPr lang="en-US" dirty="0" smtClean="0"/>
              <a:t>Example: The Filesystem</a:t>
            </a:r>
            <a:endParaRPr lang="en-US" dirty="0"/>
          </a:p>
        </p:txBody>
      </p:sp>
      <p:sp>
        <p:nvSpPr>
          <p:cNvPr id="4" name="TextBox 3"/>
          <p:cNvSpPr txBox="1"/>
          <p:nvPr/>
        </p:nvSpPr>
        <p:spPr>
          <a:xfrm>
            <a:off x="1078898" y="5404848"/>
            <a:ext cx="2164467" cy="523220"/>
          </a:xfrm>
          <a:prstGeom prst="rect">
            <a:avLst/>
          </a:prstGeom>
          <a:solidFill>
            <a:srgbClr val="0070C0"/>
          </a:solidFill>
        </p:spPr>
        <p:txBody>
          <a:bodyPr wrap="square" rtlCol="0">
            <a:spAutoFit/>
          </a:bodyPr>
          <a:lstStyle/>
          <a:p>
            <a:pPr algn="ctr"/>
            <a:r>
              <a:rPr lang="en-US" sz="2800" dirty="0" smtClean="0">
                <a:solidFill>
                  <a:schemeClr val="bg1"/>
                </a:solidFill>
                <a:latin typeface="Consolas" charset="0"/>
                <a:ea typeface="Consolas" charset="0"/>
                <a:cs typeface="Consolas" charset="0"/>
              </a:rPr>
              <a:t>User input</a:t>
            </a:r>
            <a:endParaRPr lang="en-US" sz="2800" dirty="0">
              <a:solidFill>
                <a:schemeClr val="bg1"/>
              </a:solidFill>
              <a:latin typeface="Consolas" charset="0"/>
              <a:ea typeface="Consolas" charset="0"/>
              <a:cs typeface="Consolas" charset="0"/>
            </a:endParaRPr>
          </a:p>
        </p:txBody>
      </p:sp>
      <p:sp>
        <p:nvSpPr>
          <p:cNvPr id="17" name="TextBox 16"/>
          <p:cNvSpPr txBox="1"/>
          <p:nvPr/>
        </p:nvSpPr>
        <p:spPr>
          <a:xfrm>
            <a:off x="5648446" y="4973961"/>
            <a:ext cx="2164467" cy="1384995"/>
          </a:xfrm>
          <a:prstGeom prst="rect">
            <a:avLst/>
          </a:prstGeom>
          <a:solidFill>
            <a:schemeClr val="tx1"/>
          </a:solidFill>
        </p:spPr>
        <p:txBody>
          <a:bodyPr wrap="square" rtlCol="0">
            <a:spAutoFit/>
          </a:bodyPr>
          <a:lstStyle/>
          <a:p>
            <a:pPr algn="ctr"/>
            <a:r>
              <a:rPr lang="en-US" sz="2800" smtClean="0">
                <a:solidFill>
                  <a:schemeClr val="bg1"/>
                </a:solidFill>
                <a:latin typeface="Consolas" charset="0"/>
                <a:ea typeface="Consolas" charset="0"/>
                <a:cs typeface="Consolas" charset="0"/>
              </a:rPr>
              <a:t>Program (black box)</a:t>
            </a:r>
            <a:endParaRPr lang="en-US" sz="2800" dirty="0">
              <a:solidFill>
                <a:schemeClr val="bg1"/>
              </a:solidFill>
              <a:latin typeface="Consolas" charset="0"/>
              <a:ea typeface="Consolas" charset="0"/>
              <a:cs typeface="Consolas" charset="0"/>
            </a:endParaRPr>
          </a:p>
        </p:txBody>
      </p:sp>
      <p:cxnSp>
        <p:nvCxnSpPr>
          <p:cNvPr id="21" name="Straight Arrow Connector 20"/>
          <p:cNvCxnSpPr/>
          <p:nvPr/>
        </p:nvCxnSpPr>
        <p:spPr>
          <a:xfrm>
            <a:off x="7812912" y="5666458"/>
            <a:ext cx="7523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565265" y="5405377"/>
            <a:ext cx="2164467" cy="523220"/>
          </a:xfrm>
          <a:prstGeom prst="rect">
            <a:avLst/>
          </a:prstGeom>
          <a:solidFill>
            <a:srgbClr val="92D050"/>
          </a:solidFill>
        </p:spPr>
        <p:txBody>
          <a:bodyPr wrap="square" rtlCol="0">
            <a:spAutoFit/>
          </a:bodyPr>
          <a:lstStyle/>
          <a:p>
            <a:pPr algn="ctr"/>
            <a:r>
              <a:rPr lang="en-US" sz="2800" dirty="0" smtClean="0">
                <a:solidFill>
                  <a:schemeClr val="bg1"/>
                </a:solidFill>
                <a:latin typeface="Consolas" charset="0"/>
                <a:ea typeface="Consolas" charset="0"/>
                <a:cs typeface="Consolas" charset="0"/>
              </a:rPr>
              <a:t>Output</a:t>
            </a:r>
            <a:endParaRPr lang="en-US" sz="2800" dirty="0">
              <a:solidFill>
                <a:schemeClr val="bg1"/>
              </a:solidFill>
              <a:latin typeface="Consolas" charset="0"/>
              <a:ea typeface="Consolas" charset="0"/>
              <a:cs typeface="Consolas" charset="0"/>
            </a:endParaRPr>
          </a:p>
        </p:txBody>
      </p:sp>
      <p:sp>
        <p:nvSpPr>
          <p:cNvPr id="3" name="Bent-Up Arrow 2"/>
          <p:cNvSpPr/>
          <p:nvPr/>
        </p:nvSpPr>
        <p:spPr>
          <a:xfrm rot="5400000">
            <a:off x="3765617" y="4414353"/>
            <a:ext cx="1686600" cy="149260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6200000">
            <a:off x="1915803" y="4549665"/>
            <a:ext cx="1078078" cy="613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78594" y="2475581"/>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12" name="Rectangle 11"/>
          <p:cNvSpPr/>
          <p:nvPr/>
        </p:nvSpPr>
        <p:spPr>
          <a:xfrm>
            <a:off x="2478594" y="2672948"/>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13" name="Rectangle 12"/>
          <p:cNvSpPr/>
          <p:nvPr/>
        </p:nvSpPr>
        <p:spPr>
          <a:xfrm>
            <a:off x="2478594" y="2860303"/>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14" name="Rectangle 13"/>
          <p:cNvSpPr/>
          <p:nvPr/>
        </p:nvSpPr>
        <p:spPr>
          <a:xfrm>
            <a:off x="2478594" y="3057670"/>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15" name="Rectangle 14"/>
          <p:cNvSpPr/>
          <p:nvPr/>
        </p:nvSpPr>
        <p:spPr>
          <a:xfrm>
            <a:off x="2478594" y="3255037"/>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16" name="Rectangle 15"/>
          <p:cNvSpPr/>
          <p:nvPr/>
        </p:nvSpPr>
        <p:spPr>
          <a:xfrm>
            <a:off x="2478594" y="3437045"/>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18" name="Rectangle 17"/>
          <p:cNvSpPr/>
          <p:nvPr/>
        </p:nvSpPr>
        <p:spPr>
          <a:xfrm>
            <a:off x="2478594" y="3634412"/>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19" name="Rectangle 18"/>
          <p:cNvSpPr/>
          <p:nvPr/>
        </p:nvSpPr>
        <p:spPr>
          <a:xfrm>
            <a:off x="2478594" y="3821767"/>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Rectangle 19"/>
          <p:cNvSpPr/>
          <p:nvPr/>
        </p:nvSpPr>
        <p:spPr>
          <a:xfrm>
            <a:off x="2478594" y="1887692"/>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2" name="Rectangle 21"/>
          <p:cNvSpPr/>
          <p:nvPr/>
        </p:nvSpPr>
        <p:spPr>
          <a:xfrm>
            <a:off x="2478594" y="2085059"/>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3" name="Rectangle 22"/>
          <p:cNvSpPr/>
          <p:nvPr/>
        </p:nvSpPr>
        <p:spPr>
          <a:xfrm>
            <a:off x="2478594" y="2282426"/>
            <a:ext cx="1529542" cy="197367"/>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5" name="TextBox 24"/>
          <p:cNvSpPr txBox="1"/>
          <p:nvPr/>
        </p:nvSpPr>
        <p:spPr>
          <a:xfrm>
            <a:off x="2039050" y="1855361"/>
            <a:ext cx="439544" cy="276999"/>
          </a:xfrm>
          <a:prstGeom prst="rect">
            <a:avLst/>
          </a:prstGeom>
          <a:noFill/>
        </p:spPr>
        <p:txBody>
          <a:bodyPr wrap="none" rtlCol="0">
            <a:spAutoFit/>
          </a:bodyPr>
          <a:lstStyle/>
          <a:p>
            <a:r>
              <a:rPr lang="en-US" sz="1200" dirty="0" smtClean="0">
                <a:latin typeface="Consolas" charset="0"/>
                <a:ea typeface="Consolas" charset="0"/>
                <a:cs typeface="Consolas" charset="0"/>
              </a:rPr>
              <a:t>0x0</a:t>
            </a:r>
            <a:endParaRPr lang="en-US" sz="1200" dirty="0">
              <a:latin typeface="Consolas" charset="0"/>
              <a:ea typeface="Consolas" charset="0"/>
              <a:cs typeface="Consolas" charset="0"/>
            </a:endParaRPr>
          </a:p>
        </p:txBody>
      </p:sp>
      <p:sp>
        <p:nvSpPr>
          <p:cNvPr id="28" name="TextBox 27"/>
          <p:cNvSpPr txBox="1"/>
          <p:nvPr/>
        </p:nvSpPr>
        <p:spPr>
          <a:xfrm>
            <a:off x="2995540" y="3816420"/>
            <a:ext cx="495649" cy="769441"/>
          </a:xfrm>
          <a:prstGeom prst="rect">
            <a:avLst/>
          </a:prstGeom>
          <a:noFill/>
        </p:spPr>
        <p:txBody>
          <a:bodyPr wrap="none" rtlCol="0">
            <a:spAutoFit/>
          </a:bodyPr>
          <a:lstStyle/>
          <a:p>
            <a:r>
              <a:rPr lang="mr-IN" sz="4400" dirty="0" smtClean="0">
                <a:latin typeface="Consolas" charset="0"/>
                <a:ea typeface="Consolas" charset="0"/>
                <a:cs typeface="Consolas" charset="0"/>
              </a:rPr>
              <a:t>…</a:t>
            </a:r>
            <a:endParaRPr lang="en-US" sz="4400" dirty="0">
              <a:latin typeface="Consolas" charset="0"/>
              <a:ea typeface="Consolas" charset="0"/>
              <a:cs typeface="Consolas" charset="0"/>
            </a:endParaRPr>
          </a:p>
        </p:txBody>
      </p:sp>
      <p:sp>
        <p:nvSpPr>
          <p:cNvPr id="29" name="TextBox 28"/>
          <p:cNvSpPr txBox="1"/>
          <p:nvPr/>
        </p:nvSpPr>
        <p:spPr>
          <a:xfrm>
            <a:off x="1801462" y="1353687"/>
            <a:ext cx="2883803" cy="369332"/>
          </a:xfrm>
          <a:prstGeom prst="rect">
            <a:avLst/>
          </a:prstGeom>
          <a:noFill/>
        </p:spPr>
        <p:txBody>
          <a:bodyPr wrap="none" rtlCol="0">
            <a:spAutoFit/>
          </a:bodyPr>
          <a:lstStyle/>
          <a:p>
            <a:r>
              <a:rPr lang="en-US" dirty="0" smtClean="0"/>
              <a:t>File memory (/</a:t>
            </a:r>
            <a:r>
              <a:rPr lang="en-US" dirty="0" err="1" smtClean="0"/>
              <a:t>tmp</a:t>
            </a:r>
            <a:r>
              <a:rPr lang="en-US" dirty="0" smtClean="0"/>
              <a:t>/</a:t>
            </a:r>
            <a:r>
              <a:rPr lang="en-US" dirty="0" err="1" smtClean="0"/>
              <a:t>hello.txt</a:t>
            </a:r>
            <a:r>
              <a:rPr lang="en-US" dirty="0" smtClean="0"/>
              <a:t>)</a:t>
            </a:r>
            <a:endParaRPr lang="en-US" dirty="0"/>
          </a:p>
        </p:txBody>
      </p:sp>
      <p:sp>
        <p:nvSpPr>
          <p:cNvPr id="8" name="TextBox 7"/>
          <p:cNvSpPr txBox="1"/>
          <p:nvPr/>
        </p:nvSpPr>
        <p:spPr>
          <a:xfrm>
            <a:off x="462384" y="2499885"/>
            <a:ext cx="1992457" cy="923330"/>
          </a:xfrm>
          <a:prstGeom prst="rect">
            <a:avLst/>
          </a:prstGeom>
          <a:noFill/>
        </p:spPr>
        <p:txBody>
          <a:bodyPr wrap="square" rtlCol="0">
            <a:spAutoFit/>
          </a:bodyPr>
          <a:lstStyle/>
          <a:p>
            <a:pPr algn="ctr"/>
            <a:r>
              <a:rPr lang="en-US" dirty="0" smtClean="0"/>
              <a:t>We can make the file memory entirely symbolic.</a:t>
            </a:r>
            <a:endParaRPr lang="en-US" dirty="0"/>
          </a:p>
        </p:txBody>
      </p:sp>
      <p:sp>
        <p:nvSpPr>
          <p:cNvPr id="9" name="TextBox 8"/>
          <p:cNvSpPr txBox="1"/>
          <p:nvPr/>
        </p:nvSpPr>
        <p:spPr>
          <a:xfrm>
            <a:off x="4173157" y="2373552"/>
            <a:ext cx="1585732" cy="914400"/>
          </a:xfrm>
          <a:prstGeom prst="rect">
            <a:avLst/>
          </a:prstGeom>
          <a:noFill/>
        </p:spPr>
        <p:txBody>
          <a:bodyPr wrap="square" rtlCol="0">
            <a:spAutoFit/>
          </a:bodyPr>
          <a:lstStyle/>
          <a:p>
            <a:r>
              <a:rPr lang="en-US" dirty="0" smtClean="0"/>
              <a:t>We also have to give it a filename.</a:t>
            </a:r>
            <a:endParaRPr lang="en-US" dirty="0"/>
          </a:p>
        </p:txBody>
      </p:sp>
      <p:cxnSp>
        <p:nvCxnSpPr>
          <p:cNvPr id="30" name="Straight Arrow Connector 29"/>
          <p:cNvCxnSpPr/>
          <p:nvPr/>
        </p:nvCxnSpPr>
        <p:spPr>
          <a:xfrm flipH="1" flipV="1">
            <a:off x="4008137" y="1671864"/>
            <a:ext cx="309220" cy="682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245751" y="2186962"/>
            <a:ext cx="3669175" cy="1200329"/>
          </a:xfrm>
          <a:prstGeom prst="rect">
            <a:avLst/>
          </a:prstGeom>
          <a:noFill/>
        </p:spPr>
        <p:txBody>
          <a:bodyPr wrap="square" rtlCol="0">
            <a:spAutoFit/>
          </a:bodyPr>
          <a:lstStyle/>
          <a:p>
            <a:r>
              <a:rPr lang="en-US" dirty="0" smtClean="0"/>
              <a:t>Note: our file memory is </a:t>
            </a:r>
            <a:r>
              <a:rPr lang="en-US" dirty="0" smtClean="0">
                <a:solidFill>
                  <a:srgbClr val="FF0000"/>
                </a:solidFill>
              </a:rPr>
              <a:t>separate</a:t>
            </a:r>
            <a:r>
              <a:rPr lang="en-US" dirty="0" smtClean="0"/>
              <a:t> from our program memory. Address </a:t>
            </a:r>
            <a:r>
              <a:rPr lang="en-US" dirty="0" smtClean="0">
                <a:latin typeface="Consolas" charset="0"/>
                <a:ea typeface="Consolas" charset="0"/>
                <a:cs typeface="Consolas" charset="0"/>
              </a:rPr>
              <a:t>0x0</a:t>
            </a:r>
            <a:r>
              <a:rPr lang="en-US" dirty="0" smtClean="0">
                <a:ea typeface="Consolas" charset="0"/>
                <a:cs typeface="Consolas" charset="0"/>
              </a:rPr>
              <a:t> in our file </a:t>
            </a:r>
            <a:r>
              <a:rPr lang="en-US" dirty="0" smtClean="0">
                <a:solidFill>
                  <a:srgbClr val="FF0000"/>
                </a:solidFill>
                <a:ea typeface="Consolas" charset="0"/>
                <a:cs typeface="Consolas" charset="0"/>
              </a:rPr>
              <a:t>does</a:t>
            </a:r>
            <a:r>
              <a:rPr lang="en-US" dirty="0" smtClean="0">
                <a:ea typeface="Consolas" charset="0"/>
                <a:cs typeface="Consolas" charset="0"/>
              </a:rPr>
              <a:t> </a:t>
            </a:r>
            <a:r>
              <a:rPr lang="en-US" i="1" dirty="0" smtClean="0">
                <a:solidFill>
                  <a:srgbClr val="FF0000"/>
                </a:solidFill>
                <a:ea typeface="Consolas" charset="0"/>
                <a:cs typeface="Consolas" charset="0"/>
              </a:rPr>
              <a:t>not</a:t>
            </a:r>
            <a:r>
              <a:rPr lang="en-US" dirty="0" smtClean="0">
                <a:solidFill>
                  <a:srgbClr val="FF0000"/>
                </a:solidFill>
                <a:ea typeface="Consolas" charset="0"/>
                <a:cs typeface="Consolas" charset="0"/>
              </a:rPr>
              <a:t> correspond </a:t>
            </a:r>
            <a:r>
              <a:rPr lang="en-US" dirty="0" smtClean="0">
                <a:ea typeface="Consolas" charset="0"/>
                <a:cs typeface="Consolas" charset="0"/>
              </a:rPr>
              <a:t>to address </a:t>
            </a:r>
            <a:r>
              <a:rPr lang="en-US" dirty="0" smtClean="0">
                <a:latin typeface="Consolas" charset="0"/>
                <a:ea typeface="Consolas" charset="0"/>
                <a:cs typeface="Consolas" charset="0"/>
              </a:rPr>
              <a:t>0x0</a:t>
            </a:r>
            <a:r>
              <a:rPr lang="en-US" dirty="0" smtClean="0">
                <a:ea typeface="Consolas" charset="0"/>
                <a:cs typeface="Consolas" charset="0"/>
              </a:rPr>
              <a:t> in our program.</a:t>
            </a:r>
            <a:endParaRPr lang="en-US" dirty="0">
              <a:latin typeface="Consolas" charset="0"/>
              <a:ea typeface="Consolas" charset="0"/>
              <a:cs typeface="Consolas" charset="0"/>
            </a:endParaRPr>
          </a:p>
        </p:txBody>
      </p:sp>
    </p:spTree>
    <p:extLst>
      <p:ext uri="{BB962C8B-B14F-4D97-AF65-F5344CB8AC3E}">
        <p14:creationId xmlns="" xmlns:p14="http://schemas.microsoft.com/office/powerpoint/2010/main" val="1198813819"/>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Injecting Symbols Example: The Filesystem</a:t>
            </a:r>
            <a:endParaRPr lang="en-US" dirty="0"/>
          </a:p>
        </p:txBody>
      </p:sp>
      <p:sp>
        <p:nvSpPr>
          <p:cNvPr id="5" name="TextBox 4"/>
          <p:cNvSpPr txBox="1"/>
          <p:nvPr/>
        </p:nvSpPr>
        <p:spPr>
          <a:xfrm>
            <a:off x="838201" y="3287998"/>
            <a:ext cx="10515599" cy="954107"/>
          </a:xfrm>
          <a:prstGeom prst="rect">
            <a:avLst/>
          </a:prstGeom>
          <a:noFill/>
        </p:spPr>
        <p:txBody>
          <a:bodyPr wrap="square" rtlCol="0">
            <a:spAutoFit/>
          </a:bodyPr>
          <a:lstStyle/>
          <a:p>
            <a:pPr algn="ctr"/>
            <a:r>
              <a:rPr lang="en-US" sz="2800" dirty="0" smtClean="0"/>
              <a:t>In short: </a:t>
            </a:r>
            <a:r>
              <a:rPr lang="en-US" sz="2800" dirty="0" err="1" smtClean="0"/>
              <a:t>Angr</a:t>
            </a:r>
            <a:r>
              <a:rPr lang="en-US" sz="2800" dirty="0" smtClean="0"/>
              <a:t> allows you to specify an alternate, </a:t>
            </a:r>
            <a:r>
              <a:rPr lang="en-US" sz="2800" dirty="0" smtClean="0">
                <a:solidFill>
                  <a:srgbClr val="FF0000"/>
                </a:solidFill>
              </a:rPr>
              <a:t>symbolic filesystem</a:t>
            </a:r>
            <a:r>
              <a:rPr lang="en-US" sz="2800" dirty="0" smtClean="0"/>
              <a:t> of your own specification. More information on this is included in the CTF.</a:t>
            </a:r>
            <a:endParaRPr lang="en-US" sz="2800" dirty="0"/>
          </a:p>
        </p:txBody>
      </p:sp>
    </p:spTree>
    <p:extLst>
      <p:ext uri="{BB962C8B-B14F-4D97-AF65-F5344CB8AC3E}">
        <p14:creationId xmlns="" xmlns:p14="http://schemas.microsoft.com/office/powerpoint/2010/main" val="1582646093"/>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Custom 2">
      <a:dk1>
        <a:sysClr val="windowText" lastClr="000000"/>
      </a:dk1>
      <a:lt1>
        <a:sysClr val="window" lastClr="FFFFFF"/>
      </a:lt1>
      <a:dk2>
        <a:srgbClr val="4E5B6F"/>
      </a:dk2>
      <a:lt2>
        <a:srgbClr val="D6ECFF"/>
      </a:lt2>
      <a:accent1>
        <a:srgbClr val="0070C0"/>
      </a:accent1>
      <a:accent2>
        <a:srgbClr val="EA157A"/>
      </a:accent2>
      <a:accent3>
        <a:srgbClr val="FEB80A"/>
      </a:accent3>
      <a:accent4>
        <a:srgbClr val="7FD13B"/>
      </a:accent4>
      <a:accent5>
        <a:srgbClr val="738AC8"/>
      </a:accent5>
      <a:accent6>
        <a:srgbClr val="7FD13B"/>
      </a:accent6>
      <a:hlink>
        <a:srgbClr val="EB8803"/>
      </a:hlink>
      <a:folHlink>
        <a:srgbClr val="5F7791"/>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37500</TotalTime>
  <Words>9757</Words>
  <Application>Microsoft Office PowerPoint</Application>
  <PresentationFormat>Custom</PresentationFormat>
  <Paragraphs>1576</Paragraphs>
  <Slides>169</Slides>
  <Notes>5</Notes>
  <HiddenSlides>14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169</vt:i4>
      </vt:variant>
    </vt:vector>
  </HeadingPairs>
  <TitlesOfParts>
    <vt:vector size="184" baseType="lpstr">
      <vt:lpstr>Arial</vt:lpstr>
      <vt:lpstr>Franklin Gothic Book</vt:lpstr>
      <vt:lpstr>Perpetua</vt:lpstr>
      <vt:lpstr>Wingdings 2</vt:lpstr>
      <vt:lpstr>Courier New</vt:lpstr>
      <vt:lpstr>DejaVu LGC Sans</vt:lpstr>
      <vt:lpstr>Mangal</vt:lpstr>
      <vt:lpstr>Monaco</vt:lpstr>
      <vt:lpstr>Cambria</vt:lpstr>
      <vt:lpstr>Consolas</vt:lpstr>
      <vt:lpstr>NimbusRomNo9L</vt:lpstr>
      <vt:lpstr>Times New Roman</vt:lpstr>
      <vt:lpstr>DejaVu Sans</vt:lpstr>
      <vt:lpstr>Calibri</vt:lpstr>
      <vt:lpstr>Equity</vt:lpstr>
      <vt:lpstr>Fuzzing and Symbolic Execution</vt:lpstr>
      <vt:lpstr>What did entries in DARPA’s Cyber Grand Challenge (CGC) have in common?</vt:lpstr>
      <vt:lpstr>Used to automatically exploit crackaddr</vt:lpstr>
      <vt:lpstr>Exploiting crackaddr</vt:lpstr>
      <vt:lpstr>Details</vt:lpstr>
      <vt:lpstr>Smart fuzzing and symbolic execution</vt:lpstr>
      <vt:lpstr>Smart fuzzing and symbolic execution</vt:lpstr>
      <vt:lpstr>Smart fuzzing</vt:lpstr>
      <vt:lpstr>Fuzzing</vt:lpstr>
      <vt:lpstr>Better than Santa Claus?</vt:lpstr>
      <vt:lpstr>Types</vt:lpstr>
      <vt:lpstr>Types</vt:lpstr>
      <vt:lpstr>Example: Microsoft's SAGE (2008)</vt:lpstr>
      <vt:lpstr>Example: American Fuzzy Lop (AFL)  (2013)</vt:lpstr>
      <vt:lpstr>Example: libfuzzer</vt:lpstr>
      <vt:lpstr>Example errors</vt:lpstr>
      <vt:lpstr>Examples</vt:lpstr>
      <vt:lpstr>American Fuzzy Lop (AFL) Lab</vt:lpstr>
      <vt:lpstr>AFL lab</vt:lpstr>
      <vt:lpstr>AFL example</vt:lpstr>
      <vt:lpstr>AFL example</vt:lpstr>
      <vt:lpstr>Best used with address sanitization (asan)</vt:lpstr>
      <vt:lpstr>Lab</vt:lpstr>
      <vt:lpstr>Symbolic execution</vt:lpstr>
      <vt:lpstr>But first…</vt:lpstr>
      <vt:lpstr>Symbolic execution</vt:lpstr>
      <vt:lpstr>A Simple Capture-the-Flag Level</vt:lpstr>
      <vt:lpstr>A Complex Capture-the-Flag Level</vt:lpstr>
      <vt:lpstr>Solution: Symbolic Execution</vt:lpstr>
      <vt:lpstr>Goal</vt:lpstr>
      <vt:lpstr>Step 1: Inject a Symbol</vt:lpstr>
      <vt:lpstr>But first, what is a Symbol?</vt:lpstr>
      <vt:lpstr>What is an Execution Path?</vt:lpstr>
      <vt:lpstr>Step 1: Inject a Symbol</vt:lpstr>
      <vt:lpstr>Step 2: Branch</vt:lpstr>
      <vt:lpstr>What does it mean to branch?</vt:lpstr>
      <vt:lpstr>Step 3: Evaluate each branch with symbols</vt:lpstr>
      <vt:lpstr>Step 3: Evaluate each branch with symbols</vt:lpstr>
      <vt:lpstr>A More Complex Example</vt:lpstr>
      <vt:lpstr>Slide 40</vt:lpstr>
      <vt:lpstr>Solving a More Complex Example: Part 1</vt:lpstr>
      <vt:lpstr>Solving a More Complex Example: Part 2</vt:lpstr>
      <vt:lpstr>The Real World™</vt:lpstr>
      <vt:lpstr>Combining coverage-based fuzzing with symbolic execution</vt:lpstr>
      <vt:lpstr>Symbolic execution with angr</vt:lpstr>
      <vt:lpstr>Symbolic Execution CTF: Part 1</vt:lpstr>
      <vt:lpstr>What is Angr?</vt:lpstr>
      <vt:lpstr>Slide 48</vt:lpstr>
      <vt:lpstr>An Execution Path in Angr</vt:lpstr>
      <vt:lpstr>A Set of Execution Paths</vt:lpstr>
      <vt:lpstr>Simulation Manager (simgr) in Angr</vt:lpstr>
      <vt:lpstr>Building a Set of Paths</vt:lpstr>
      <vt:lpstr>Animation: Building a Set of Paths</vt:lpstr>
      <vt:lpstr>Animation: Building a Set of Paths</vt:lpstr>
      <vt:lpstr>Animation: Building a Set of Paths</vt:lpstr>
      <vt:lpstr>Animation: Building a Set of Paths</vt:lpstr>
      <vt:lpstr>Animation: Building a Set of Paths</vt:lpstr>
      <vt:lpstr>Animation: Building a Set of Paths</vt:lpstr>
      <vt:lpstr>Animation: Building a Set of Paths</vt:lpstr>
      <vt:lpstr>Searching for What We Want</vt:lpstr>
      <vt:lpstr>State Explosion</vt:lpstr>
      <vt:lpstr>One Good Approach: Avoiding States</vt:lpstr>
      <vt:lpstr>Avoiding Paths</vt:lpstr>
      <vt:lpstr>How do we determine which conditions might lead to a failed state?</vt:lpstr>
      <vt:lpstr>Summary: Algorithm for Find and Avoid</vt:lpstr>
      <vt:lpstr>Shortcut: The ‘Explore’ Method</vt:lpstr>
      <vt:lpstr>Angr-y CTF levels</vt:lpstr>
      <vt:lpstr>00_angr_find</vt:lpstr>
      <vt:lpstr>00_angr_find</vt:lpstr>
      <vt:lpstr>00_angr_find</vt:lpstr>
      <vt:lpstr>02_angr_find_condition</vt:lpstr>
      <vt:lpstr>Lab</vt:lpstr>
      <vt:lpstr>Symbolic Execution CTF: Part 2</vt:lpstr>
      <vt:lpstr>Why are the first three levels of the CTF solved without injecting symbols?</vt:lpstr>
      <vt:lpstr>Representation of Symbols: Bitvectors</vt:lpstr>
      <vt:lpstr>Bitvector Example</vt:lpstr>
      <vt:lpstr>Bitvector types</vt:lpstr>
      <vt:lpstr>Solving Constraints on Bitvectors</vt:lpstr>
      <vt:lpstr>Symbols in the Context of a Program State</vt:lpstr>
      <vt:lpstr>Symbol Propagation</vt:lpstr>
      <vt:lpstr>Constraint Propagation</vt:lpstr>
      <vt:lpstr>Constraint Reverse-Propagation</vt:lpstr>
      <vt:lpstr>The NP-Completeness of Constraint Satisfaction and the Inevitable Heat Death of the Universe</vt:lpstr>
      <vt:lpstr>Injecting symbols and applying constraints in angr</vt:lpstr>
      <vt:lpstr>Injecting Symbols Example: Registers</vt:lpstr>
      <vt:lpstr>Injecting Symbols Example: Registers</vt:lpstr>
      <vt:lpstr>Injecting Symbols Example: Registers</vt:lpstr>
      <vt:lpstr>Injecting Symbols Example: Global Memory</vt:lpstr>
      <vt:lpstr>Injecting Symbols Example: Global Memory</vt:lpstr>
      <vt:lpstr>Injecting Symbols Example: Global Memory</vt:lpstr>
      <vt:lpstr>Injecting Symbols Example: The Stack</vt:lpstr>
      <vt:lpstr>Injecting Symbols Example: The Stack</vt:lpstr>
      <vt:lpstr>Injecting Symbols Example: Dynamic Memory</vt:lpstr>
      <vt:lpstr>Injecting Symbols Example: Dynamic Memory</vt:lpstr>
      <vt:lpstr>Injecting Symbols Example: Dynamic Memory</vt:lpstr>
      <vt:lpstr>Injecting Symbols Example: The Filesystem</vt:lpstr>
      <vt:lpstr>Representing a File as Memory</vt:lpstr>
      <vt:lpstr>Injecting Symbols Example: The Filesystem</vt:lpstr>
      <vt:lpstr>Injecting Symbols Example: The Filesystem</vt:lpstr>
      <vt:lpstr>Angr-y CTF levels</vt:lpstr>
      <vt:lpstr>03_angr_symbolic_registers</vt:lpstr>
      <vt:lpstr>03_angr_symbolic_registers</vt:lpstr>
      <vt:lpstr>05_angr_symbolic_memory</vt:lpstr>
      <vt:lpstr>05_angr_symbolic_memory</vt:lpstr>
      <vt:lpstr>Lab</vt:lpstr>
      <vt:lpstr>Symbolic Execution CTF: Part 3</vt:lpstr>
      <vt:lpstr>Motivation: A Simple Example</vt:lpstr>
      <vt:lpstr>Solution</vt:lpstr>
      <vt:lpstr>Constraints</vt:lpstr>
      <vt:lpstr>Hooks</vt:lpstr>
      <vt:lpstr>Hooks</vt:lpstr>
      <vt:lpstr>Hook Walkthrough</vt:lpstr>
      <vt:lpstr>Hook Walkthrough</vt:lpstr>
      <vt:lpstr>Hook Walkthrough</vt:lpstr>
      <vt:lpstr>Common Patterns</vt:lpstr>
      <vt:lpstr>Complex Functions</vt:lpstr>
      <vt:lpstr>Review of Functions</vt:lpstr>
      <vt:lpstr>SimProcedure structure</vt:lpstr>
      <vt:lpstr>SimProcedure Example</vt:lpstr>
      <vt:lpstr>SimProcedure in Practice</vt:lpstr>
      <vt:lpstr>If SimProcedures are impractical…</vt:lpstr>
      <vt:lpstr>Veritesting</vt:lpstr>
      <vt:lpstr>For more information on Veritesting…</vt:lpstr>
      <vt:lpstr>Angr's SimProcedures</vt:lpstr>
      <vt:lpstr>Statically-Linked Binaries</vt:lpstr>
      <vt:lpstr>Statically-Linked Binaries</vt:lpstr>
      <vt:lpstr>Analyzing Code in Dynamic Libraries</vt:lpstr>
      <vt:lpstr>Angr-y CTF levels of Previous Examples</vt:lpstr>
      <vt:lpstr>08_angr_constraints</vt:lpstr>
      <vt:lpstr>08_angr_constraints</vt:lpstr>
      <vt:lpstr>08_angr_constraints</vt:lpstr>
      <vt:lpstr>08_angr_constraints</vt:lpstr>
      <vt:lpstr>10_angr_simprocedures</vt:lpstr>
      <vt:lpstr>10_angr_simprocedures</vt:lpstr>
      <vt:lpstr>10_angr_simprocedures</vt:lpstr>
      <vt:lpstr>13_angr_static_binary</vt:lpstr>
      <vt:lpstr>Lab</vt:lpstr>
      <vt:lpstr>Symbolic Execution CTF: Part 4</vt:lpstr>
      <vt:lpstr>Really Really High-level Strategy</vt:lpstr>
      <vt:lpstr>Slide 140</vt:lpstr>
      <vt:lpstr>Slide 141</vt:lpstr>
      <vt:lpstr>Slide 142</vt:lpstr>
      <vt:lpstr>Slide 143</vt:lpstr>
      <vt:lpstr>Simple Arbitrary Read Strategy</vt:lpstr>
      <vt:lpstr>Slide 145</vt:lpstr>
      <vt:lpstr>Slide 146</vt:lpstr>
      <vt:lpstr>Simple Arbitrary Write Strategy</vt:lpstr>
      <vt:lpstr>Simple Example: Arbitrary Jump</vt:lpstr>
      <vt:lpstr>Simple Example: Arbitrary Jump</vt:lpstr>
      <vt:lpstr>One State, Many Possibilities</vt:lpstr>
      <vt:lpstr>Oh the Places You’ll Go!</vt:lpstr>
      <vt:lpstr>Simple Arbitrary Jump Strategy</vt:lpstr>
      <vt:lpstr>Angr-y CTF levels of Previous Examples</vt:lpstr>
      <vt:lpstr>15_angr_arbitrary_read</vt:lpstr>
      <vt:lpstr>15_angr_arbitrary_read</vt:lpstr>
      <vt:lpstr>15_angr_arbitrary_read</vt:lpstr>
      <vt:lpstr>15_angr_arbitrary_read</vt:lpstr>
      <vt:lpstr>16_angr_arbitrary_write</vt:lpstr>
      <vt:lpstr>16_angr_arbitrary_write</vt:lpstr>
      <vt:lpstr>16_angr_arbitrary_write</vt:lpstr>
      <vt:lpstr>16_angr_arbitrary_write</vt:lpstr>
      <vt:lpstr>17_angr_arbitrary_jump</vt:lpstr>
      <vt:lpstr>17_angr_arbitrary_jump</vt:lpstr>
      <vt:lpstr>17_angr_arbitrary_jump</vt:lpstr>
      <vt:lpstr>17_angr_arbitrary_jump</vt:lpstr>
      <vt:lpstr>Not-so Automatic Exploit Generation</vt:lpstr>
      <vt:lpstr>Complex Exploits</vt:lpstr>
      <vt:lpstr>Conclusion</vt:lpstr>
      <vt:lpstr>Lab</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wuchang</cp:lastModifiedBy>
  <cp:revision>1642</cp:revision>
  <dcterms:created xsi:type="dcterms:W3CDTF">2017-07-19T20:39:46Z</dcterms:created>
  <dcterms:modified xsi:type="dcterms:W3CDTF">2018-03-13T20:55:35Z</dcterms:modified>
</cp:coreProperties>
</file>